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326" r:id="rId3"/>
    <p:sldId id="267" r:id="rId4"/>
    <p:sldId id="305" r:id="rId5"/>
    <p:sldId id="325" r:id="rId6"/>
    <p:sldId id="268" r:id="rId7"/>
    <p:sldId id="269" r:id="rId8"/>
    <p:sldId id="327" r:id="rId9"/>
    <p:sldId id="328" r:id="rId10"/>
    <p:sldId id="329" r:id="rId11"/>
    <p:sldId id="330" r:id="rId12"/>
  </p:sldIdLst>
  <p:sldSz cx="9144000" cy="6858000" type="screen4x3"/>
  <p:notesSz cx="6797675" cy="9926638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6A9A6"/>
    <a:srgbClr val="2FA181"/>
    <a:srgbClr val="526883"/>
    <a:srgbClr val="706A5A"/>
    <a:srgbClr val="276B7D"/>
    <a:srgbClr val="66570E"/>
    <a:srgbClr val="4C410C"/>
    <a:srgbClr val="0E7101"/>
    <a:srgbClr val="0B5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08" autoAdjust="0"/>
    <p:restoredTop sz="50000" autoAdjust="0"/>
  </p:normalViewPr>
  <p:slideViewPr>
    <p:cSldViewPr snapToGrid="0" snapToObjects="1">
      <p:cViewPr varScale="1">
        <p:scale>
          <a:sx n="109" d="100"/>
          <a:sy n="109" d="100"/>
        </p:scale>
        <p:origin x="15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5E5DEB-3D28-E54B-A817-79EFF561CFDD}" type="datetimeFigureOut">
              <a:rPr lang="it-IT" smtClean="0"/>
              <a:pPr/>
              <a:t>23/05/2018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B7DE7B-4D8F-334A-8E35-963F7E7458F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7666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baseline="0" dirty="0" smtClean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B7DE7B-4D8F-334A-8E35-963F7E7458F6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33140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BFEF5D-9B6B-4E86-B1B0-B6E03ACF6B03}" type="slidenum">
              <a:rPr lang="it-IT" altLang="it-IT"/>
              <a:pPr/>
              <a:t>8</a:t>
            </a:fld>
            <a:endParaRPr lang="it-IT" altLang="it-IT"/>
          </a:p>
        </p:txBody>
      </p:sp>
      <p:sp>
        <p:nvSpPr>
          <p:cNvPr id="14338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714875"/>
            <a:ext cx="4984750" cy="4467225"/>
          </a:xfrm>
        </p:spPr>
        <p:txBody>
          <a:bodyPr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972128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26FF87-AEF2-43D0-8A84-AF74C113F998}" type="slidenum">
              <a:rPr lang="it-IT" altLang="it-IT"/>
              <a:pPr/>
              <a:t>9</a:t>
            </a:fld>
            <a:endParaRPr lang="it-IT" altLang="it-IT"/>
          </a:p>
        </p:txBody>
      </p:sp>
      <p:sp>
        <p:nvSpPr>
          <p:cNvPr id="45058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 w="12700" cap="flat"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075" tIns="46038" rIns="92075" bIns="46038"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682546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109E3F-58FC-444B-8E30-0177A6040B8B}" type="slidenum">
              <a:rPr lang="it-IT" altLang="it-IT"/>
              <a:pPr/>
              <a:t>10</a:t>
            </a:fld>
            <a:endParaRPr lang="it-IT" altLang="it-IT"/>
          </a:p>
        </p:txBody>
      </p:sp>
      <p:sp>
        <p:nvSpPr>
          <p:cNvPr id="51202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714875"/>
            <a:ext cx="4984750" cy="4467225"/>
          </a:xfrm>
        </p:spPr>
        <p:txBody>
          <a:bodyPr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6733311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7CAECA-570B-41EE-ABE8-E629F0FE3FDF}" type="slidenum">
              <a:rPr lang="it-IT" altLang="it-IT"/>
              <a:pPr/>
              <a:t>11</a:t>
            </a:fld>
            <a:endParaRPr lang="it-IT" altLang="it-IT"/>
          </a:p>
        </p:txBody>
      </p:sp>
      <p:sp>
        <p:nvSpPr>
          <p:cNvPr id="53250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714875"/>
            <a:ext cx="4984750" cy="4467225"/>
          </a:xfrm>
        </p:spPr>
        <p:txBody>
          <a:bodyPr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65137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62A94-33F7-434F-89B7-5C01EBC2A50A}" type="datetimeFigureOut">
              <a:rPr lang="it-IT" smtClean="0"/>
              <a:pPr/>
              <a:t>23/05/2018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AC57-A32A-E445-9EC3-631013B0FF9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1836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62A94-33F7-434F-89B7-5C01EBC2A50A}" type="datetimeFigureOut">
              <a:rPr lang="it-IT" smtClean="0"/>
              <a:pPr/>
              <a:t>23/05/2018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AC57-A32A-E445-9EC3-631013B0FF9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9905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62A94-33F7-434F-89B7-5C01EBC2A50A}" type="datetimeFigureOut">
              <a:rPr lang="it-IT" smtClean="0"/>
              <a:pPr/>
              <a:t>23/05/2018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AC57-A32A-E445-9EC3-631013B0FF9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877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62A94-33F7-434F-89B7-5C01EBC2A50A}" type="datetimeFigureOut">
              <a:rPr lang="it-IT" smtClean="0"/>
              <a:pPr/>
              <a:t>23/05/2018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AC57-A32A-E445-9EC3-631013B0FF9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2813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62A94-33F7-434F-89B7-5C01EBC2A50A}" type="datetimeFigureOut">
              <a:rPr lang="it-IT" smtClean="0"/>
              <a:pPr/>
              <a:t>23/05/2018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AC57-A32A-E445-9EC3-631013B0FF9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2900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62A94-33F7-434F-89B7-5C01EBC2A50A}" type="datetimeFigureOut">
              <a:rPr lang="it-IT" smtClean="0"/>
              <a:pPr/>
              <a:t>23/05/2018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AC57-A32A-E445-9EC3-631013B0FF9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2127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62A94-33F7-434F-89B7-5C01EBC2A50A}" type="datetimeFigureOut">
              <a:rPr lang="it-IT" smtClean="0"/>
              <a:pPr/>
              <a:t>23/05/2018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AC57-A32A-E445-9EC3-631013B0FF9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9909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62A94-33F7-434F-89B7-5C01EBC2A50A}" type="datetimeFigureOut">
              <a:rPr lang="it-IT" smtClean="0"/>
              <a:pPr/>
              <a:t>23/05/2018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AC57-A32A-E445-9EC3-631013B0FF9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9011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62A94-33F7-434F-89B7-5C01EBC2A50A}" type="datetimeFigureOut">
              <a:rPr lang="it-IT" smtClean="0"/>
              <a:pPr/>
              <a:t>23/05/2018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AC57-A32A-E445-9EC3-631013B0FF9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2094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62A94-33F7-434F-89B7-5C01EBC2A50A}" type="datetimeFigureOut">
              <a:rPr lang="it-IT" smtClean="0"/>
              <a:pPr/>
              <a:t>23/05/2018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AC57-A32A-E445-9EC3-631013B0FF9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675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62A94-33F7-434F-89B7-5C01EBC2A50A}" type="datetimeFigureOut">
              <a:rPr lang="it-IT" smtClean="0"/>
              <a:pPr/>
              <a:t>23/05/2018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AC57-A32A-E445-9EC3-631013B0FF9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5691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62A94-33F7-434F-89B7-5C01EBC2A50A}" type="datetimeFigureOut">
              <a:rPr lang="it-IT" smtClean="0"/>
              <a:pPr/>
              <a:t>23/05/2018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4AC57-A32A-E445-9EC3-631013B0FF9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9527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487"/>
            <a:ext cx="9144000" cy="5486400"/>
          </a:xfrm>
          <a:prstGeom prst="rect">
            <a:avLst/>
          </a:prstGeom>
        </p:spPr>
      </p:pic>
      <p:sp>
        <p:nvSpPr>
          <p:cNvPr id="9" name="Rettangolo 8"/>
          <p:cNvSpPr/>
          <p:nvPr/>
        </p:nvSpPr>
        <p:spPr>
          <a:xfrm>
            <a:off x="2101361" y="5554478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it-IT" sz="2400" b="1" i="1" dirty="0" smtClean="0">
                <a:solidFill>
                  <a:schemeClr val="tx2"/>
                </a:solidFill>
                <a:latin typeface="Arial" panose="020B0604020202020204" pitchFamily="34" charset="0"/>
              </a:rPr>
              <a:t>ITER 2</a:t>
            </a:r>
            <a:endParaRPr lang="it-IT" sz="2400" b="1" i="1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/>
            <a:r>
              <a:rPr lang="it-IT" sz="2400" b="1" i="1" dirty="0" smtClean="0">
                <a:solidFill>
                  <a:schemeClr val="tx2"/>
                </a:solidFill>
                <a:latin typeface="Arial" panose="020B0604020202020204" pitchFamily="34" charset="0"/>
              </a:rPr>
              <a:t>Informare </a:t>
            </a:r>
            <a:r>
              <a:rPr lang="it-IT" sz="2400" b="1" i="1" dirty="0">
                <a:solidFill>
                  <a:schemeClr val="tx2"/>
                </a:solidFill>
                <a:latin typeface="Arial" panose="020B0604020202020204" pitchFamily="34" charset="0"/>
              </a:rPr>
              <a:t>e accogliere</a:t>
            </a:r>
            <a:endParaRPr lang="it-IT" sz="2400" b="1" i="1" dirty="0"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662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910054" y="1739424"/>
            <a:ext cx="7128792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it-IT" altLang="it-IT" sz="4000" i="1" dirty="0">
                <a:latin typeface="Arial" panose="020B0604020202020204" pitchFamily="34" charset="0"/>
              </a:rPr>
              <a:t>Ospitalità è la certezza di essere accolti, di essere "a casa", di condividere un luogo</a:t>
            </a:r>
            <a:r>
              <a:rPr lang="it-IT" altLang="it-IT" sz="4000" dirty="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50180" name="AutoShape 4"/>
          <p:cNvSpPr>
            <a:spLocks noChangeArrowheads="1"/>
          </p:cNvSpPr>
          <p:nvPr/>
        </p:nvSpPr>
        <p:spPr bwMode="auto">
          <a:xfrm>
            <a:off x="1907704" y="3789040"/>
            <a:ext cx="4824413" cy="2520950"/>
          </a:xfrm>
          <a:prstGeom prst="upArrowCallout">
            <a:avLst>
              <a:gd name="adj1" fmla="val 47843"/>
              <a:gd name="adj2" fmla="val 47843"/>
              <a:gd name="adj3" fmla="val 16667"/>
              <a:gd name="adj4" fmla="val 6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it-IT" altLang="it-IT" sz="1800" dirty="0">
                <a:latin typeface="Arial" panose="020B0604020202020204" pitchFamily="34" charset="0"/>
              </a:rPr>
              <a:t>L’accoglienza è condivisione</a:t>
            </a:r>
          </a:p>
          <a:p>
            <a:pPr algn="ctr"/>
            <a:r>
              <a:rPr lang="it-IT" altLang="it-IT" sz="1800" dirty="0">
                <a:latin typeface="Arial" panose="020B0604020202020204" pitchFamily="34" charset="0"/>
              </a:rPr>
              <a:t>“crocevia di cammini”</a:t>
            </a:r>
          </a:p>
          <a:p>
            <a:pPr algn="ctr"/>
            <a:r>
              <a:rPr lang="it-IT" altLang="it-IT" sz="1800" i="1" dirty="0">
                <a:latin typeface="Arial" panose="020B0604020202020204" pitchFamily="34" charset="0"/>
              </a:rPr>
              <a:t>Edmond </a:t>
            </a:r>
            <a:r>
              <a:rPr lang="it-IT" altLang="it-IT" sz="1800" i="1" dirty="0" err="1">
                <a:latin typeface="Arial" panose="020B0604020202020204" pitchFamily="34" charset="0"/>
              </a:rPr>
              <a:t>Jabès</a:t>
            </a:r>
            <a:r>
              <a:rPr lang="it-IT" altLang="it-IT" sz="1800" i="1" dirty="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68027" y="116632"/>
            <a:ext cx="8135938" cy="1512168"/>
          </a:xfrm>
          <a:prstGeom prst="rect">
            <a:avLst/>
          </a:prstGeom>
          <a:solidFill>
            <a:srgbClr val="EAEAEA"/>
          </a:solidFill>
          <a:ln w="28575">
            <a:solidFill>
              <a:schemeClr val="accent2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it-IT" altLang="it-IT" sz="3200" b="1" i="1">
                <a:solidFill>
                  <a:srgbClr val="000066"/>
                </a:solidFill>
                <a:latin typeface="Comic Sans MS" panose="030F0702030302020204" pitchFamily="66" charset="0"/>
              </a:rPr>
              <a:t>“L’accoglienza turistica”</a:t>
            </a:r>
            <a:endParaRPr lang="it-IT" altLang="it-IT" sz="2000" b="1" i="1">
              <a:solidFill>
                <a:srgbClr val="000066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442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0" y="1154113"/>
            <a:ext cx="9144000" cy="5447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001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573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717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</a:pPr>
            <a:r>
              <a:rPr lang="it-IT" altLang="it-IT" dirty="0">
                <a:latin typeface="Arial" panose="020B0604020202020204" pitchFamily="34" charset="0"/>
              </a:rPr>
              <a:t>Tutti sono benvenuti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it-IT" altLang="it-IT" dirty="0">
                <a:latin typeface="Arial" panose="020B0604020202020204" pitchFamily="34" charset="0"/>
              </a:rPr>
              <a:t>Le porte della città sono sempre aperte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it-IT" altLang="it-IT" dirty="0">
                <a:latin typeface="Arial" panose="020B0604020202020204" pitchFamily="34" charset="0"/>
              </a:rPr>
              <a:t>Le relazioni interpersonali sono amichevoli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it-IT" altLang="it-IT" dirty="0">
                <a:latin typeface="Arial" panose="020B0604020202020204" pitchFamily="34" charset="0"/>
              </a:rPr>
              <a:t>I modelli di sviluppo sono sostenibili dal punto di vista ambientale, culturale e sociale ed economico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it-IT" altLang="it-IT" dirty="0">
                <a:latin typeface="Arial" panose="020B0604020202020204" pitchFamily="34" charset="0"/>
              </a:rPr>
              <a:t>Sa essere al servizio di chi la utilizza (in modo permanente o temporaneo!)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it-IT" altLang="it-IT" dirty="0">
                <a:latin typeface="Arial" panose="020B0604020202020204" pitchFamily="34" charset="0"/>
              </a:rPr>
              <a:t>Sa dare e far rispettare le regole del </a:t>
            </a:r>
            <a:r>
              <a:rPr lang="it-IT" altLang="it-IT" i="1" dirty="0">
                <a:latin typeface="Arial" panose="020B0604020202020204" pitchFamily="34" charset="0"/>
              </a:rPr>
              <a:t>vivere bene insieme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it-IT" altLang="it-IT" dirty="0">
                <a:latin typeface="Arial" panose="020B0604020202020204" pitchFamily="34" charset="0"/>
              </a:rPr>
              <a:t>E’ creativa e accoglie gli artisti, rispetta e valorizza l’arte e la cultura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it-IT" altLang="it-IT" dirty="0">
                <a:latin typeface="Arial" panose="020B0604020202020204" pitchFamily="34" charset="0"/>
              </a:rPr>
              <a:t>Ricerca, valorizza, comunica ed è fiera della propria identità</a:t>
            </a:r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0" y="404813"/>
            <a:ext cx="914399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altLang="it-IT" sz="3200" b="1" i="1" dirty="0" smtClean="0">
                <a:latin typeface="Arial" panose="020B0604020202020204" pitchFamily="34" charset="0"/>
              </a:rPr>
              <a:t>Una città è ospitale…………</a:t>
            </a:r>
            <a:endParaRPr lang="it-IT" altLang="it-IT" sz="3200" b="1" i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8339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454401" y="0"/>
            <a:ext cx="5096933" cy="189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it-IT"/>
            </a:defPPr>
            <a:lvl1pPr algn="r">
              <a:spcBef>
                <a:spcPct val="0"/>
              </a:spcBef>
              <a:buNone/>
              <a:defRPr sz="4000" b="1">
                <a:solidFill>
                  <a:schemeClr val="accent6">
                    <a:lumMod val="75000"/>
                  </a:schemeClr>
                </a:solidFill>
                <a:latin typeface="Cambria"/>
                <a:ea typeface="+mj-ea"/>
                <a:cs typeface="Cambria"/>
              </a:defRPr>
            </a:lvl1pPr>
          </a:lstStyle>
          <a:p>
            <a:r>
              <a:rPr lang="mr-IN" dirty="0" smtClean="0">
                <a:solidFill>
                  <a:srgbClr val="256373"/>
                </a:solidFill>
              </a:rPr>
              <a:t>…</a:t>
            </a:r>
            <a:r>
              <a:rPr lang="it-IT" dirty="0" smtClean="0">
                <a:solidFill>
                  <a:srgbClr val="256373"/>
                </a:solidFill>
              </a:rPr>
              <a:t> leve strategiche </a:t>
            </a:r>
            <a:r>
              <a:rPr lang="mr-IN" dirty="0" smtClean="0">
                <a:solidFill>
                  <a:srgbClr val="256373"/>
                </a:solidFill>
              </a:rPr>
              <a:t>…</a:t>
            </a:r>
            <a:endParaRPr lang="it-IT" dirty="0">
              <a:solidFill>
                <a:srgbClr val="256373"/>
              </a:solidFill>
            </a:endParaRPr>
          </a:p>
        </p:txBody>
      </p:sp>
      <p:pic>
        <p:nvPicPr>
          <p:cNvPr id="3" name="Immagin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67" y="1794933"/>
            <a:ext cx="8602133" cy="455506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reccia in su 3"/>
          <p:cNvSpPr/>
          <p:nvPr/>
        </p:nvSpPr>
        <p:spPr>
          <a:xfrm>
            <a:off x="1037492" y="5125916"/>
            <a:ext cx="756138" cy="1303215"/>
          </a:xfrm>
          <a:prstGeom prst="up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Freccia in giù 4"/>
          <p:cNvSpPr/>
          <p:nvPr/>
        </p:nvSpPr>
        <p:spPr>
          <a:xfrm>
            <a:off x="6435969" y="1280583"/>
            <a:ext cx="720969" cy="1028700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Freccia a sinistra 5"/>
          <p:cNvSpPr/>
          <p:nvPr/>
        </p:nvSpPr>
        <p:spPr>
          <a:xfrm>
            <a:off x="8212015" y="3446586"/>
            <a:ext cx="861647" cy="536330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9226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635375" y="251178"/>
            <a:ext cx="5096933" cy="189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it-IT"/>
            </a:defPPr>
            <a:lvl1pPr algn="r">
              <a:spcBef>
                <a:spcPct val="0"/>
              </a:spcBef>
              <a:buNone/>
              <a:defRPr sz="4000" b="1">
                <a:solidFill>
                  <a:srgbClr val="256373"/>
                </a:solidFill>
                <a:latin typeface="Cambria"/>
                <a:ea typeface="+mj-ea"/>
                <a:cs typeface="Cambria"/>
              </a:defRPr>
            </a:lvl1pPr>
          </a:lstStyle>
          <a:p>
            <a:r>
              <a:rPr lang="mr-IN" dirty="0"/>
              <a:t>…</a:t>
            </a:r>
            <a:r>
              <a:rPr lang="it-IT" dirty="0"/>
              <a:t> accoglienza come segno distintivo </a:t>
            </a:r>
            <a:r>
              <a:rPr lang="mr-IN" dirty="0"/>
              <a:t>…</a:t>
            </a:r>
            <a:endParaRPr lang="it-IT" dirty="0"/>
          </a:p>
        </p:txBody>
      </p:sp>
      <p:sp>
        <p:nvSpPr>
          <p:cNvPr id="5" name="Rettangolo 4"/>
          <p:cNvSpPr/>
          <p:nvPr/>
        </p:nvSpPr>
        <p:spPr>
          <a:xfrm>
            <a:off x="546100" y="2860401"/>
            <a:ext cx="2528570" cy="350165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/>
              <a:t>Occorre delineare il processo di accoglienza del turista, suddiviso in tre fasi fondamentali dell’esperienza turistica: </a:t>
            </a:r>
          </a:p>
          <a:p>
            <a:pPr algn="ctr"/>
            <a:r>
              <a:rPr lang="it-IT" sz="2000" b="1" u="sng" dirty="0" smtClean="0"/>
              <a:t>prima</a:t>
            </a:r>
            <a:r>
              <a:rPr lang="it-IT" sz="2000" b="1" u="sng" dirty="0"/>
              <a:t>, durante e dopo l’esperienza.</a:t>
            </a:r>
          </a:p>
        </p:txBody>
      </p:sp>
      <p:sp>
        <p:nvSpPr>
          <p:cNvPr id="6" name="Rettangolo 5"/>
          <p:cNvSpPr/>
          <p:nvPr/>
        </p:nvSpPr>
        <p:spPr>
          <a:xfrm>
            <a:off x="4492625" y="2860401"/>
            <a:ext cx="4239683" cy="3501659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it-IT" sz="2000" i="1" dirty="0">
                <a:solidFill>
                  <a:srgbClr val="000000"/>
                </a:solidFill>
              </a:rPr>
              <a:t>Definire le politiche di accoglienza su tutto il territorio regionale</a:t>
            </a:r>
          </a:p>
          <a:p>
            <a:pPr marL="457200" indent="-457200" algn="ctr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it-IT" sz="2000" i="1" dirty="0">
                <a:solidFill>
                  <a:srgbClr val="000000"/>
                </a:solidFill>
              </a:rPr>
              <a:t>Organizzare il sistema di accoglienza turistica nei principali gate turistici regionali </a:t>
            </a:r>
          </a:p>
          <a:p>
            <a:pPr marL="457200" indent="-457200" algn="ctr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it-IT" sz="2000" i="1" dirty="0">
                <a:solidFill>
                  <a:srgbClr val="000000"/>
                </a:solidFill>
              </a:rPr>
              <a:t>Organizzare di una rete regionale di servizi di informazione e accoglienza turistica </a:t>
            </a:r>
          </a:p>
        </p:txBody>
      </p:sp>
      <p:sp>
        <p:nvSpPr>
          <p:cNvPr id="7" name="Rettangolo 6"/>
          <p:cNvSpPr/>
          <p:nvPr/>
        </p:nvSpPr>
        <p:spPr>
          <a:xfrm>
            <a:off x="546100" y="945112"/>
            <a:ext cx="2528570" cy="141205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/>
              <a:t>Il tema strategico del Marketing Territoriale</a:t>
            </a:r>
          </a:p>
        </p:txBody>
      </p:sp>
      <p:sp>
        <p:nvSpPr>
          <p:cNvPr id="9" name="Freccia in giù 6"/>
          <p:cNvSpPr/>
          <p:nvPr/>
        </p:nvSpPr>
        <p:spPr>
          <a:xfrm>
            <a:off x="6036945" y="2044700"/>
            <a:ext cx="750570" cy="734182"/>
          </a:xfrm>
          <a:prstGeom prst="downArrow">
            <a:avLst>
              <a:gd name="adj1" fmla="val 50000"/>
              <a:gd name="adj2" fmla="val 48270"/>
            </a:avLst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atin typeface="Cambria"/>
              <a:cs typeface="Cambria"/>
            </a:endParaRPr>
          </a:p>
        </p:txBody>
      </p:sp>
      <p:sp>
        <p:nvSpPr>
          <p:cNvPr id="10" name="Freccia a sinistra 7"/>
          <p:cNvSpPr/>
          <p:nvPr/>
        </p:nvSpPr>
        <p:spPr>
          <a:xfrm>
            <a:off x="3482975" y="4229100"/>
            <a:ext cx="857250" cy="819292"/>
          </a:xfrm>
          <a:prstGeom prst="leftArrow">
            <a:avLst/>
          </a:prstGeom>
          <a:solidFill>
            <a:srgbClr val="31859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799952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558800" y="1007534"/>
            <a:ext cx="3386667" cy="524934"/>
          </a:xfrm>
          <a:prstGeom prst="rect">
            <a:avLst/>
          </a:prstGeom>
          <a:solidFill>
            <a:srgbClr val="37609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bg1"/>
                </a:solidFill>
              </a:rPr>
              <a:t>OBIETTIVI SPECIFICI</a:t>
            </a:r>
            <a:endParaRPr lang="it-IT" dirty="0">
              <a:solidFill>
                <a:schemeClr val="bg1"/>
              </a:solidFill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558800" y="1766016"/>
            <a:ext cx="338666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>
              <a:buClr>
                <a:srgbClr val="A00003"/>
              </a:buClr>
            </a:pPr>
            <a:r>
              <a:rPr lang="it-IT" sz="1600" b="1" dirty="0" smtClean="0">
                <a:solidFill>
                  <a:srgbClr val="376092"/>
                </a:solidFill>
                <a:latin typeface="Cambria"/>
                <a:cs typeface="Cambria"/>
              </a:rPr>
              <a:t>A</a:t>
            </a:r>
            <a:r>
              <a:rPr lang="it-IT" sz="1600" b="1" dirty="0">
                <a:solidFill>
                  <a:srgbClr val="376092"/>
                </a:solidFill>
                <a:latin typeface="Cambria"/>
                <a:cs typeface="Cambria"/>
              </a:rPr>
              <a:t>) </a:t>
            </a:r>
            <a:r>
              <a:rPr lang="it-IT" sz="1600" b="1" dirty="0" smtClean="0">
                <a:solidFill>
                  <a:srgbClr val="376092"/>
                </a:solidFill>
                <a:latin typeface="Cambria"/>
                <a:cs typeface="Cambria"/>
              </a:rPr>
              <a:t>DEFINIRE DELLE POLITICHE DI ACCOGLIENZA SU TUTTO IL TERRITORIO REGIONALE</a:t>
            </a:r>
            <a:endParaRPr lang="it-IT" sz="1600" b="1" dirty="0">
              <a:solidFill>
                <a:srgbClr val="376092"/>
              </a:solidFill>
              <a:latin typeface="Cambria"/>
              <a:cs typeface="Cambria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4864101" y="655303"/>
            <a:ext cx="3619500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>
              <a:buClr>
                <a:srgbClr val="A00003"/>
              </a:buClr>
            </a:pPr>
            <a:r>
              <a:rPr lang="it-IT" sz="1600" b="1" dirty="0">
                <a:solidFill>
                  <a:srgbClr val="376092"/>
                </a:solidFill>
                <a:latin typeface="Cambria"/>
                <a:cs typeface="Cambria"/>
              </a:rPr>
              <a:t>B</a:t>
            </a:r>
            <a:r>
              <a:rPr lang="it-IT" sz="1600" b="1" dirty="0" smtClean="0">
                <a:solidFill>
                  <a:srgbClr val="376092"/>
                </a:solidFill>
                <a:latin typeface="Cambria"/>
                <a:cs typeface="Cambria"/>
              </a:rPr>
              <a:t>) ORGANIZZARE IL SISTEMA DI ACCOGLIENZA TURISTICA NEI PRINCIPALI GATE TURISTICI REGIONALI</a:t>
            </a:r>
            <a:endParaRPr lang="it-IT" sz="1600" b="1" dirty="0">
              <a:solidFill>
                <a:srgbClr val="376092"/>
              </a:solidFill>
              <a:latin typeface="Cambria"/>
              <a:cs typeface="Cambria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558800" y="2607341"/>
            <a:ext cx="353598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charset="2"/>
              <a:buChar char="§"/>
            </a:pP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Organizzazione di un piano strategico dell’accoglienza turistica a livello regionale sia per le destinazioni sia per le </a:t>
            </a:r>
            <a:r>
              <a:rPr lang="it-IT" sz="1400" dirty="0" smtClean="0">
                <a:solidFill>
                  <a:schemeClr val="tx1"/>
                </a:solidFill>
                <a:latin typeface="Cambria"/>
                <a:cs typeface="Cambria"/>
              </a:rPr>
              <a:t>imprese</a:t>
            </a:r>
            <a:endParaRPr lang="it-IT" sz="1400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285750" indent="-285750" algn="just">
              <a:buFont typeface="Wingdings" charset="2"/>
              <a:buChar char="§"/>
            </a:pP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Identificare gli elementi costitutivi il </a:t>
            </a:r>
            <a:r>
              <a:rPr lang="it-IT" sz="1400" dirty="0" smtClean="0">
                <a:solidFill>
                  <a:schemeClr val="tx1"/>
                </a:solidFill>
                <a:latin typeface="Cambria"/>
                <a:cs typeface="Cambria"/>
              </a:rPr>
              <a:t>piano</a:t>
            </a:r>
            <a:endParaRPr lang="it-IT" sz="1400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285750" indent="-285750" algn="just">
              <a:buFont typeface="Wingdings" charset="2"/>
              <a:buChar char="§"/>
            </a:pP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Identificare le esigenze del </a:t>
            </a:r>
            <a:r>
              <a:rPr lang="it-IT" sz="1400" dirty="0" smtClean="0">
                <a:solidFill>
                  <a:schemeClr val="tx1"/>
                </a:solidFill>
                <a:latin typeface="Cambria"/>
                <a:cs typeface="Cambria"/>
              </a:rPr>
              <a:t>piano</a:t>
            </a:r>
            <a:endParaRPr lang="it-IT" sz="1400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285750" indent="-285750" algn="just">
              <a:buFont typeface="Wingdings" charset="2"/>
              <a:buChar char="§"/>
            </a:pP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L’importanza del livello di soddisfazione della clientela e metodi di rilevazione di tale fabbisogno in un </a:t>
            </a:r>
            <a:r>
              <a:rPr lang="it-IT" sz="1400" dirty="0" smtClean="0">
                <a:solidFill>
                  <a:schemeClr val="tx1"/>
                </a:solidFill>
                <a:latin typeface="Cambria"/>
                <a:cs typeface="Cambria"/>
              </a:rPr>
              <a:t>piano</a:t>
            </a:r>
            <a:endParaRPr lang="it-IT" sz="1400" dirty="0">
              <a:solidFill>
                <a:schemeClr val="tx1"/>
              </a:solidFill>
              <a:latin typeface="Cambria"/>
              <a:cs typeface="Cambria"/>
            </a:endParaRP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2389785"/>
              </p:ext>
            </p:extLst>
          </p:nvPr>
        </p:nvGraphicFramePr>
        <p:xfrm>
          <a:off x="3538395" y="4761372"/>
          <a:ext cx="4674697" cy="1920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5807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5807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5855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  <a:latin typeface="Cambria"/>
                          <a:cs typeface="Cambria"/>
                        </a:rPr>
                        <a:t>Comunicare le tipicità, l’identità territoriale, lo stile di vita </a:t>
                      </a:r>
                      <a:endParaRPr lang="it-IT" sz="1050" dirty="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  <a:latin typeface="Cambria"/>
                          <a:cs typeface="Cambria"/>
                        </a:rPr>
                        <a:t>Essere una comunità che accoglie</a:t>
                      </a:r>
                      <a:endParaRPr lang="it-IT" sz="1050" dirty="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>
                          <a:effectLst/>
                          <a:latin typeface="Cambria"/>
                          <a:cs typeface="Cambria"/>
                        </a:rPr>
                        <a:t>Accogliere e comunicare tra persone </a:t>
                      </a:r>
                      <a:endParaRPr lang="it-IT" sz="105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  <a:latin typeface="Cambria"/>
                          <a:cs typeface="Cambria"/>
                        </a:rPr>
                        <a:t>Organizzare località accoglienti e sicure </a:t>
                      </a:r>
                      <a:endParaRPr lang="it-IT" sz="1050" dirty="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  <a:latin typeface="Cambria"/>
                          <a:cs typeface="Cambria"/>
                        </a:rPr>
                        <a:t>Tutelare, valorizzare e rendere accoglienti e fruibili le risorse turistiche </a:t>
                      </a:r>
                      <a:endParaRPr lang="it-IT" sz="1050" dirty="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  <a:latin typeface="Cambria"/>
                          <a:cs typeface="Cambria"/>
                        </a:rPr>
                        <a:t>Valorizzare e rendere fruibili gli eventi legati alle tipicità locali</a:t>
                      </a:r>
                      <a:endParaRPr lang="it-IT" sz="1050" dirty="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  <a:latin typeface="Cambria"/>
                          <a:cs typeface="Cambria"/>
                        </a:rPr>
                        <a:t>Personalizzare, qualificare e rendere competitivi i servizi e le attività turistiche </a:t>
                      </a:r>
                      <a:endParaRPr lang="it-IT" sz="1050" dirty="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  <a:latin typeface="Cambria"/>
                          <a:cs typeface="Cambria"/>
                        </a:rPr>
                        <a:t> </a:t>
                      </a:r>
                      <a:endParaRPr lang="it-IT" sz="1050" dirty="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  <a:latin typeface="Cambria"/>
                          <a:cs typeface="Cambria"/>
                        </a:rPr>
                        <a:t>Garantire una qualità dell’accoglienza negli uffici, nelle imprese, nelle destinazioni. </a:t>
                      </a:r>
                      <a:endParaRPr lang="it-IT" sz="1050" dirty="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9" name="Freccia angolare in su 8"/>
          <p:cNvSpPr/>
          <p:nvPr/>
        </p:nvSpPr>
        <p:spPr>
          <a:xfrm rot="5400000">
            <a:off x="1965459" y="4480061"/>
            <a:ext cx="1080695" cy="1828799"/>
          </a:xfrm>
          <a:prstGeom prst="bentUpArrow">
            <a:avLst>
              <a:gd name="adj1" fmla="val 25000"/>
              <a:gd name="adj2" fmla="val 44666"/>
              <a:gd name="adj3" fmla="val 5000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Rettangolo 9"/>
          <p:cNvSpPr/>
          <p:nvPr/>
        </p:nvSpPr>
        <p:spPr>
          <a:xfrm>
            <a:off x="4749801" y="1766016"/>
            <a:ext cx="377189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charset="2"/>
              <a:buChar char="§"/>
            </a:pP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Organizzare percorsi formativi che sviluppino il quadro delle competenze legate al concetto di accoglienza</a:t>
            </a:r>
          </a:p>
          <a:p>
            <a:pPr marL="285750" indent="-285750" algn="just">
              <a:buFont typeface="Wingdings" charset="2"/>
              <a:buChar char="§"/>
            </a:pP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Affermazione di una serie di obiettivi generali a cui le diverse iniziative di formazione  dovranno riferirsi;</a:t>
            </a:r>
          </a:p>
          <a:p>
            <a:pPr marL="285750" indent="-285750" algn="just">
              <a:buFont typeface="Wingdings" charset="2"/>
              <a:buChar char="§"/>
            </a:pP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Analisi del ruolo e delle professionalità degli operatori;</a:t>
            </a:r>
          </a:p>
          <a:p>
            <a:pPr marL="285750" indent="-285750" algn="just">
              <a:buFont typeface="Wingdings" charset="2"/>
              <a:buChar char="§"/>
            </a:pP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Progettazione formativa per aree tematiche;</a:t>
            </a:r>
          </a:p>
          <a:p>
            <a:pPr marL="285750" indent="-285750" algn="just">
              <a:buFont typeface="Wingdings" charset="2"/>
              <a:buChar char="§"/>
            </a:pP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Progettazione delle azioni di formazione permanenti</a:t>
            </a:r>
          </a:p>
        </p:txBody>
      </p:sp>
    </p:spTree>
    <p:extLst>
      <p:ext uri="{BB962C8B-B14F-4D97-AF65-F5344CB8AC3E}">
        <p14:creationId xmlns:p14="http://schemas.microsoft.com/office/powerpoint/2010/main" val="863047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374235" y="369234"/>
            <a:ext cx="3562765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>
              <a:buClr>
                <a:srgbClr val="A00003"/>
              </a:buClr>
            </a:pPr>
            <a:r>
              <a:rPr lang="it-IT" sz="1600" b="1" dirty="0">
                <a:solidFill>
                  <a:srgbClr val="376092"/>
                </a:solidFill>
                <a:latin typeface="Cambria"/>
                <a:cs typeface="Cambria"/>
              </a:rPr>
              <a:t>C</a:t>
            </a:r>
            <a:r>
              <a:rPr lang="it-IT" sz="1600" b="1" dirty="0" smtClean="0">
                <a:solidFill>
                  <a:srgbClr val="376092"/>
                </a:solidFill>
                <a:latin typeface="Cambria"/>
                <a:cs typeface="Cambria"/>
              </a:rPr>
              <a:t>) ORGANIZZARE UNA RETE REGIONALE DI SERVIZI DI INFORMAZIONE E ACCOGLIENZA TURISTICA</a:t>
            </a:r>
            <a:endParaRPr lang="it-IT" sz="1600" b="1" dirty="0">
              <a:solidFill>
                <a:srgbClr val="376092"/>
              </a:solidFill>
              <a:latin typeface="Cambria"/>
              <a:cs typeface="Cambria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374235" y="1446452"/>
            <a:ext cx="32833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charset="2"/>
              <a:buChar char="§"/>
            </a:pPr>
            <a:r>
              <a:rPr lang="it-IT" sz="1400" dirty="0" smtClean="0">
                <a:solidFill>
                  <a:schemeClr val="tx1"/>
                </a:solidFill>
                <a:latin typeface="Cambria"/>
                <a:cs typeface="Cambria"/>
              </a:rPr>
              <a:t>Mappatura, Monitoraggio </a:t>
            </a: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e riorganizzazione del sistema regionale dell’Informazione e Accoglienza </a:t>
            </a:r>
            <a:r>
              <a:rPr lang="it-IT" sz="1400" dirty="0" smtClean="0">
                <a:solidFill>
                  <a:schemeClr val="tx1"/>
                </a:solidFill>
                <a:latin typeface="Cambria"/>
                <a:cs typeface="Cambria"/>
              </a:rPr>
              <a:t>turistica</a:t>
            </a:r>
            <a:endParaRPr lang="it-IT" sz="1400" dirty="0">
              <a:solidFill>
                <a:schemeClr val="tx1"/>
              </a:solidFill>
              <a:latin typeface="Cambria"/>
              <a:cs typeface="Cambria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374235" y="2985437"/>
            <a:ext cx="3181765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charset="2"/>
              <a:buChar char="§"/>
            </a:pP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Comunicare l’identità sociale, culturale ed economica del territorio;</a:t>
            </a:r>
          </a:p>
          <a:p>
            <a:pPr marL="285750" indent="-285750" algn="just">
              <a:buFont typeface="Wingdings" charset="2"/>
              <a:buChar char="§"/>
            </a:pP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Favorire la crescita di un sistema integrato pubblico e privato; favorire la verifica del prodotto turistico;</a:t>
            </a:r>
          </a:p>
          <a:p>
            <a:pPr marL="285750" indent="-285750" algn="just">
              <a:buFont typeface="Wingdings" charset="2"/>
              <a:buChar char="§"/>
            </a:pP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Fornire servizi di assistenza ; </a:t>
            </a:r>
          </a:p>
          <a:p>
            <a:pPr marL="285750" indent="-285750" algn="just">
              <a:buFont typeface="Wingdings" charset="2"/>
              <a:buChar char="§"/>
            </a:pP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Attivare un sistema di orientamento e di informazione all’impresa e agli enti. </a:t>
            </a:r>
          </a:p>
        </p:txBody>
      </p:sp>
      <p:sp>
        <p:nvSpPr>
          <p:cNvPr id="5" name="Freccia a destra 4"/>
          <p:cNvSpPr/>
          <p:nvPr/>
        </p:nvSpPr>
        <p:spPr>
          <a:xfrm rot="5400000">
            <a:off x="1671997" y="2273625"/>
            <a:ext cx="586239" cy="840108"/>
          </a:xfrm>
          <a:prstGeom prst="rightArrow">
            <a:avLst>
              <a:gd name="adj1" fmla="val 50000"/>
              <a:gd name="adj2" fmla="val 40196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0" name="Immagin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1154" y="3632099"/>
            <a:ext cx="5219700" cy="3059824"/>
          </a:xfrm>
          <a:prstGeom prst="rect">
            <a:avLst/>
          </a:prstGeom>
        </p:spPr>
      </p:pic>
      <p:sp>
        <p:nvSpPr>
          <p:cNvPr id="11" name="Rettangolo 10"/>
          <p:cNvSpPr/>
          <p:nvPr/>
        </p:nvSpPr>
        <p:spPr>
          <a:xfrm>
            <a:off x="4864100" y="373468"/>
            <a:ext cx="3386667" cy="524934"/>
          </a:xfrm>
          <a:prstGeom prst="rect">
            <a:avLst/>
          </a:prstGeom>
          <a:solidFill>
            <a:srgbClr val="37609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bg1"/>
                </a:solidFill>
              </a:rPr>
              <a:t>OBIETTIVI TRASVERSALI</a:t>
            </a:r>
            <a:endParaRPr lang="it-IT" dirty="0">
              <a:solidFill>
                <a:schemeClr val="bg1"/>
              </a:solidFill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4864100" y="1030953"/>
            <a:ext cx="338666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>
              <a:buClr>
                <a:srgbClr val="A00003"/>
              </a:buClr>
            </a:pPr>
            <a:r>
              <a:rPr lang="it-IT" sz="1600" b="1" dirty="0" smtClean="0">
                <a:solidFill>
                  <a:srgbClr val="376092"/>
                </a:solidFill>
                <a:latin typeface="Cambria"/>
                <a:cs typeface="Cambria"/>
              </a:rPr>
              <a:t>FAVORIRE L’INTEGRAZIONE FRA ATTORI DEL SISTEMA DI ACCOGLIENZA</a:t>
            </a:r>
            <a:endParaRPr lang="it-IT" sz="1600" b="1" dirty="0">
              <a:solidFill>
                <a:srgbClr val="376092"/>
              </a:solidFill>
              <a:latin typeface="Cambria"/>
              <a:cs typeface="Cambria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4864100" y="1956516"/>
            <a:ext cx="3386667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>
              <a:buClr>
                <a:srgbClr val="A00003"/>
              </a:buClr>
            </a:pPr>
            <a:r>
              <a:rPr lang="it-IT" sz="1600" b="1" dirty="0" smtClean="0">
                <a:solidFill>
                  <a:srgbClr val="376092"/>
                </a:solidFill>
                <a:latin typeface="Cambria"/>
                <a:cs typeface="Cambria"/>
              </a:rPr>
              <a:t>FAVORIRE UN SISTEMA DI ACCOGLIENZA TURISTICA BASATO SULLA COMUNICAZIONE, COMPORTAMENTO E VALORI IDENTITARI DEL TERRITORIO</a:t>
            </a:r>
            <a:endParaRPr lang="it-IT" sz="1600" b="1" dirty="0">
              <a:solidFill>
                <a:srgbClr val="376092"/>
              </a:solidFill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975036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551117" y="-45704"/>
            <a:ext cx="5096933" cy="189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it-IT"/>
            </a:defPPr>
            <a:lvl1pPr algn="r">
              <a:spcBef>
                <a:spcPct val="0"/>
              </a:spcBef>
              <a:buNone/>
              <a:defRPr sz="4000" b="1">
                <a:solidFill>
                  <a:schemeClr val="accent6">
                    <a:lumMod val="75000"/>
                  </a:schemeClr>
                </a:solidFill>
                <a:latin typeface="Cambria"/>
                <a:ea typeface="+mj-ea"/>
                <a:cs typeface="Cambria"/>
              </a:defRPr>
            </a:lvl1pPr>
          </a:lstStyle>
          <a:p>
            <a:r>
              <a:rPr lang="mr-IN" dirty="0" smtClean="0">
                <a:solidFill>
                  <a:srgbClr val="376092"/>
                </a:solidFill>
              </a:rPr>
              <a:t>…</a:t>
            </a:r>
            <a:r>
              <a:rPr lang="it-IT" dirty="0" smtClean="0">
                <a:solidFill>
                  <a:srgbClr val="376092"/>
                </a:solidFill>
              </a:rPr>
              <a:t> comunicare l’identità </a:t>
            </a:r>
            <a:r>
              <a:rPr lang="mr-IN" dirty="0" smtClean="0">
                <a:solidFill>
                  <a:srgbClr val="376092"/>
                </a:solidFill>
              </a:rPr>
              <a:t>…</a:t>
            </a:r>
            <a:endParaRPr lang="it-IT" dirty="0">
              <a:solidFill>
                <a:srgbClr val="376092"/>
              </a:solidFill>
            </a:endParaRPr>
          </a:p>
        </p:txBody>
      </p:sp>
      <p:pic>
        <p:nvPicPr>
          <p:cNvPr id="6" name="Immagine 5" descr="imgr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9415" y="1687032"/>
            <a:ext cx="3581400" cy="2273300"/>
          </a:xfrm>
          <a:prstGeom prst="rect">
            <a:avLst/>
          </a:prstGeom>
        </p:spPr>
      </p:pic>
      <p:sp>
        <p:nvSpPr>
          <p:cNvPr id="7" name="Rettangolo 6"/>
          <p:cNvSpPr/>
          <p:nvPr/>
        </p:nvSpPr>
        <p:spPr>
          <a:xfrm>
            <a:off x="435707" y="1041252"/>
            <a:ext cx="3386667" cy="58477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>
              <a:buClr>
                <a:srgbClr val="A00003"/>
              </a:buClr>
            </a:pPr>
            <a:r>
              <a:rPr lang="it-IT" sz="1600" b="1" dirty="0" smtClean="0">
                <a:solidFill>
                  <a:srgbClr val="376092"/>
                </a:solidFill>
                <a:latin typeface="Cambria"/>
                <a:cs typeface="Cambria"/>
              </a:rPr>
              <a:t>A</a:t>
            </a:r>
            <a:r>
              <a:rPr lang="it-IT" sz="1600" b="1" dirty="0">
                <a:solidFill>
                  <a:srgbClr val="376092"/>
                </a:solidFill>
                <a:latin typeface="Cambria"/>
                <a:cs typeface="Cambria"/>
              </a:rPr>
              <a:t>) </a:t>
            </a:r>
            <a:r>
              <a:rPr lang="it-IT" sz="1600" b="1" dirty="0" smtClean="0">
                <a:solidFill>
                  <a:srgbClr val="376092"/>
                </a:solidFill>
                <a:latin typeface="Cambria"/>
                <a:cs typeface="Cambria"/>
              </a:rPr>
              <a:t>COMUNICARE IL </a:t>
            </a:r>
            <a:r>
              <a:rPr lang="it-IT" sz="1600" b="1" dirty="0" smtClean="0">
                <a:solidFill>
                  <a:srgbClr val="376092"/>
                </a:solidFill>
                <a:latin typeface="Cambria"/>
                <a:cs typeface="Cambria"/>
              </a:rPr>
              <a:t>«TUSCANY LIFESTYLE»</a:t>
            </a:r>
            <a:endParaRPr lang="it-IT" sz="1600" b="1" dirty="0">
              <a:solidFill>
                <a:srgbClr val="376092"/>
              </a:solidFill>
              <a:latin typeface="Cambria"/>
              <a:cs typeface="Cambria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435707" y="1783015"/>
            <a:ext cx="3674535" cy="58477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>
              <a:buClr>
                <a:srgbClr val="A00003"/>
              </a:buClr>
            </a:pPr>
            <a:r>
              <a:rPr lang="it-IT" sz="1600" b="1" dirty="0">
                <a:solidFill>
                  <a:srgbClr val="376092"/>
                </a:solidFill>
                <a:latin typeface="Cambria"/>
                <a:cs typeface="Cambria"/>
              </a:rPr>
              <a:t>B</a:t>
            </a:r>
            <a:r>
              <a:rPr lang="it-IT" sz="1600" b="1" dirty="0" smtClean="0">
                <a:solidFill>
                  <a:srgbClr val="376092"/>
                </a:solidFill>
                <a:latin typeface="Cambria"/>
                <a:cs typeface="Cambria"/>
              </a:rPr>
              <a:t>) DIMINUIRE IL </a:t>
            </a:r>
            <a:r>
              <a:rPr lang="it-IT" sz="1600" b="1" dirty="0" smtClean="0">
                <a:solidFill>
                  <a:srgbClr val="376092"/>
                </a:solidFill>
                <a:latin typeface="Cambria"/>
                <a:cs typeface="Cambria"/>
              </a:rPr>
              <a:t>«GAP» </a:t>
            </a:r>
            <a:r>
              <a:rPr lang="it-IT" sz="1600" b="1" dirty="0" smtClean="0">
                <a:solidFill>
                  <a:srgbClr val="376092"/>
                </a:solidFill>
                <a:latin typeface="Cambria"/>
                <a:cs typeface="Cambria"/>
              </a:rPr>
              <a:t>TRA META DESIDERATA E SCELA</a:t>
            </a:r>
            <a:endParaRPr lang="it-IT" sz="1600" b="1" dirty="0">
              <a:solidFill>
                <a:srgbClr val="376092"/>
              </a:solidFill>
              <a:latin typeface="Cambria"/>
              <a:cs typeface="Cambria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435706" y="2610844"/>
            <a:ext cx="3674535" cy="58477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>
              <a:buClr>
                <a:srgbClr val="A00003"/>
              </a:buClr>
            </a:pPr>
            <a:r>
              <a:rPr lang="it-IT" sz="1600" b="1" dirty="0" smtClean="0">
                <a:solidFill>
                  <a:srgbClr val="376092"/>
                </a:solidFill>
                <a:latin typeface="Cambria"/>
                <a:cs typeface="Cambria"/>
              </a:rPr>
              <a:t>C) SALVAGUARDARE LA QUALITA’ DEL BRAND</a:t>
            </a:r>
            <a:endParaRPr lang="it-IT" sz="1600" b="1" dirty="0">
              <a:solidFill>
                <a:srgbClr val="376092"/>
              </a:solidFill>
              <a:latin typeface="Cambria"/>
              <a:cs typeface="Cambria"/>
            </a:endParaRPr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678" y="4135498"/>
            <a:ext cx="7791591" cy="284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7086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894667" y="186266"/>
            <a:ext cx="4656667" cy="189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it-IT"/>
            </a:defPPr>
            <a:lvl1pPr algn="r">
              <a:spcBef>
                <a:spcPct val="0"/>
              </a:spcBef>
              <a:buNone/>
              <a:defRPr sz="4000" b="1">
                <a:solidFill>
                  <a:schemeClr val="accent6">
                    <a:lumMod val="75000"/>
                  </a:schemeClr>
                </a:solidFill>
                <a:latin typeface="Cambria"/>
                <a:ea typeface="+mj-ea"/>
                <a:cs typeface="Cambria"/>
              </a:defRPr>
            </a:lvl1pPr>
          </a:lstStyle>
          <a:p>
            <a:r>
              <a:rPr lang="mr-IN" dirty="0" smtClean="0">
                <a:solidFill>
                  <a:srgbClr val="376092"/>
                </a:solidFill>
              </a:rPr>
              <a:t>…</a:t>
            </a:r>
            <a:r>
              <a:rPr lang="it-IT" dirty="0" smtClean="0">
                <a:solidFill>
                  <a:srgbClr val="376092"/>
                </a:solidFill>
              </a:rPr>
              <a:t> cura dei contenuti </a:t>
            </a:r>
            <a:r>
              <a:rPr lang="mr-IN" dirty="0" smtClean="0">
                <a:solidFill>
                  <a:srgbClr val="376092"/>
                </a:solidFill>
              </a:rPr>
              <a:t>…</a:t>
            </a:r>
            <a:endParaRPr lang="it-IT" dirty="0">
              <a:solidFill>
                <a:srgbClr val="376092"/>
              </a:solidFill>
            </a:endParaRPr>
          </a:p>
        </p:txBody>
      </p:sp>
      <p:pic>
        <p:nvPicPr>
          <p:cNvPr id="6" name="Immagine 5" descr="imgre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6250" r="7597" b="14372"/>
          <a:stretch/>
        </p:blipFill>
        <p:spPr>
          <a:xfrm>
            <a:off x="4853354" y="1950519"/>
            <a:ext cx="4119034" cy="1493559"/>
          </a:xfrm>
          <a:prstGeom prst="rect">
            <a:avLst/>
          </a:prstGeom>
        </p:spPr>
      </p:pic>
      <p:sp>
        <p:nvSpPr>
          <p:cNvPr id="7" name="Rettangolo 6"/>
          <p:cNvSpPr/>
          <p:nvPr/>
        </p:nvSpPr>
        <p:spPr>
          <a:xfrm>
            <a:off x="508000" y="719740"/>
            <a:ext cx="338666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>
              <a:buClr>
                <a:srgbClr val="A00003"/>
              </a:buClr>
            </a:pPr>
            <a:r>
              <a:rPr lang="it-IT" sz="1600" b="1" dirty="0" smtClean="0">
                <a:solidFill>
                  <a:srgbClr val="376092"/>
                </a:solidFill>
                <a:latin typeface="Cambria"/>
                <a:cs typeface="Cambria"/>
              </a:rPr>
              <a:t>A</a:t>
            </a:r>
            <a:r>
              <a:rPr lang="it-IT" sz="1600" b="1" dirty="0">
                <a:solidFill>
                  <a:srgbClr val="376092"/>
                </a:solidFill>
                <a:latin typeface="Cambria"/>
                <a:cs typeface="Cambria"/>
              </a:rPr>
              <a:t>) </a:t>
            </a:r>
            <a:r>
              <a:rPr lang="it-IT" sz="1600" b="1" dirty="0" smtClean="0">
                <a:solidFill>
                  <a:srgbClr val="376092"/>
                </a:solidFill>
                <a:latin typeface="Cambria"/>
                <a:cs typeface="Cambria"/>
              </a:rPr>
              <a:t>CONSOLIDARE E MIGLIORARE L’APPEAL DELL’OFFERTA TURISTICA REGIONALE</a:t>
            </a:r>
            <a:endParaRPr lang="it-IT" sz="1600" b="1" dirty="0">
              <a:solidFill>
                <a:srgbClr val="376092"/>
              </a:solidFill>
              <a:latin typeface="Cambria"/>
              <a:cs typeface="Cambria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508000" y="1914935"/>
            <a:ext cx="3386667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>
              <a:buClr>
                <a:srgbClr val="A00003"/>
              </a:buClr>
            </a:pPr>
            <a:r>
              <a:rPr lang="it-IT" sz="1600" b="1" dirty="0">
                <a:solidFill>
                  <a:srgbClr val="376092"/>
                </a:solidFill>
                <a:latin typeface="Cambria"/>
                <a:cs typeface="Cambria"/>
              </a:rPr>
              <a:t>B) DIFFERENZIARE I CONTENUTI</a:t>
            </a:r>
          </a:p>
        </p:txBody>
      </p:sp>
      <p:sp>
        <p:nvSpPr>
          <p:cNvPr id="9" name="Rettangolo 8"/>
          <p:cNvSpPr/>
          <p:nvPr/>
        </p:nvSpPr>
        <p:spPr>
          <a:xfrm>
            <a:off x="507999" y="2617686"/>
            <a:ext cx="338666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>
              <a:buClr>
                <a:srgbClr val="A00003"/>
              </a:buClr>
            </a:pPr>
            <a:r>
              <a:rPr lang="it-IT" sz="1600" b="1" dirty="0">
                <a:solidFill>
                  <a:srgbClr val="376092"/>
                </a:solidFill>
                <a:latin typeface="Cambria"/>
                <a:cs typeface="Cambria"/>
              </a:rPr>
              <a:t>C) </a:t>
            </a:r>
            <a:r>
              <a:rPr lang="it-IT" sz="1600" b="1" dirty="0" smtClean="0">
                <a:solidFill>
                  <a:srgbClr val="376092"/>
                </a:solidFill>
                <a:latin typeface="Cambria"/>
                <a:cs typeface="Cambria"/>
              </a:rPr>
              <a:t>DEFINIRE LIVELLI </a:t>
            </a:r>
            <a:r>
              <a:rPr lang="it-IT" sz="1600" b="1" dirty="0">
                <a:solidFill>
                  <a:srgbClr val="376092"/>
                </a:solidFill>
                <a:latin typeface="Cambria"/>
                <a:cs typeface="Cambria"/>
              </a:rPr>
              <a:t>SPECIFICI DI </a:t>
            </a:r>
            <a:r>
              <a:rPr lang="it-IT" sz="1600" b="1" dirty="0" smtClean="0">
                <a:solidFill>
                  <a:srgbClr val="376092"/>
                </a:solidFill>
                <a:latin typeface="Cambria"/>
                <a:cs typeface="Cambria"/>
              </a:rPr>
              <a:t>INFORMAZIONE, </a:t>
            </a:r>
            <a:r>
              <a:rPr lang="it-IT" sz="1600" b="1" dirty="0">
                <a:solidFill>
                  <a:srgbClr val="376092"/>
                </a:solidFill>
                <a:latin typeface="Cambria"/>
                <a:cs typeface="Cambria"/>
              </a:rPr>
              <a:t>APPROFONDIMENTO E FRUIZIONE</a:t>
            </a:r>
          </a:p>
        </p:txBody>
      </p:sp>
      <p:pic>
        <p:nvPicPr>
          <p:cNvPr id="10" name="Immagin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2076" y="3904988"/>
            <a:ext cx="6802967" cy="2953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483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469412" y="238614"/>
            <a:ext cx="8135938" cy="1430704"/>
          </a:xfrm>
          <a:prstGeom prst="rect">
            <a:avLst/>
          </a:prstGeom>
          <a:solidFill>
            <a:srgbClr val="EAEAEA"/>
          </a:solidFill>
          <a:ln w="28575">
            <a:solidFill>
              <a:schemeClr val="accent2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it-IT" altLang="it-IT" sz="3200" b="1" i="1">
                <a:solidFill>
                  <a:srgbClr val="000066"/>
                </a:solidFill>
                <a:latin typeface="Comic Sans MS" panose="030F0702030302020204" pitchFamily="66" charset="0"/>
              </a:rPr>
              <a:t>“Qualità dell’accoglienza </a:t>
            </a:r>
          </a:p>
          <a:p>
            <a:pPr algn="ctr"/>
            <a:r>
              <a:rPr lang="it-IT" altLang="it-IT" sz="3200" b="1" i="1">
                <a:solidFill>
                  <a:srgbClr val="000066"/>
                </a:solidFill>
                <a:latin typeface="Comic Sans MS" panose="030F0702030302020204" pitchFamily="66" charset="0"/>
              </a:rPr>
              <a:t>come segno di Benvenuto</a:t>
            </a:r>
            <a:endParaRPr lang="it-IT" altLang="it-IT" sz="2000" b="1" i="1">
              <a:solidFill>
                <a:srgbClr val="000066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80487" y="1821229"/>
            <a:ext cx="8713788" cy="480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it-IT" altLang="it-IT" sz="1800" b="1" dirty="0">
                <a:latin typeface="Myriad Roman" pitchFamily="34" charset="0"/>
              </a:rPr>
              <a:t>Lo sviluppo turistico delle destinazioni non può appartenere solo al marketing, alla capacità cioè di valorizzare le qualità della destinazione </a:t>
            </a:r>
          </a:p>
          <a:p>
            <a:pPr algn="just"/>
            <a:r>
              <a:rPr lang="it-IT" altLang="it-IT" b="1" dirty="0">
                <a:latin typeface="Myriad Roman" pitchFamily="34" charset="0"/>
              </a:rPr>
              <a:t>quanto invece alla capacità di pianificare gli strumenti di gestione di tali qualità</a:t>
            </a:r>
            <a:r>
              <a:rPr lang="it-IT" altLang="it-IT" sz="1800" b="1" dirty="0">
                <a:latin typeface="Myriad Roman" pitchFamily="34" charset="0"/>
              </a:rPr>
              <a:t>.</a:t>
            </a:r>
          </a:p>
          <a:p>
            <a:pPr algn="just"/>
            <a:endParaRPr lang="it-IT" altLang="it-IT" sz="1800" b="1" dirty="0">
              <a:latin typeface="Myriad Roman" pitchFamily="34" charset="0"/>
            </a:endParaRPr>
          </a:p>
          <a:p>
            <a:pPr algn="ctr"/>
            <a:r>
              <a:rPr lang="it-IT" altLang="it-IT" b="1" dirty="0">
                <a:solidFill>
                  <a:srgbClr val="3333CC"/>
                </a:solidFill>
                <a:latin typeface="Myriad Roman" pitchFamily="34" charset="0"/>
              </a:rPr>
              <a:t>Qualità per i residenti -  Qualità per gli ospiti</a:t>
            </a:r>
          </a:p>
          <a:p>
            <a:pPr algn="just"/>
            <a:endParaRPr lang="it-IT" altLang="it-IT" b="1" dirty="0">
              <a:solidFill>
                <a:srgbClr val="3333CC"/>
              </a:solidFill>
              <a:latin typeface="Myriad Roman" pitchFamily="34" charset="0"/>
            </a:endParaRPr>
          </a:p>
          <a:p>
            <a:pPr algn="just"/>
            <a:r>
              <a:rPr lang="it-IT" altLang="it-IT" sz="1800" b="1" dirty="0">
                <a:solidFill>
                  <a:srgbClr val="3333CC"/>
                </a:solidFill>
                <a:latin typeface="Myriad Roman" pitchFamily="34" charset="0"/>
              </a:rPr>
              <a:t>la gradevolezza della città  e del territorio,</a:t>
            </a:r>
          </a:p>
          <a:p>
            <a:pPr algn="just"/>
            <a:r>
              <a:rPr lang="it-IT" altLang="it-IT" sz="1800" b="1" dirty="0">
                <a:solidFill>
                  <a:srgbClr val="3333CC"/>
                </a:solidFill>
                <a:latin typeface="Myriad Roman" pitchFamily="34" charset="0"/>
              </a:rPr>
              <a:t>la qualità della vita come conseguenza della qualità urbana.</a:t>
            </a:r>
          </a:p>
          <a:p>
            <a:pPr algn="just"/>
            <a:endParaRPr lang="it-IT" altLang="it-IT" sz="1800" b="1" dirty="0">
              <a:solidFill>
                <a:srgbClr val="3333CC"/>
              </a:solidFill>
              <a:latin typeface="Myriad Roman" pitchFamily="34" charset="0"/>
            </a:endParaRPr>
          </a:p>
          <a:p>
            <a:pPr algn="just"/>
            <a:r>
              <a:rPr lang="it-IT" altLang="it-IT" sz="1800" b="1" dirty="0">
                <a:latin typeface="Myriad Roman" pitchFamily="34" charset="0"/>
              </a:rPr>
              <a:t>Gli strumenti della pianificazione urbanistica pongono quindi le basi per costruire ciò che in futuro rappresenterà il nuovo prodotto turistico vendibile.</a:t>
            </a:r>
          </a:p>
          <a:p>
            <a:pPr algn="just"/>
            <a:endParaRPr lang="it-IT" altLang="it-IT" sz="1800" b="1" dirty="0">
              <a:latin typeface="Myriad Roman" pitchFamily="34" charset="0"/>
            </a:endParaRPr>
          </a:p>
          <a:p>
            <a:r>
              <a:rPr lang="it-IT" altLang="it-IT" sz="1800" dirty="0">
                <a:latin typeface="Myriad Roman" pitchFamily="34" charset="0"/>
              </a:rPr>
              <a:t>Le nostre località sono dunque veri e propri </a:t>
            </a:r>
            <a:endParaRPr lang="it-IT" altLang="it-IT" sz="1800" dirty="0" smtClean="0">
              <a:latin typeface="Myriad Roman" pitchFamily="34" charset="0"/>
            </a:endParaRPr>
          </a:p>
          <a:p>
            <a:endParaRPr lang="it-IT" altLang="it-IT" sz="1800" dirty="0" smtClean="0">
              <a:latin typeface="Myriad Roman" pitchFamily="34" charset="0"/>
            </a:endParaRPr>
          </a:p>
          <a:p>
            <a:pPr algn="ctr"/>
            <a:r>
              <a:rPr lang="it-IT" altLang="it-IT" sz="1800" b="1" dirty="0" smtClean="0">
                <a:latin typeface="Myriad Roman" pitchFamily="34" charset="0"/>
              </a:rPr>
              <a:t>AMBASCIATORI della REGIONE TOSCANA – DEL PAESE ITALIA</a:t>
            </a:r>
          </a:p>
          <a:p>
            <a:pPr algn="ctr"/>
            <a:r>
              <a:rPr lang="it-IT" altLang="it-IT" sz="1800" dirty="0" smtClean="0">
                <a:latin typeface="Myriad Roman" pitchFamily="34" charset="0"/>
              </a:rPr>
              <a:t>esse </a:t>
            </a:r>
            <a:r>
              <a:rPr lang="it-IT" altLang="it-IT" sz="1800" dirty="0">
                <a:latin typeface="Myriad Roman" pitchFamily="34" charset="0"/>
              </a:rPr>
              <a:t>sono infatti il prodotto turistico più </a:t>
            </a:r>
            <a:r>
              <a:rPr lang="it-IT" altLang="it-IT" sz="1800" dirty="0" smtClean="0">
                <a:latin typeface="Myriad Roman" pitchFamily="34" charset="0"/>
              </a:rPr>
              <a:t>importante</a:t>
            </a:r>
            <a:endParaRPr lang="it-IT" altLang="it-IT" sz="1800" b="1" dirty="0">
              <a:latin typeface="Myriad Roman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749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554038" y="188913"/>
            <a:ext cx="8148637" cy="58896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FFFF99">
                  <a:alpha val="50000"/>
                </a:srgb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143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286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hangingPunct="0">
              <a:lnSpc>
                <a:spcPct val="80000"/>
              </a:lnSpc>
            </a:pPr>
            <a:r>
              <a:rPr lang="it-IT" altLang="it-IT" sz="2800" b="1">
                <a:solidFill>
                  <a:schemeClr val="tx2"/>
                </a:solidFill>
                <a:latin typeface="Arial" panose="020B0604020202020204" pitchFamily="34" charset="0"/>
              </a:rPr>
              <a:t>Concetto di “QUALITÀ”</a:t>
            </a:r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584200" y="2611438"/>
            <a:ext cx="8064500" cy="38496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altLang="it-IT" sz="1800">
                <a:solidFill>
                  <a:srgbClr val="000066"/>
                </a:solidFill>
                <a:latin typeface="Arial" panose="020B0604020202020204" pitchFamily="34" charset="0"/>
              </a:rPr>
              <a:t>La politica del miglioramento dell’accoglienza non coinvolge solo le strutture ricettive, ma tutta la rete degli operatori pubblici e privati del territorio, anche quelli che dal turismo traggono soltanto vantaggi indiretti</a:t>
            </a:r>
          </a:p>
          <a:p>
            <a:pPr algn="ctr">
              <a:spcBef>
                <a:spcPct val="50000"/>
              </a:spcBef>
            </a:pPr>
            <a:r>
              <a:rPr lang="it-IT" altLang="it-IT" sz="1800" b="1">
                <a:solidFill>
                  <a:srgbClr val="000066"/>
                </a:solidFill>
                <a:latin typeface="Arial" panose="020B0604020202020204" pitchFamily="34" charset="0"/>
              </a:rPr>
              <a:t>Qualità dell’accoglienza                  Qualità dell’offerta</a:t>
            </a:r>
          </a:p>
          <a:p>
            <a:pPr algn="ctr">
              <a:spcBef>
                <a:spcPct val="50000"/>
              </a:spcBef>
            </a:pPr>
            <a:endParaRPr lang="it-IT" altLang="it-IT" sz="1800" b="1">
              <a:solidFill>
                <a:srgbClr val="000066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50000"/>
              </a:spcBef>
            </a:pPr>
            <a:endParaRPr lang="it-IT" altLang="it-IT" sz="1600" b="1">
              <a:solidFill>
                <a:srgbClr val="000066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it-IT" altLang="it-IT" sz="1600" b="1">
                <a:solidFill>
                  <a:srgbClr val="000066"/>
                </a:solidFill>
                <a:latin typeface="Arial" panose="020B0604020202020204" pitchFamily="34" charset="0"/>
              </a:rPr>
              <a:t>Attenzione ai consumi, all’inquinamento, alla produzione di rifiuti</a:t>
            </a:r>
          </a:p>
          <a:p>
            <a:pPr algn="ctr">
              <a:spcBef>
                <a:spcPct val="50000"/>
              </a:spcBef>
            </a:pPr>
            <a:r>
              <a:rPr lang="it-IT" altLang="it-IT" sz="1800">
                <a:solidFill>
                  <a:srgbClr val="000066"/>
                </a:solidFill>
                <a:latin typeface="Arial" panose="020B0604020202020204" pitchFamily="34" charset="0"/>
              </a:rPr>
              <a:t>Qualità strutture/prodotto/servizio =  cordialità, ospitalità, buon gusto, organizzazione</a:t>
            </a:r>
          </a:p>
          <a:p>
            <a:pPr algn="ctr">
              <a:spcBef>
                <a:spcPct val="50000"/>
              </a:spcBef>
            </a:pPr>
            <a:r>
              <a:rPr lang="it-IT" altLang="it-IT" sz="1800">
                <a:solidFill>
                  <a:srgbClr val="000066"/>
                </a:solidFill>
                <a:latin typeface="Arial" panose="020B0604020202020204" pitchFamily="34" charset="0"/>
              </a:rPr>
              <a:t>Qualità del territorio = segnaletica, arredo urbano, servizi pubblici, cultura locale, ambiente</a:t>
            </a:r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>
            <a:off x="4386263" y="3771900"/>
            <a:ext cx="1079500" cy="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 type="stealth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44037" name="AutoShape 5"/>
          <p:cNvSpPr>
            <a:spLocks noChangeArrowheads="1"/>
          </p:cNvSpPr>
          <p:nvPr/>
        </p:nvSpPr>
        <p:spPr bwMode="auto">
          <a:xfrm>
            <a:off x="2670175" y="4021138"/>
            <a:ext cx="144463" cy="576262"/>
          </a:xfrm>
          <a:prstGeom prst="downArrow">
            <a:avLst>
              <a:gd name="adj1" fmla="val 50000"/>
              <a:gd name="adj2" fmla="val 99799"/>
            </a:avLst>
          </a:prstGeom>
          <a:solidFill>
            <a:srgbClr val="0000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4038" name="AutoShape 6"/>
          <p:cNvSpPr>
            <a:spLocks noChangeArrowheads="1"/>
          </p:cNvSpPr>
          <p:nvPr/>
        </p:nvSpPr>
        <p:spPr bwMode="auto">
          <a:xfrm>
            <a:off x="6556375" y="4032250"/>
            <a:ext cx="144463" cy="576263"/>
          </a:xfrm>
          <a:prstGeom prst="downArrow">
            <a:avLst>
              <a:gd name="adj1" fmla="val 50000"/>
              <a:gd name="adj2" fmla="val 99799"/>
            </a:avLst>
          </a:prstGeom>
          <a:solidFill>
            <a:srgbClr val="0000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504825" y="941388"/>
            <a:ext cx="8220075" cy="1473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it-IT" altLang="it-IT" sz="2000" b="1">
                <a:solidFill>
                  <a:schemeClr val="bg1"/>
                </a:solidFill>
                <a:latin typeface="Arial" panose="020B0604020202020204" pitchFamily="34" charset="0"/>
              </a:rPr>
              <a:t>STRUMENTO CHIAVE PER ESSERE CONCORRENZIALI:</a:t>
            </a:r>
          </a:p>
          <a:p>
            <a:pPr algn="ctr"/>
            <a:endParaRPr lang="it-IT" altLang="it-IT" sz="1000" b="1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/>
            <a:r>
              <a:rPr lang="it-IT" altLang="it-IT" sz="1800" i="1">
                <a:solidFill>
                  <a:schemeClr val="bg1"/>
                </a:solidFill>
                <a:latin typeface="Arial" panose="020B0604020202020204" pitchFamily="34" charset="0"/>
              </a:rPr>
              <a:t>gli ospiti valutano le offerte e orientano le proprie scelte verso </a:t>
            </a:r>
          </a:p>
          <a:p>
            <a:pPr algn="ctr"/>
            <a:r>
              <a:rPr lang="it-IT" altLang="it-IT" sz="1800" i="1">
                <a:solidFill>
                  <a:schemeClr val="bg1"/>
                </a:solidFill>
                <a:latin typeface="Arial" panose="020B0604020202020204" pitchFamily="34" charset="0"/>
              </a:rPr>
              <a:t>quelle che presentano un </a:t>
            </a:r>
            <a:r>
              <a:rPr lang="it-IT" altLang="it-IT" sz="1800" b="1" i="1">
                <a:solidFill>
                  <a:schemeClr val="bg1"/>
                </a:solidFill>
                <a:latin typeface="Arial" panose="020B0604020202020204" pitchFamily="34" charset="0"/>
              </a:rPr>
              <a:t>elevato standard qualitativo</a:t>
            </a:r>
            <a:r>
              <a:rPr lang="it-IT" altLang="it-IT" sz="1800" i="1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</a:p>
          <a:p>
            <a:pPr algn="ctr"/>
            <a:r>
              <a:rPr lang="it-IT" altLang="it-IT" sz="1800" i="1">
                <a:solidFill>
                  <a:schemeClr val="bg1"/>
                </a:solidFill>
                <a:latin typeface="Arial" panose="020B0604020202020204" pitchFamily="34" charset="0"/>
              </a:rPr>
              <a:t>ad un </a:t>
            </a:r>
            <a:r>
              <a:rPr lang="it-IT" altLang="it-IT" sz="1800" b="1" i="1">
                <a:solidFill>
                  <a:schemeClr val="bg1"/>
                </a:solidFill>
                <a:latin typeface="Arial" panose="020B0604020202020204" pitchFamily="34" charset="0"/>
              </a:rPr>
              <a:t>prezzo adeguato</a:t>
            </a:r>
          </a:p>
        </p:txBody>
      </p:sp>
    </p:spTree>
    <p:extLst>
      <p:ext uri="{BB962C8B-B14F-4D97-AF65-F5344CB8AC3E}">
        <p14:creationId xmlns:p14="http://schemas.microsoft.com/office/powerpoint/2010/main" val="18843621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1553</TotalTime>
  <Words>782</Words>
  <Application>Microsoft Office PowerPoint</Application>
  <PresentationFormat>Presentazione su schermo (4:3)</PresentationFormat>
  <Paragraphs>96</Paragraphs>
  <Slides>11</Slides>
  <Notes>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9" baseType="lpstr">
      <vt:lpstr>Arial</vt:lpstr>
      <vt:lpstr>Calibri</vt:lpstr>
      <vt:lpstr>Cambria</vt:lpstr>
      <vt:lpstr>Comic Sans MS</vt:lpstr>
      <vt:lpstr>MS Mincho</vt:lpstr>
      <vt:lpstr>Myriad Roman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francesca papini</dc:creator>
  <cp:lastModifiedBy>sandro</cp:lastModifiedBy>
  <cp:revision>204</cp:revision>
  <cp:lastPrinted>2018-05-23T15:28:56Z</cp:lastPrinted>
  <dcterms:created xsi:type="dcterms:W3CDTF">2017-02-15T16:38:51Z</dcterms:created>
  <dcterms:modified xsi:type="dcterms:W3CDTF">2018-05-23T15:47:07Z</dcterms:modified>
</cp:coreProperties>
</file>