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5" r:id="rId7"/>
    <p:sldId id="262" r:id="rId8"/>
    <p:sldId id="266" r:id="rId9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4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3" autoAdjust="0"/>
    <p:restoredTop sz="94740" autoAdjust="0"/>
  </p:normalViewPr>
  <p:slideViewPr>
    <p:cSldViewPr snapToGrid="0" snapToObjects="1">
      <p:cViewPr varScale="1">
        <p:scale>
          <a:sx n="124" d="100"/>
          <a:sy n="124" d="100"/>
        </p:scale>
        <p:origin x="2008" y="-6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EBE341-1815-B948-8C32-D66DFC28DDED}" type="doc">
      <dgm:prSet loTypeId="urn:microsoft.com/office/officeart/2005/8/layout/radial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1E91C11-086F-A94C-B892-7599B35CE58A}">
      <dgm:prSet phldrT="[Testo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it-IT" sz="1500" b="1" dirty="0">
              <a:solidFill>
                <a:schemeClr val="tx1"/>
              </a:solidFill>
              <a:latin typeface="Cambria" panose="02040503050406030204" pitchFamily="18" charset="0"/>
            </a:rPr>
            <a:t>ACCRESCIMENTO COMPETENZE UFFICIO ENTRATE</a:t>
          </a:r>
        </a:p>
      </dgm:t>
    </dgm:pt>
    <dgm:pt modelId="{4EAF7855-400C-F944-BEF2-74D02410EB89}" type="parTrans" cxnId="{AD18B1C4-D1CF-0F4F-AFDA-76DFE1DF4824}">
      <dgm:prSet/>
      <dgm:spPr/>
      <dgm:t>
        <a:bodyPr/>
        <a:lstStyle/>
        <a:p>
          <a:endParaRPr lang="it-IT"/>
        </a:p>
      </dgm:t>
    </dgm:pt>
    <dgm:pt modelId="{8636CAAF-3FBB-3F4C-9052-3655FE337A0D}" type="sibTrans" cxnId="{AD18B1C4-D1CF-0F4F-AFDA-76DFE1DF4824}">
      <dgm:prSet/>
      <dgm:spPr/>
      <dgm:t>
        <a:bodyPr/>
        <a:lstStyle/>
        <a:p>
          <a:endParaRPr lang="it-IT"/>
        </a:p>
      </dgm:t>
    </dgm:pt>
    <dgm:pt modelId="{ABC0562C-EA3F-6548-B04C-B49D3A850653}">
      <dgm:prSet phldrT="[Testo]" custT="1"/>
      <dgm:spPr/>
      <dgm:t>
        <a:bodyPr/>
        <a:lstStyle/>
        <a:p>
          <a:r>
            <a:rPr lang="it-IT" sz="1500" b="1" dirty="0">
              <a:solidFill>
                <a:srgbClr val="FFFF00"/>
              </a:solidFill>
              <a:latin typeface="Cambria" panose="02040503050406030204" pitchFamily="18" charset="0"/>
            </a:rPr>
            <a:t>Formazione costante</a:t>
          </a:r>
        </a:p>
      </dgm:t>
    </dgm:pt>
    <dgm:pt modelId="{0D78EFC2-B1AC-1645-A516-262DF716776B}" type="parTrans" cxnId="{B872E649-A439-0643-82CE-8171FAA30BC6}">
      <dgm:prSet/>
      <dgm:spPr/>
      <dgm:t>
        <a:bodyPr/>
        <a:lstStyle/>
        <a:p>
          <a:endParaRPr lang="it-IT"/>
        </a:p>
      </dgm:t>
    </dgm:pt>
    <dgm:pt modelId="{95448FBD-F853-1348-9B05-CDD71F14A63D}" type="sibTrans" cxnId="{B872E649-A439-0643-82CE-8171FAA30BC6}">
      <dgm:prSet/>
      <dgm:spPr/>
      <dgm:t>
        <a:bodyPr/>
        <a:lstStyle/>
        <a:p>
          <a:endParaRPr lang="it-IT"/>
        </a:p>
      </dgm:t>
    </dgm:pt>
    <dgm:pt modelId="{1660DEF8-3461-4543-B05C-930320FC34A8}">
      <dgm:prSet phldrT="[Testo]" custT="1"/>
      <dgm:spPr/>
      <dgm:t>
        <a:bodyPr/>
        <a:lstStyle/>
        <a:p>
          <a:r>
            <a:rPr lang="it-IT" sz="1500" b="1" dirty="0">
              <a:solidFill>
                <a:srgbClr val="FFFF00"/>
              </a:solidFill>
              <a:latin typeface="Cambria" panose="02040503050406030204" pitchFamily="18" charset="0"/>
            </a:rPr>
            <a:t>Supporto professionale in tutte le fasi operative</a:t>
          </a:r>
        </a:p>
      </dgm:t>
    </dgm:pt>
    <dgm:pt modelId="{DCD4804B-A279-E943-803B-B4FC70892BEA}" type="parTrans" cxnId="{07059E2A-146A-D14E-A482-FC63AFFD8BD0}">
      <dgm:prSet/>
      <dgm:spPr/>
      <dgm:t>
        <a:bodyPr/>
        <a:lstStyle/>
        <a:p>
          <a:endParaRPr lang="it-IT"/>
        </a:p>
      </dgm:t>
    </dgm:pt>
    <dgm:pt modelId="{21C6D49C-5F7D-8145-B6D1-EDE18F1CE3D0}" type="sibTrans" cxnId="{07059E2A-146A-D14E-A482-FC63AFFD8BD0}">
      <dgm:prSet/>
      <dgm:spPr/>
      <dgm:t>
        <a:bodyPr/>
        <a:lstStyle/>
        <a:p>
          <a:endParaRPr lang="it-IT"/>
        </a:p>
      </dgm:t>
    </dgm:pt>
    <dgm:pt modelId="{118A43B0-00B2-5B4D-AE5A-8413D104D68D}">
      <dgm:prSet phldrT="[Testo]" custT="1"/>
      <dgm:spPr/>
      <dgm:t>
        <a:bodyPr/>
        <a:lstStyle/>
        <a:p>
          <a:r>
            <a:rPr lang="it-IT" sz="1500" b="1" dirty="0">
              <a:solidFill>
                <a:srgbClr val="FFFF00"/>
              </a:solidFill>
              <a:latin typeface="Cambria" panose="02040503050406030204" pitchFamily="18" charset="0"/>
            </a:rPr>
            <a:t>Programmazione lungo periodo e strategia</a:t>
          </a:r>
        </a:p>
      </dgm:t>
    </dgm:pt>
    <dgm:pt modelId="{A8A1EE26-F28D-3040-873C-6BFDE8464ACF}" type="parTrans" cxnId="{746AE371-BA7A-9D4B-9323-785CAB00CFB8}">
      <dgm:prSet/>
      <dgm:spPr/>
      <dgm:t>
        <a:bodyPr/>
        <a:lstStyle/>
        <a:p>
          <a:endParaRPr lang="it-IT"/>
        </a:p>
      </dgm:t>
    </dgm:pt>
    <dgm:pt modelId="{2D73227C-F13A-924D-97BC-6922CA6EE036}" type="sibTrans" cxnId="{746AE371-BA7A-9D4B-9323-785CAB00CFB8}">
      <dgm:prSet/>
      <dgm:spPr/>
      <dgm:t>
        <a:bodyPr/>
        <a:lstStyle/>
        <a:p>
          <a:endParaRPr lang="it-IT"/>
        </a:p>
      </dgm:t>
    </dgm:pt>
    <dgm:pt modelId="{BEDC252A-52C1-084D-8F96-46B0705D54D9}">
      <dgm:prSet phldrT="[Testo]"/>
      <dgm:spPr/>
      <dgm:t>
        <a:bodyPr/>
        <a:lstStyle/>
        <a:p>
          <a:r>
            <a:rPr lang="it-IT" b="1" dirty="0">
              <a:solidFill>
                <a:srgbClr val="FFFF00"/>
              </a:solidFill>
              <a:latin typeface="Cambria" panose="02040503050406030204" pitchFamily="18" charset="0"/>
            </a:rPr>
            <a:t>Aggiornamento in tempo reale</a:t>
          </a:r>
        </a:p>
      </dgm:t>
    </dgm:pt>
    <dgm:pt modelId="{38F25EFC-BE56-FC49-840F-89C5F862959C}" type="sibTrans" cxnId="{7CDFC3B9-6A21-864F-923E-EF2924311F23}">
      <dgm:prSet/>
      <dgm:spPr/>
      <dgm:t>
        <a:bodyPr/>
        <a:lstStyle/>
        <a:p>
          <a:endParaRPr lang="it-IT"/>
        </a:p>
      </dgm:t>
    </dgm:pt>
    <dgm:pt modelId="{D1D8BBFC-D17B-394F-9955-39C684C6DD1B}" type="parTrans" cxnId="{7CDFC3B9-6A21-864F-923E-EF2924311F23}">
      <dgm:prSet/>
      <dgm:spPr/>
      <dgm:t>
        <a:bodyPr/>
        <a:lstStyle/>
        <a:p>
          <a:endParaRPr lang="it-IT"/>
        </a:p>
      </dgm:t>
    </dgm:pt>
    <dgm:pt modelId="{490C30CD-4098-BA4E-8A46-453EA41B5FE7}" type="pres">
      <dgm:prSet presAssocID="{3CEBE341-1815-B948-8C32-D66DFC28DDE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50CA6FE-77DC-2C46-872D-5E4510A08784}" type="pres">
      <dgm:prSet presAssocID="{B1E91C11-086F-A94C-B892-7599B35CE58A}" presName="centerShape" presStyleLbl="node0" presStyleIdx="0" presStyleCnt="1" custScaleX="229609"/>
      <dgm:spPr/>
    </dgm:pt>
    <dgm:pt modelId="{2E33EAF5-B7F5-0243-8C42-823CB6A26082}" type="pres">
      <dgm:prSet presAssocID="{ABC0562C-EA3F-6548-B04C-B49D3A850653}" presName="node" presStyleLbl="node1" presStyleIdx="0" presStyleCnt="4" custScaleX="267433">
        <dgm:presLayoutVars>
          <dgm:bulletEnabled val="1"/>
        </dgm:presLayoutVars>
      </dgm:prSet>
      <dgm:spPr/>
    </dgm:pt>
    <dgm:pt modelId="{2E967511-F61C-FF4C-AE2E-3F4911BFFF9D}" type="pres">
      <dgm:prSet presAssocID="{ABC0562C-EA3F-6548-B04C-B49D3A850653}" presName="dummy" presStyleCnt="0"/>
      <dgm:spPr/>
    </dgm:pt>
    <dgm:pt modelId="{142DB545-240D-CD44-9A4E-8BC045450E33}" type="pres">
      <dgm:prSet presAssocID="{95448FBD-F853-1348-9B05-CDD71F14A63D}" presName="sibTrans" presStyleLbl="sibTrans2D1" presStyleIdx="0" presStyleCnt="4"/>
      <dgm:spPr/>
    </dgm:pt>
    <dgm:pt modelId="{EAEC9211-830C-AD45-8DFC-2CF3970E3D0C}" type="pres">
      <dgm:prSet presAssocID="{1660DEF8-3461-4543-B05C-930320FC34A8}" presName="node" presStyleLbl="node1" presStyleIdx="1" presStyleCnt="4" custScaleX="281380" custRadScaleRad="157525" custRadScaleInc="-1875">
        <dgm:presLayoutVars>
          <dgm:bulletEnabled val="1"/>
        </dgm:presLayoutVars>
      </dgm:prSet>
      <dgm:spPr/>
    </dgm:pt>
    <dgm:pt modelId="{872F4690-3C0B-EB47-B2D0-0816273D79D0}" type="pres">
      <dgm:prSet presAssocID="{1660DEF8-3461-4543-B05C-930320FC34A8}" presName="dummy" presStyleCnt="0"/>
      <dgm:spPr/>
    </dgm:pt>
    <dgm:pt modelId="{7FF6EDC1-9E9E-D641-A376-60491B646D74}" type="pres">
      <dgm:prSet presAssocID="{21C6D49C-5F7D-8145-B6D1-EDE18F1CE3D0}" presName="sibTrans" presStyleLbl="sibTrans2D1" presStyleIdx="1" presStyleCnt="4"/>
      <dgm:spPr/>
    </dgm:pt>
    <dgm:pt modelId="{A123AB7A-1B71-144E-BCF4-8959CB3F04B5}" type="pres">
      <dgm:prSet presAssocID="{118A43B0-00B2-5B4D-AE5A-8413D104D68D}" presName="node" presStyleLbl="node1" presStyleIdx="2" presStyleCnt="4" custScaleX="265430" custRadScaleRad="94503">
        <dgm:presLayoutVars>
          <dgm:bulletEnabled val="1"/>
        </dgm:presLayoutVars>
      </dgm:prSet>
      <dgm:spPr/>
    </dgm:pt>
    <dgm:pt modelId="{03FC1449-5AD2-644D-92C7-0DCAA6D77D48}" type="pres">
      <dgm:prSet presAssocID="{118A43B0-00B2-5B4D-AE5A-8413D104D68D}" presName="dummy" presStyleCnt="0"/>
      <dgm:spPr/>
    </dgm:pt>
    <dgm:pt modelId="{D4923A43-7721-9F49-A827-FF2433913158}" type="pres">
      <dgm:prSet presAssocID="{2D73227C-F13A-924D-97BC-6922CA6EE036}" presName="sibTrans" presStyleLbl="sibTrans2D1" presStyleIdx="2" presStyleCnt="4"/>
      <dgm:spPr/>
    </dgm:pt>
    <dgm:pt modelId="{A705333F-B52A-7B41-805E-3ECB9963CE41}" type="pres">
      <dgm:prSet presAssocID="{BEDC252A-52C1-084D-8F96-46B0705D54D9}" presName="node" presStyleLbl="node1" presStyleIdx="3" presStyleCnt="4" custScaleX="232703" custRadScaleRad="155927" custRadScaleInc="1894">
        <dgm:presLayoutVars>
          <dgm:bulletEnabled val="1"/>
        </dgm:presLayoutVars>
      </dgm:prSet>
      <dgm:spPr/>
    </dgm:pt>
    <dgm:pt modelId="{77075C62-17BB-4847-8681-8D436928C750}" type="pres">
      <dgm:prSet presAssocID="{BEDC252A-52C1-084D-8F96-46B0705D54D9}" presName="dummy" presStyleCnt="0"/>
      <dgm:spPr/>
    </dgm:pt>
    <dgm:pt modelId="{47B0A886-51F2-264A-BF50-8191AA2E1163}" type="pres">
      <dgm:prSet presAssocID="{38F25EFC-BE56-FC49-840F-89C5F862959C}" presName="sibTrans" presStyleLbl="sibTrans2D1" presStyleIdx="3" presStyleCnt="4"/>
      <dgm:spPr/>
    </dgm:pt>
  </dgm:ptLst>
  <dgm:cxnLst>
    <dgm:cxn modelId="{C571BA0A-BF2E-B84F-A2B6-58CA834B307E}" type="presOf" srcId="{ABC0562C-EA3F-6548-B04C-B49D3A850653}" destId="{2E33EAF5-B7F5-0243-8C42-823CB6A26082}" srcOrd="0" destOrd="0" presId="urn:microsoft.com/office/officeart/2005/8/layout/radial6"/>
    <dgm:cxn modelId="{C44D740C-BF56-EB44-B916-3B3958E9CD8F}" type="presOf" srcId="{B1E91C11-086F-A94C-B892-7599B35CE58A}" destId="{950CA6FE-77DC-2C46-872D-5E4510A08784}" srcOrd="0" destOrd="0" presId="urn:microsoft.com/office/officeart/2005/8/layout/radial6"/>
    <dgm:cxn modelId="{802ACC29-D6F1-D34B-BF99-0C51C9CD6944}" type="presOf" srcId="{95448FBD-F853-1348-9B05-CDD71F14A63D}" destId="{142DB545-240D-CD44-9A4E-8BC045450E33}" srcOrd="0" destOrd="0" presId="urn:microsoft.com/office/officeart/2005/8/layout/radial6"/>
    <dgm:cxn modelId="{07059E2A-146A-D14E-A482-FC63AFFD8BD0}" srcId="{B1E91C11-086F-A94C-B892-7599B35CE58A}" destId="{1660DEF8-3461-4543-B05C-930320FC34A8}" srcOrd="1" destOrd="0" parTransId="{DCD4804B-A279-E943-803B-B4FC70892BEA}" sibTransId="{21C6D49C-5F7D-8145-B6D1-EDE18F1CE3D0}"/>
    <dgm:cxn modelId="{91EB1A2F-C5D3-6A45-A82A-FABE4A560FB6}" type="presOf" srcId="{1660DEF8-3461-4543-B05C-930320FC34A8}" destId="{EAEC9211-830C-AD45-8DFC-2CF3970E3D0C}" srcOrd="0" destOrd="0" presId="urn:microsoft.com/office/officeart/2005/8/layout/radial6"/>
    <dgm:cxn modelId="{B872E649-A439-0643-82CE-8171FAA30BC6}" srcId="{B1E91C11-086F-A94C-B892-7599B35CE58A}" destId="{ABC0562C-EA3F-6548-B04C-B49D3A850653}" srcOrd="0" destOrd="0" parTransId="{0D78EFC2-B1AC-1645-A516-262DF716776B}" sibTransId="{95448FBD-F853-1348-9B05-CDD71F14A63D}"/>
    <dgm:cxn modelId="{CD42EC52-0E08-5D4F-8B2C-9AB5DB31F728}" type="presOf" srcId="{2D73227C-F13A-924D-97BC-6922CA6EE036}" destId="{D4923A43-7721-9F49-A827-FF2433913158}" srcOrd="0" destOrd="0" presId="urn:microsoft.com/office/officeart/2005/8/layout/radial6"/>
    <dgm:cxn modelId="{056A1B53-EBB4-CB4D-AD99-E3EC48338E9C}" type="presOf" srcId="{38F25EFC-BE56-FC49-840F-89C5F862959C}" destId="{47B0A886-51F2-264A-BF50-8191AA2E1163}" srcOrd="0" destOrd="0" presId="urn:microsoft.com/office/officeart/2005/8/layout/radial6"/>
    <dgm:cxn modelId="{746AE371-BA7A-9D4B-9323-785CAB00CFB8}" srcId="{B1E91C11-086F-A94C-B892-7599B35CE58A}" destId="{118A43B0-00B2-5B4D-AE5A-8413D104D68D}" srcOrd="2" destOrd="0" parTransId="{A8A1EE26-F28D-3040-873C-6BFDE8464ACF}" sibTransId="{2D73227C-F13A-924D-97BC-6922CA6EE036}"/>
    <dgm:cxn modelId="{6E45D8AB-F7B1-5C4D-A7DD-7646202299CF}" type="presOf" srcId="{3CEBE341-1815-B948-8C32-D66DFC28DDED}" destId="{490C30CD-4098-BA4E-8A46-453EA41B5FE7}" srcOrd="0" destOrd="0" presId="urn:microsoft.com/office/officeart/2005/8/layout/radial6"/>
    <dgm:cxn modelId="{7CDFC3B9-6A21-864F-923E-EF2924311F23}" srcId="{B1E91C11-086F-A94C-B892-7599B35CE58A}" destId="{BEDC252A-52C1-084D-8F96-46B0705D54D9}" srcOrd="3" destOrd="0" parTransId="{D1D8BBFC-D17B-394F-9955-39C684C6DD1B}" sibTransId="{38F25EFC-BE56-FC49-840F-89C5F862959C}"/>
    <dgm:cxn modelId="{AD18B1C4-D1CF-0F4F-AFDA-76DFE1DF4824}" srcId="{3CEBE341-1815-B948-8C32-D66DFC28DDED}" destId="{B1E91C11-086F-A94C-B892-7599B35CE58A}" srcOrd="0" destOrd="0" parTransId="{4EAF7855-400C-F944-BEF2-74D02410EB89}" sibTransId="{8636CAAF-3FBB-3F4C-9052-3655FE337A0D}"/>
    <dgm:cxn modelId="{4E581BCD-1B0F-9A42-9C07-A6E45BBDE341}" type="presOf" srcId="{21C6D49C-5F7D-8145-B6D1-EDE18F1CE3D0}" destId="{7FF6EDC1-9E9E-D641-A376-60491B646D74}" srcOrd="0" destOrd="0" presId="urn:microsoft.com/office/officeart/2005/8/layout/radial6"/>
    <dgm:cxn modelId="{BE8339F7-8ABA-4C43-8EDD-5B3196D85569}" type="presOf" srcId="{118A43B0-00B2-5B4D-AE5A-8413D104D68D}" destId="{A123AB7A-1B71-144E-BCF4-8959CB3F04B5}" srcOrd="0" destOrd="0" presId="urn:microsoft.com/office/officeart/2005/8/layout/radial6"/>
    <dgm:cxn modelId="{1F402CFD-D8EA-9546-8711-FE02C7615C73}" type="presOf" srcId="{BEDC252A-52C1-084D-8F96-46B0705D54D9}" destId="{A705333F-B52A-7B41-805E-3ECB9963CE41}" srcOrd="0" destOrd="0" presId="urn:microsoft.com/office/officeart/2005/8/layout/radial6"/>
    <dgm:cxn modelId="{DF838C19-B346-114A-A6D6-EE79D5F6FBB8}" type="presParOf" srcId="{490C30CD-4098-BA4E-8A46-453EA41B5FE7}" destId="{950CA6FE-77DC-2C46-872D-5E4510A08784}" srcOrd="0" destOrd="0" presId="urn:microsoft.com/office/officeart/2005/8/layout/radial6"/>
    <dgm:cxn modelId="{8BD5106F-1B6A-2B46-9324-F26529E65981}" type="presParOf" srcId="{490C30CD-4098-BA4E-8A46-453EA41B5FE7}" destId="{2E33EAF5-B7F5-0243-8C42-823CB6A26082}" srcOrd="1" destOrd="0" presId="urn:microsoft.com/office/officeart/2005/8/layout/radial6"/>
    <dgm:cxn modelId="{B56CECAA-CF1E-2749-B765-0405AAEC5383}" type="presParOf" srcId="{490C30CD-4098-BA4E-8A46-453EA41B5FE7}" destId="{2E967511-F61C-FF4C-AE2E-3F4911BFFF9D}" srcOrd="2" destOrd="0" presId="urn:microsoft.com/office/officeart/2005/8/layout/radial6"/>
    <dgm:cxn modelId="{73972440-EAD0-C649-A1DA-727895101C8A}" type="presParOf" srcId="{490C30CD-4098-BA4E-8A46-453EA41B5FE7}" destId="{142DB545-240D-CD44-9A4E-8BC045450E33}" srcOrd="3" destOrd="0" presId="urn:microsoft.com/office/officeart/2005/8/layout/radial6"/>
    <dgm:cxn modelId="{058E656A-F192-8440-AD56-0ADA819E1D22}" type="presParOf" srcId="{490C30CD-4098-BA4E-8A46-453EA41B5FE7}" destId="{EAEC9211-830C-AD45-8DFC-2CF3970E3D0C}" srcOrd="4" destOrd="0" presId="urn:microsoft.com/office/officeart/2005/8/layout/radial6"/>
    <dgm:cxn modelId="{BAE2B6C0-71EA-3D48-8BDB-70D5C0852A59}" type="presParOf" srcId="{490C30CD-4098-BA4E-8A46-453EA41B5FE7}" destId="{872F4690-3C0B-EB47-B2D0-0816273D79D0}" srcOrd="5" destOrd="0" presId="urn:microsoft.com/office/officeart/2005/8/layout/radial6"/>
    <dgm:cxn modelId="{7F908F6C-40F3-B640-926B-F73F26A82626}" type="presParOf" srcId="{490C30CD-4098-BA4E-8A46-453EA41B5FE7}" destId="{7FF6EDC1-9E9E-D641-A376-60491B646D74}" srcOrd="6" destOrd="0" presId="urn:microsoft.com/office/officeart/2005/8/layout/radial6"/>
    <dgm:cxn modelId="{2F8C5988-0B94-4A43-BD0A-109583482352}" type="presParOf" srcId="{490C30CD-4098-BA4E-8A46-453EA41B5FE7}" destId="{A123AB7A-1B71-144E-BCF4-8959CB3F04B5}" srcOrd="7" destOrd="0" presId="urn:microsoft.com/office/officeart/2005/8/layout/radial6"/>
    <dgm:cxn modelId="{BC6231A9-049D-BD4C-8D08-F3CB3F9F89B5}" type="presParOf" srcId="{490C30CD-4098-BA4E-8A46-453EA41B5FE7}" destId="{03FC1449-5AD2-644D-92C7-0DCAA6D77D48}" srcOrd="8" destOrd="0" presId="urn:microsoft.com/office/officeart/2005/8/layout/radial6"/>
    <dgm:cxn modelId="{33462E92-D639-9D48-9E6E-10BE0569779A}" type="presParOf" srcId="{490C30CD-4098-BA4E-8A46-453EA41B5FE7}" destId="{D4923A43-7721-9F49-A827-FF2433913158}" srcOrd="9" destOrd="0" presId="urn:microsoft.com/office/officeart/2005/8/layout/radial6"/>
    <dgm:cxn modelId="{EA7A43B0-7484-DE44-8298-375CD8365A19}" type="presParOf" srcId="{490C30CD-4098-BA4E-8A46-453EA41B5FE7}" destId="{A705333F-B52A-7B41-805E-3ECB9963CE41}" srcOrd="10" destOrd="0" presId="urn:microsoft.com/office/officeart/2005/8/layout/radial6"/>
    <dgm:cxn modelId="{E8A2D363-3DE4-EE46-8F4C-3C5CC8D5F726}" type="presParOf" srcId="{490C30CD-4098-BA4E-8A46-453EA41B5FE7}" destId="{77075C62-17BB-4847-8681-8D436928C750}" srcOrd="11" destOrd="0" presId="urn:microsoft.com/office/officeart/2005/8/layout/radial6"/>
    <dgm:cxn modelId="{4E136B54-98AB-CB48-93AD-6B7C7711F84E}" type="presParOf" srcId="{490C30CD-4098-BA4E-8A46-453EA41B5FE7}" destId="{47B0A886-51F2-264A-BF50-8191AA2E1163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A3395B-EEDB-0847-89DD-C975CFD795D8}" type="doc">
      <dgm:prSet loTypeId="urn:microsoft.com/office/officeart/2005/8/layout/radial4" loCatId="relationship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it-IT"/>
        </a:p>
      </dgm:t>
    </dgm:pt>
    <dgm:pt modelId="{04038562-F95D-FD45-A9C4-AB9DDBED9E12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700" b="1" dirty="0"/>
            <a:t> </a:t>
          </a:r>
          <a:r>
            <a:rPr lang="it-IT" sz="1200" b="1" dirty="0">
              <a:latin typeface="Cambria" panose="02040503050406030204" pitchFamily="18" charset="0"/>
            </a:rPr>
            <a:t>BANCA DATI OGGETTO DI COSTRUZIONE CHE L’ENTE PUO’ RICHIEDERE: 2016 - 2017 - 2018 - 2019 - 2020 - ………..</a:t>
          </a:r>
          <a:endParaRPr lang="it-IT" sz="1200" dirty="0">
            <a:latin typeface="Cambria" panose="02040503050406030204" pitchFamily="18" charset="0"/>
          </a:endParaRPr>
        </a:p>
      </dgm:t>
    </dgm:pt>
    <dgm:pt modelId="{9B3BA66C-791E-B64E-9C9D-C930A9ED681F}" type="parTrans" cxnId="{8C5BD854-320F-D445-8BF4-50A6D204349A}">
      <dgm:prSet/>
      <dgm:spPr/>
      <dgm:t>
        <a:bodyPr/>
        <a:lstStyle/>
        <a:p>
          <a:endParaRPr lang="it-IT"/>
        </a:p>
      </dgm:t>
    </dgm:pt>
    <dgm:pt modelId="{F03DB6FD-A599-9843-AF4B-4673CEB006C2}" type="sibTrans" cxnId="{8C5BD854-320F-D445-8BF4-50A6D204349A}">
      <dgm:prSet/>
      <dgm:spPr/>
      <dgm:t>
        <a:bodyPr/>
        <a:lstStyle/>
        <a:p>
          <a:endParaRPr lang="it-IT"/>
        </a:p>
      </dgm:t>
    </dgm:pt>
    <dgm:pt modelId="{C2BFFF69-033B-0845-98F4-C84E471FA609}">
      <dgm:prSet phldrT="[Testo]" custT="1"/>
      <dgm:spPr/>
      <dgm:t>
        <a:bodyPr/>
        <a:lstStyle/>
        <a:p>
          <a:r>
            <a:rPr lang="it-IT" sz="1200" b="1" dirty="0">
              <a:solidFill>
                <a:srgbClr val="FFFF00"/>
              </a:solidFill>
              <a:latin typeface="Cambria" panose="02040503050406030204" pitchFamily="18" charset="0"/>
            </a:rPr>
            <a:t>Agenzia delle entrate - Catasto</a:t>
          </a:r>
        </a:p>
      </dgm:t>
    </dgm:pt>
    <dgm:pt modelId="{AC57D682-397E-8B4B-A5EE-89F278D7A358}" type="parTrans" cxnId="{91BA5885-BE59-9B4C-87DD-5A3AA3D15F69}">
      <dgm:prSet/>
      <dgm:spPr/>
      <dgm:t>
        <a:bodyPr/>
        <a:lstStyle/>
        <a:p>
          <a:endParaRPr lang="it-IT"/>
        </a:p>
      </dgm:t>
    </dgm:pt>
    <dgm:pt modelId="{FF496376-E996-254D-99A9-794772F47ACA}" type="sibTrans" cxnId="{91BA5885-BE59-9B4C-87DD-5A3AA3D15F69}">
      <dgm:prSet/>
      <dgm:spPr/>
      <dgm:t>
        <a:bodyPr/>
        <a:lstStyle/>
        <a:p>
          <a:endParaRPr lang="it-IT"/>
        </a:p>
      </dgm:t>
    </dgm:pt>
    <dgm:pt modelId="{FA14E2F6-7F73-5B4A-AC05-3C53DEFA28A3}">
      <dgm:prSet phldrT="[Testo]"/>
      <dgm:spPr/>
      <dgm:t>
        <a:bodyPr/>
        <a:lstStyle/>
        <a:p>
          <a:r>
            <a:rPr lang="it-IT" b="1" dirty="0">
              <a:solidFill>
                <a:srgbClr val="FFFF00"/>
              </a:solidFill>
              <a:latin typeface="Cambria" panose="02040503050406030204" pitchFamily="18" charset="0"/>
            </a:rPr>
            <a:t>Agenzia delle entrate - versamenti F24</a:t>
          </a:r>
        </a:p>
      </dgm:t>
    </dgm:pt>
    <dgm:pt modelId="{12EA5410-AC7E-134C-8836-60CC4D42B2DC}" type="parTrans" cxnId="{812BF33C-7310-EE47-B742-89C3900663AD}">
      <dgm:prSet/>
      <dgm:spPr/>
      <dgm:t>
        <a:bodyPr/>
        <a:lstStyle/>
        <a:p>
          <a:endParaRPr lang="it-IT"/>
        </a:p>
      </dgm:t>
    </dgm:pt>
    <dgm:pt modelId="{99364FF8-1944-CD45-96C7-4AC8CC5D5828}" type="sibTrans" cxnId="{812BF33C-7310-EE47-B742-89C3900663AD}">
      <dgm:prSet/>
      <dgm:spPr/>
      <dgm:t>
        <a:bodyPr/>
        <a:lstStyle/>
        <a:p>
          <a:endParaRPr lang="it-IT"/>
        </a:p>
      </dgm:t>
    </dgm:pt>
    <dgm:pt modelId="{C8C03766-9D52-684C-A93A-D558F58DC216}">
      <dgm:prSet phldrT="[Testo]"/>
      <dgm:spPr/>
      <dgm:t>
        <a:bodyPr/>
        <a:lstStyle/>
        <a:p>
          <a:r>
            <a:rPr lang="it-IT" b="1" dirty="0">
              <a:solidFill>
                <a:srgbClr val="FFFF00"/>
              </a:solidFill>
              <a:latin typeface="Cambria" panose="02040503050406030204" pitchFamily="18" charset="0"/>
            </a:rPr>
            <a:t>Agenzia delle entrate - anagrafe tributaria e dati successioni</a:t>
          </a:r>
        </a:p>
      </dgm:t>
    </dgm:pt>
    <dgm:pt modelId="{24C90EE3-382F-3B44-8287-9C5C84436894}" type="parTrans" cxnId="{A75065A6-3DF5-C145-AA2D-2C06A6E14240}">
      <dgm:prSet/>
      <dgm:spPr/>
      <dgm:t>
        <a:bodyPr/>
        <a:lstStyle/>
        <a:p>
          <a:endParaRPr lang="it-IT"/>
        </a:p>
      </dgm:t>
    </dgm:pt>
    <dgm:pt modelId="{B51C2BE4-6AF7-4644-9C9D-E265A665482C}" type="sibTrans" cxnId="{A75065A6-3DF5-C145-AA2D-2C06A6E14240}">
      <dgm:prSet/>
      <dgm:spPr/>
      <dgm:t>
        <a:bodyPr/>
        <a:lstStyle/>
        <a:p>
          <a:endParaRPr lang="it-IT"/>
        </a:p>
      </dgm:t>
    </dgm:pt>
    <dgm:pt modelId="{18AA9641-14D9-5346-9BDD-6BB04AB299AB}">
      <dgm:prSet phldrT="[Testo]" custT="1"/>
      <dgm:spPr/>
      <dgm:t>
        <a:bodyPr/>
        <a:lstStyle/>
        <a:p>
          <a:r>
            <a:rPr lang="it-IT" sz="1200" b="1" dirty="0">
              <a:solidFill>
                <a:srgbClr val="FFFF00"/>
              </a:solidFill>
              <a:latin typeface="Cambria" panose="02040503050406030204" pitchFamily="18" charset="0"/>
            </a:rPr>
            <a:t>Agenzia delle entrate - contratti locazioni e comodati in uso gratuito </a:t>
          </a:r>
        </a:p>
      </dgm:t>
    </dgm:pt>
    <dgm:pt modelId="{C66B4B0F-F8AA-C340-A067-196EFD7F85F2}" type="parTrans" cxnId="{86C1CBBA-9053-6F4E-B5B2-EE3C80260E72}">
      <dgm:prSet/>
      <dgm:spPr/>
      <dgm:t>
        <a:bodyPr/>
        <a:lstStyle/>
        <a:p>
          <a:endParaRPr lang="it-IT"/>
        </a:p>
      </dgm:t>
    </dgm:pt>
    <dgm:pt modelId="{4EF0187A-ECE0-AC49-B8A4-3469088100E0}" type="sibTrans" cxnId="{86C1CBBA-9053-6F4E-B5B2-EE3C80260E72}">
      <dgm:prSet/>
      <dgm:spPr/>
      <dgm:t>
        <a:bodyPr/>
        <a:lstStyle/>
        <a:p>
          <a:endParaRPr lang="it-IT"/>
        </a:p>
      </dgm:t>
    </dgm:pt>
    <dgm:pt modelId="{257485F4-9454-9646-9A28-BB4B59930856}">
      <dgm:prSet phldrT="[Testo]" custT="1"/>
      <dgm:spPr/>
      <dgm:t>
        <a:bodyPr/>
        <a:lstStyle/>
        <a:p>
          <a:r>
            <a:rPr lang="it-IT" sz="1200" b="1" dirty="0">
              <a:solidFill>
                <a:srgbClr val="FFFF00"/>
              </a:solidFill>
              <a:latin typeface="Cambria" panose="02040503050406030204" pitchFamily="18" charset="0"/>
            </a:rPr>
            <a:t>Banche dati dell'ente</a:t>
          </a:r>
        </a:p>
      </dgm:t>
    </dgm:pt>
    <dgm:pt modelId="{C0952D93-D5AF-D64D-BB6D-7F3848E790B1}" type="parTrans" cxnId="{88DEB98C-6E1D-BD49-9D88-6B9BA4E4221E}">
      <dgm:prSet/>
      <dgm:spPr/>
      <dgm:t>
        <a:bodyPr/>
        <a:lstStyle/>
        <a:p>
          <a:endParaRPr lang="it-IT"/>
        </a:p>
      </dgm:t>
    </dgm:pt>
    <dgm:pt modelId="{409B6096-B741-C247-8A7B-A17BEC3F0913}" type="sibTrans" cxnId="{88DEB98C-6E1D-BD49-9D88-6B9BA4E4221E}">
      <dgm:prSet/>
      <dgm:spPr/>
      <dgm:t>
        <a:bodyPr/>
        <a:lstStyle/>
        <a:p>
          <a:endParaRPr lang="it-IT"/>
        </a:p>
      </dgm:t>
    </dgm:pt>
    <dgm:pt modelId="{39F1D1F3-12DF-6042-B29A-515A613F5420}" type="pres">
      <dgm:prSet presAssocID="{70A3395B-EEDB-0847-89DD-C975CFD795D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FBB9FB9-FF01-F24A-B8C3-5EDFA2881FF2}" type="pres">
      <dgm:prSet presAssocID="{04038562-F95D-FD45-A9C4-AB9DDBED9E12}" presName="centerShape" presStyleLbl="node0" presStyleIdx="0" presStyleCnt="1" custScaleX="153011" custScaleY="122928"/>
      <dgm:spPr/>
    </dgm:pt>
    <dgm:pt modelId="{4BF4248D-5CD1-374B-AE45-9709C3BFB407}" type="pres">
      <dgm:prSet presAssocID="{AC57D682-397E-8B4B-A5EE-89F278D7A358}" presName="parTrans" presStyleLbl="bgSibTrans2D1" presStyleIdx="0" presStyleCnt="5"/>
      <dgm:spPr/>
    </dgm:pt>
    <dgm:pt modelId="{A9AF5C7C-D394-3741-87BA-F1E492BAFE3F}" type="pres">
      <dgm:prSet presAssocID="{C2BFFF69-033B-0845-98F4-C84E471FA609}" presName="node" presStyleLbl="node1" presStyleIdx="0" presStyleCnt="5">
        <dgm:presLayoutVars>
          <dgm:bulletEnabled val="1"/>
        </dgm:presLayoutVars>
      </dgm:prSet>
      <dgm:spPr/>
    </dgm:pt>
    <dgm:pt modelId="{DD0E1BAA-AEE7-1844-83D6-C73E08FCACE3}" type="pres">
      <dgm:prSet presAssocID="{12EA5410-AC7E-134C-8836-60CC4D42B2DC}" presName="parTrans" presStyleLbl="bgSibTrans2D1" presStyleIdx="1" presStyleCnt="5"/>
      <dgm:spPr/>
    </dgm:pt>
    <dgm:pt modelId="{0D9AFEE5-5373-A042-B112-B38E30CA6C7A}" type="pres">
      <dgm:prSet presAssocID="{FA14E2F6-7F73-5B4A-AC05-3C53DEFA28A3}" presName="node" presStyleLbl="node1" presStyleIdx="1" presStyleCnt="5">
        <dgm:presLayoutVars>
          <dgm:bulletEnabled val="1"/>
        </dgm:presLayoutVars>
      </dgm:prSet>
      <dgm:spPr/>
    </dgm:pt>
    <dgm:pt modelId="{D03D0B7B-E843-A44C-95B7-5D9C095B319D}" type="pres">
      <dgm:prSet presAssocID="{24C90EE3-382F-3B44-8287-9C5C84436894}" presName="parTrans" presStyleLbl="bgSibTrans2D1" presStyleIdx="2" presStyleCnt="5"/>
      <dgm:spPr/>
    </dgm:pt>
    <dgm:pt modelId="{B4BA4BB9-D35E-B941-AC59-22D9E64C41EB}" type="pres">
      <dgm:prSet presAssocID="{C8C03766-9D52-684C-A93A-D558F58DC216}" presName="node" presStyleLbl="node1" presStyleIdx="2" presStyleCnt="5">
        <dgm:presLayoutVars>
          <dgm:bulletEnabled val="1"/>
        </dgm:presLayoutVars>
      </dgm:prSet>
      <dgm:spPr/>
    </dgm:pt>
    <dgm:pt modelId="{3EAE5A63-9181-6048-BD8D-DEA595C4D627}" type="pres">
      <dgm:prSet presAssocID="{C66B4B0F-F8AA-C340-A067-196EFD7F85F2}" presName="parTrans" presStyleLbl="bgSibTrans2D1" presStyleIdx="3" presStyleCnt="5"/>
      <dgm:spPr/>
    </dgm:pt>
    <dgm:pt modelId="{5450C269-738F-E247-92BE-9490B8449FA6}" type="pres">
      <dgm:prSet presAssocID="{18AA9641-14D9-5346-9BDD-6BB04AB299AB}" presName="node" presStyleLbl="node1" presStyleIdx="3" presStyleCnt="5" custScaleX="119298" custScaleY="99555" custRadScaleRad="112743" custRadScaleInc="13563">
        <dgm:presLayoutVars>
          <dgm:bulletEnabled val="1"/>
        </dgm:presLayoutVars>
      </dgm:prSet>
      <dgm:spPr/>
    </dgm:pt>
    <dgm:pt modelId="{332328A3-7B59-8745-80E4-0D7FB5417BFF}" type="pres">
      <dgm:prSet presAssocID="{C0952D93-D5AF-D64D-BB6D-7F3848E790B1}" presName="parTrans" presStyleLbl="bgSibTrans2D1" presStyleIdx="4" presStyleCnt="5"/>
      <dgm:spPr/>
    </dgm:pt>
    <dgm:pt modelId="{9A90987B-2ED9-6943-AC0F-78CC336BD852}" type="pres">
      <dgm:prSet presAssocID="{257485F4-9454-9646-9A28-BB4B59930856}" presName="node" presStyleLbl="node1" presStyleIdx="4" presStyleCnt="5" custRadScaleRad="101365" custRadScaleInc="-6054">
        <dgm:presLayoutVars>
          <dgm:bulletEnabled val="1"/>
        </dgm:presLayoutVars>
      </dgm:prSet>
      <dgm:spPr/>
    </dgm:pt>
  </dgm:ptLst>
  <dgm:cxnLst>
    <dgm:cxn modelId="{6451CE10-F7CC-3D48-88B7-83648733C4AB}" type="presOf" srcId="{C2BFFF69-033B-0845-98F4-C84E471FA609}" destId="{A9AF5C7C-D394-3741-87BA-F1E492BAFE3F}" srcOrd="0" destOrd="0" presId="urn:microsoft.com/office/officeart/2005/8/layout/radial4"/>
    <dgm:cxn modelId="{A7FDBD1C-949B-DA4E-B3CA-FC0EF3154F0D}" type="presOf" srcId="{18AA9641-14D9-5346-9BDD-6BB04AB299AB}" destId="{5450C269-738F-E247-92BE-9490B8449FA6}" srcOrd="0" destOrd="0" presId="urn:microsoft.com/office/officeart/2005/8/layout/radial4"/>
    <dgm:cxn modelId="{7E32C725-94F7-4A4B-AC1B-398D1DB953CF}" type="presOf" srcId="{C66B4B0F-F8AA-C340-A067-196EFD7F85F2}" destId="{3EAE5A63-9181-6048-BD8D-DEA595C4D627}" srcOrd="0" destOrd="0" presId="urn:microsoft.com/office/officeart/2005/8/layout/radial4"/>
    <dgm:cxn modelId="{2505D72A-0FE3-3948-8475-9F84E96D7279}" type="presOf" srcId="{C8C03766-9D52-684C-A93A-D558F58DC216}" destId="{B4BA4BB9-D35E-B941-AC59-22D9E64C41EB}" srcOrd="0" destOrd="0" presId="urn:microsoft.com/office/officeart/2005/8/layout/radial4"/>
    <dgm:cxn modelId="{812BF33C-7310-EE47-B742-89C3900663AD}" srcId="{04038562-F95D-FD45-A9C4-AB9DDBED9E12}" destId="{FA14E2F6-7F73-5B4A-AC05-3C53DEFA28A3}" srcOrd="1" destOrd="0" parTransId="{12EA5410-AC7E-134C-8836-60CC4D42B2DC}" sibTransId="{99364FF8-1944-CD45-96C7-4AC8CC5D5828}"/>
    <dgm:cxn modelId="{095DE349-328E-6245-900A-9C2E6D40E176}" type="presOf" srcId="{FA14E2F6-7F73-5B4A-AC05-3C53DEFA28A3}" destId="{0D9AFEE5-5373-A042-B112-B38E30CA6C7A}" srcOrd="0" destOrd="0" presId="urn:microsoft.com/office/officeart/2005/8/layout/radial4"/>
    <dgm:cxn modelId="{8C5BD854-320F-D445-8BF4-50A6D204349A}" srcId="{70A3395B-EEDB-0847-89DD-C975CFD795D8}" destId="{04038562-F95D-FD45-A9C4-AB9DDBED9E12}" srcOrd="0" destOrd="0" parTransId="{9B3BA66C-791E-B64E-9C9D-C930A9ED681F}" sibTransId="{F03DB6FD-A599-9843-AF4B-4673CEB006C2}"/>
    <dgm:cxn modelId="{0094CD5C-461C-BB4D-B430-BB43F84FD519}" type="presOf" srcId="{70A3395B-EEDB-0847-89DD-C975CFD795D8}" destId="{39F1D1F3-12DF-6042-B29A-515A613F5420}" srcOrd="0" destOrd="0" presId="urn:microsoft.com/office/officeart/2005/8/layout/radial4"/>
    <dgm:cxn modelId="{91BA5885-BE59-9B4C-87DD-5A3AA3D15F69}" srcId="{04038562-F95D-FD45-A9C4-AB9DDBED9E12}" destId="{C2BFFF69-033B-0845-98F4-C84E471FA609}" srcOrd="0" destOrd="0" parTransId="{AC57D682-397E-8B4B-A5EE-89F278D7A358}" sibTransId="{FF496376-E996-254D-99A9-794772F47ACA}"/>
    <dgm:cxn modelId="{88DEB98C-6E1D-BD49-9D88-6B9BA4E4221E}" srcId="{04038562-F95D-FD45-A9C4-AB9DDBED9E12}" destId="{257485F4-9454-9646-9A28-BB4B59930856}" srcOrd="4" destOrd="0" parTransId="{C0952D93-D5AF-D64D-BB6D-7F3848E790B1}" sibTransId="{409B6096-B741-C247-8A7B-A17BEC3F0913}"/>
    <dgm:cxn modelId="{91592F8F-2807-824A-BFD8-84343FCE019D}" type="presOf" srcId="{257485F4-9454-9646-9A28-BB4B59930856}" destId="{9A90987B-2ED9-6943-AC0F-78CC336BD852}" srcOrd="0" destOrd="0" presId="urn:microsoft.com/office/officeart/2005/8/layout/radial4"/>
    <dgm:cxn modelId="{08400B9E-7312-6C4B-AED6-60E9373D3517}" type="presOf" srcId="{12EA5410-AC7E-134C-8836-60CC4D42B2DC}" destId="{DD0E1BAA-AEE7-1844-83D6-C73E08FCACE3}" srcOrd="0" destOrd="0" presId="urn:microsoft.com/office/officeart/2005/8/layout/radial4"/>
    <dgm:cxn modelId="{A75065A6-3DF5-C145-AA2D-2C06A6E14240}" srcId="{04038562-F95D-FD45-A9C4-AB9DDBED9E12}" destId="{C8C03766-9D52-684C-A93A-D558F58DC216}" srcOrd="2" destOrd="0" parTransId="{24C90EE3-382F-3B44-8287-9C5C84436894}" sibTransId="{B51C2BE4-6AF7-4644-9C9D-E265A665482C}"/>
    <dgm:cxn modelId="{86C1CBBA-9053-6F4E-B5B2-EE3C80260E72}" srcId="{04038562-F95D-FD45-A9C4-AB9DDBED9E12}" destId="{18AA9641-14D9-5346-9BDD-6BB04AB299AB}" srcOrd="3" destOrd="0" parTransId="{C66B4B0F-F8AA-C340-A067-196EFD7F85F2}" sibTransId="{4EF0187A-ECE0-AC49-B8A4-3469088100E0}"/>
    <dgm:cxn modelId="{2F13F2BC-2615-7A40-AF49-66CB23590E11}" type="presOf" srcId="{04038562-F95D-FD45-A9C4-AB9DDBED9E12}" destId="{7FBB9FB9-FF01-F24A-B8C3-5EDFA2881FF2}" srcOrd="0" destOrd="0" presId="urn:microsoft.com/office/officeart/2005/8/layout/radial4"/>
    <dgm:cxn modelId="{AB115DCB-3109-5840-9023-897575083F11}" type="presOf" srcId="{AC57D682-397E-8B4B-A5EE-89F278D7A358}" destId="{4BF4248D-5CD1-374B-AE45-9709C3BFB407}" srcOrd="0" destOrd="0" presId="urn:microsoft.com/office/officeart/2005/8/layout/radial4"/>
    <dgm:cxn modelId="{9423ABCC-4EAE-EA40-863E-1A1B4F683F96}" type="presOf" srcId="{24C90EE3-382F-3B44-8287-9C5C84436894}" destId="{D03D0B7B-E843-A44C-95B7-5D9C095B319D}" srcOrd="0" destOrd="0" presId="urn:microsoft.com/office/officeart/2005/8/layout/radial4"/>
    <dgm:cxn modelId="{0EDB62F6-AF22-4C4B-BF58-44339F9A055C}" type="presOf" srcId="{C0952D93-D5AF-D64D-BB6D-7F3848E790B1}" destId="{332328A3-7B59-8745-80E4-0D7FB5417BFF}" srcOrd="0" destOrd="0" presId="urn:microsoft.com/office/officeart/2005/8/layout/radial4"/>
    <dgm:cxn modelId="{B93968F4-3287-124F-B342-B310396D1D25}" type="presParOf" srcId="{39F1D1F3-12DF-6042-B29A-515A613F5420}" destId="{7FBB9FB9-FF01-F24A-B8C3-5EDFA2881FF2}" srcOrd="0" destOrd="0" presId="urn:microsoft.com/office/officeart/2005/8/layout/radial4"/>
    <dgm:cxn modelId="{766FB9F6-2531-7340-9A47-AE5E6331F154}" type="presParOf" srcId="{39F1D1F3-12DF-6042-B29A-515A613F5420}" destId="{4BF4248D-5CD1-374B-AE45-9709C3BFB407}" srcOrd="1" destOrd="0" presId="urn:microsoft.com/office/officeart/2005/8/layout/radial4"/>
    <dgm:cxn modelId="{12F4F2E7-233C-AB4F-A4F4-741217C1F831}" type="presParOf" srcId="{39F1D1F3-12DF-6042-B29A-515A613F5420}" destId="{A9AF5C7C-D394-3741-87BA-F1E492BAFE3F}" srcOrd="2" destOrd="0" presId="urn:microsoft.com/office/officeart/2005/8/layout/radial4"/>
    <dgm:cxn modelId="{6272C475-DCD4-2A49-8F1B-5887828A9120}" type="presParOf" srcId="{39F1D1F3-12DF-6042-B29A-515A613F5420}" destId="{DD0E1BAA-AEE7-1844-83D6-C73E08FCACE3}" srcOrd="3" destOrd="0" presId="urn:microsoft.com/office/officeart/2005/8/layout/radial4"/>
    <dgm:cxn modelId="{84ECE9DF-4BED-0A48-9B0C-B888439307D6}" type="presParOf" srcId="{39F1D1F3-12DF-6042-B29A-515A613F5420}" destId="{0D9AFEE5-5373-A042-B112-B38E30CA6C7A}" srcOrd="4" destOrd="0" presId="urn:microsoft.com/office/officeart/2005/8/layout/radial4"/>
    <dgm:cxn modelId="{53C4C7B6-63DA-B54C-A001-0C3DA73854FF}" type="presParOf" srcId="{39F1D1F3-12DF-6042-B29A-515A613F5420}" destId="{D03D0B7B-E843-A44C-95B7-5D9C095B319D}" srcOrd="5" destOrd="0" presId="urn:microsoft.com/office/officeart/2005/8/layout/radial4"/>
    <dgm:cxn modelId="{DA26526B-5BCD-6F49-A188-9152879F1ED6}" type="presParOf" srcId="{39F1D1F3-12DF-6042-B29A-515A613F5420}" destId="{B4BA4BB9-D35E-B941-AC59-22D9E64C41EB}" srcOrd="6" destOrd="0" presId="urn:microsoft.com/office/officeart/2005/8/layout/radial4"/>
    <dgm:cxn modelId="{C5EDE73C-FC89-7347-BA59-B318882CC0AB}" type="presParOf" srcId="{39F1D1F3-12DF-6042-B29A-515A613F5420}" destId="{3EAE5A63-9181-6048-BD8D-DEA595C4D627}" srcOrd="7" destOrd="0" presId="urn:microsoft.com/office/officeart/2005/8/layout/radial4"/>
    <dgm:cxn modelId="{6CB4DD9E-88E3-CD45-8474-D4101D5C1253}" type="presParOf" srcId="{39F1D1F3-12DF-6042-B29A-515A613F5420}" destId="{5450C269-738F-E247-92BE-9490B8449FA6}" srcOrd="8" destOrd="0" presId="urn:microsoft.com/office/officeart/2005/8/layout/radial4"/>
    <dgm:cxn modelId="{ADEDE075-6FE1-D24C-904B-C3D3C6B9AD2C}" type="presParOf" srcId="{39F1D1F3-12DF-6042-B29A-515A613F5420}" destId="{332328A3-7B59-8745-80E4-0D7FB5417BFF}" srcOrd="9" destOrd="0" presId="urn:microsoft.com/office/officeart/2005/8/layout/radial4"/>
    <dgm:cxn modelId="{F8B80473-0E1E-6D4A-B1FD-EACD08CF270C}" type="presParOf" srcId="{39F1D1F3-12DF-6042-B29A-515A613F5420}" destId="{9A90987B-2ED9-6943-AC0F-78CC336BD852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46C205-A263-314C-AD99-695AE8526927}" type="doc">
      <dgm:prSet loTypeId="urn:microsoft.com/office/officeart/2005/8/layout/process3" loCatId="process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it-IT"/>
        </a:p>
      </dgm:t>
    </dgm:pt>
    <dgm:pt modelId="{F7A812AD-EB42-BF4E-8E8B-3D1132D03C91}">
      <dgm:prSet phldrT="[Testo]" custT="1"/>
      <dgm:spPr/>
      <dgm:t>
        <a:bodyPr/>
        <a:lstStyle/>
        <a:p>
          <a:r>
            <a:rPr lang="it-IT" sz="2400" b="1" dirty="0">
              <a:solidFill>
                <a:srgbClr val="000000"/>
              </a:solidFill>
              <a:latin typeface="Cambria" panose="02040503050406030204" pitchFamily="18" charset="0"/>
              <a:cs typeface="Garamond"/>
            </a:rPr>
            <a:t>nel 2021</a:t>
          </a:r>
        </a:p>
      </dgm:t>
    </dgm:pt>
    <dgm:pt modelId="{29F4F84A-377D-2E42-9CFF-433D4A3AE5C0}" type="parTrans" cxnId="{D0EA5B27-E8FA-B640-B4E1-08037EF4D41E}">
      <dgm:prSet/>
      <dgm:spPr/>
      <dgm:t>
        <a:bodyPr/>
        <a:lstStyle/>
        <a:p>
          <a:endParaRPr lang="it-IT"/>
        </a:p>
      </dgm:t>
    </dgm:pt>
    <dgm:pt modelId="{50C09BCC-A841-4C48-9881-3213B3AB5F3C}" type="sibTrans" cxnId="{D0EA5B27-E8FA-B640-B4E1-08037EF4D41E}">
      <dgm:prSet/>
      <dgm:spPr/>
      <dgm:t>
        <a:bodyPr/>
        <a:lstStyle/>
        <a:p>
          <a:endParaRPr lang="it-IT"/>
        </a:p>
      </dgm:t>
    </dgm:pt>
    <dgm:pt modelId="{33954425-1EF7-2F42-9396-829ED653E5A3}">
      <dgm:prSet phldrT="[Testo]" custT="1"/>
      <dgm:spPr/>
      <dgm:t>
        <a:bodyPr/>
        <a:lstStyle/>
        <a:p>
          <a:r>
            <a:rPr lang="it-IT" sz="2000" b="1" dirty="0">
              <a:solidFill>
                <a:srgbClr val="00B050"/>
              </a:solidFill>
              <a:latin typeface="Cambria" panose="02040503050406030204" pitchFamily="18" charset="0"/>
              <a:cs typeface="Garamond"/>
            </a:rPr>
            <a:t>Accertare 2016-2017</a:t>
          </a:r>
        </a:p>
      </dgm:t>
    </dgm:pt>
    <dgm:pt modelId="{43F4AD7E-80FD-A448-B22F-C270F51512AD}" type="parTrans" cxnId="{567CF412-1933-E04B-977A-B15E2CFDFC9A}">
      <dgm:prSet/>
      <dgm:spPr/>
      <dgm:t>
        <a:bodyPr/>
        <a:lstStyle/>
        <a:p>
          <a:endParaRPr lang="it-IT"/>
        </a:p>
      </dgm:t>
    </dgm:pt>
    <dgm:pt modelId="{817E0123-D52B-D547-970B-A013AFCD4DD7}" type="sibTrans" cxnId="{567CF412-1933-E04B-977A-B15E2CFDFC9A}">
      <dgm:prSet/>
      <dgm:spPr/>
      <dgm:t>
        <a:bodyPr/>
        <a:lstStyle/>
        <a:p>
          <a:endParaRPr lang="it-IT"/>
        </a:p>
      </dgm:t>
    </dgm:pt>
    <dgm:pt modelId="{67EB367A-C920-584D-8B84-549681E8173C}">
      <dgm:prSet phldrT="[Testo]" custT="1"/>
      <dgm:spPr/>
      <dgm:t>
        <a:bodyPr/>
        <a:lstStyle/>
        <a:p>
          <a:r>
            <a:rPr lang="it-IT" sz="2400" b="1" dirty="0">
              <a:solidFill>
                <a:srgbClr val="000000"/>
              </a:solidFill>
              <a:latin typeface="Cambria" panose="02040503050406030204" pitchFamily="18" charset="0"/>
              <a:cs typeface="Garamond"/>
            </a:rPr>
            <a:t>nel 2022</a:t>
          </a:r>
        </a:p>
      </dgm:t>
    </dgm:pt>
    <dgm:pt modelId="{AA47C916-E611-3C41-B201-BF92B0CE1E7B}" type="parTrans" cxnId="{E71A597C-7BC1-1F44-8AD8-AF191C425D0D}">
      <dgm:prSet/>
      <dgm:spPr/>
      <dgm:t>
        <a:bodyPr/>
        <a:lstStyle/>
        <a:p>
          <a:endParaRPr lang="it-IT"/>
        </a:p>
      </dgm:t>
    </dgm:pt>
    <dgm:pt modelId="{BA227788-3008-6A41-ACAF-6E58C455F508}" type="sibTrans" cxnId="{E71A597C-7BC1-1F44-8AD8-AF191C425D0D}">
      <dgm:prSet/>
      <dgm:spPr/>
      <dgm:t>
        <a:bodyPr/>
        <a:lstStyle/>
        <a:p>
          <a:endParaRPr lang="it-IT"/>
        </a:p>
      </dgm:t>
    </dgm:pt>
    <dgm:pt modelId="{CD43B202-B48F-6046-B300-3EF307166EF4}">
      <dgm:prSet phldrT="[Testo]" custT="1"/>
      <dgm:spPr/>
      <dgm:t>
        <a:bodyPr/>
        <a:lstStyle/>
        <a:p>
          <a:r>
            <a:rPr lang="it-IT" sz="2000" b="1" dirty="0">
              <a:solidFill>
                <a:srgbClr val="00B050"/>
              </a:solidFill>
              <a:latin typeface="Cambria" panose="02040503050406030204" pitchFamily="18" charset="0"/>
              <a:cs typeface="Garamond"/>
            </a:rPr>
            <a:t>Accertare 2018-2019</a:t>
          </a:r>
        </a:p>
      </dgm:t>
    </dgm:pt>
    <dgm:pt modelId="{BD8C4285-0AF7-F645-9CB3-1F2A4DCB4199}" type="parTrans" cxnId="{34C21203-43A4-BB4A-B4F9-2BF0B5D90160}">
      <dgm:prSet/>
      <dgm:spPr/>
      <dgm:t>
        <a:bodyPr/>
        <a:lstStyle/>
        <a:p>
          <a:endParaRPr lang="it-IT"/>
        </a:p>
      </dgm:t>
    </dgm:pt>
    <dgm:pt modelId="{EC63A6BC-0735-D541-8099-F686CA999855}" type="sibTrans" cxnId="{34C21203-43A4-BB4A-B4F9-2BF0B5D90160}">
      <dgm:prSet/>
      <dgm:spPr/>
      <dgm:t>
        <a:bodyPr/>
        <a:lstStyle/>
        <a:p>
          <a:endParaRPr lang="it-IT"/>
        </a:p>
      </dgm:t>
    </dgm:pt>
    <dgm:pt modelId="{E5580C90-7BF0-8043-B98D-C759253E71CD}">
      <dgm:prSet phldrT="[Testo]" custT="1"/>
      <dgm:spPr/>
      <dgm:t>
        <a:bodyPr/>
        <a:lstStyle/>
        <a:p>
          <a:r>
            <a:rPr lang="it-IT" sz="2400" b="1" dirty="0">
              <a:solidFill>
                <a:srgbClr val="000000"/>
              </a:solidFill>
              <a:latin typeface="Cambria" panose="02040503050406030204" pitchFamily="18" charset="0"/>
              <a:cs typeface="Garamond"/>
            </a:rPr>
            <a:t>nel 2023</a:t>
          </a:r>
        </a:p>
      </dgm:t>
    </dgm:pt>
    <dgm:pt modelId="{18E538C3-F9C3-5B40-9DCA-6CC8C55A04FF}" type="parTrans" cxnId="{495F3E16-85D1-C94D-A8CB-3BAB409A81C9}">
      <dgm:prSet/>
      <dgm:spPr/>
      <dgm:t>
        <a:bodyPr/>
        <a:lstStyle/>
        <a:p>
          <a:endParaRPr lang="it-IT"/>
        </a:p>
      </dgm:t>
    </dgm:pt>
    <dgm:pt modelId="{2B6CB94A-A95F-0046-8858-72C64E06271D}" type="sibTrans" cxnId="{495F3E16-85D1-C94D-A8CB-3BAB409A81C9}">
      <dgm:prSet/>
      <dgm:spPr/>
      <dgm:t>
        <a:bodyPr/>
        <a:lstStyle/>
        <a:p>
          <a:endParaRPr lang="it-IT"/>
        </a:p>
      </dgm:t>
    </dgm:pt>
    <dgm:pt modelId="{B70057DF-529C-8349-B968-AE9DFB111031}">
      <dgm:prSet phldrT="[Testo]" custT="1"/>
      <dgm:spPr/>
      <dgm:t>
        <a:bodyPr/>
        <a:lstStyle/>
        <a:p>
          <a:r>
            <a:rPr lang="it-IT" sz="2000" b="1" dirty="0">
              <a:solidFill>
                <a:srgbClr val="00B050"/>
              </a:solidFill>
              <a:latin typeface="Cambria" panose="02040503050406030204" pitchFamily="18" charset="0"/>
              <a:cs typeface="Garamond"/>
            </a:rPr>
            <a:t>Accertare 2020-2021</a:t>
          </a:r>
        </a:p>
      </dgm:t>
    </dgm:pt>
    <dgm:pt modelId="{FC0B2671-ED62-3D4F-988C-AB58E6B51D98}" type="parTrans" cxnId="{834A28D8-D34F-3148-8805-28098B74FAA5}">
      <dgm:prSet/>
      <dgm:spPr/>
      <dgm:t>
        <a:bodyPr/>
        <a:lstStyle/>
        <a:p>
          <a:endParaRPr lang="it-IT"/>
        </a:p>
      </dgm:t>
    </dgm:pt>
    <dgm:pt modelId="{32059AE6-3931-2642-98EF-3961DF680CBA}" type="sibTrans" cxnId="{834A28D8-D34F-3148-8805-28098B74FAA5}">
      <dgm:prSet/>
      <dgm:spPr/>
      <dgm:t>
        <a:bodyPr/>
        <a:lstStyle/>
        <a:p>
          <a:endParaRPr lang="it-IT"/>
        </a:p>
      </dgm:t>
    </dgm:pt>
    <dgm:pt modelId="{68855490-DB36-074B-9BD6-6FE8B172D5A8}" type="pres">
      <dgm:prSet presAssocID="{4746C205-A263-314C-AD99-695AE8526927}" presName="linearFlow" presStyleCnt="0">
        <dgm:presLayoutVars>
          <dgm:dir/>
          <dgm:animLvl val="lvl"/>
          <dgm:resizeHandles val="exact"/>
        </dgm:presLayoutVars>
      </dgm:prSet>
      <dgm:spPr/>
    </dgm:pt>
    <dgm:pt modelId="{13F3DF33-762C-104E-85AE-C65CCA61B9FC}" type="pres">
      <dgm:prSet presAssocID="{F7A812AD-EB42-BF4E-8E8B-3D1132D03C91}" presName="composite" presStyleCnt="0"/>
      <dgm:spPr/>
    </dgm:pt>
    <dgm:pt modelId="{10339516-332A-B245-9E4D-9F27F50E71EE}" type="pres">
      <dgm:prSet presAssocID="{F7A812AD-EB42-BF4E-8E8B-3D1132D03C91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A1CE723-D237-0E42-A0EE-1998D69253AB}" type="pres">
      <dgm:prSet presAssocID="{F7A812AD-EB42-BF4E-8E8B-3D1132D03C91}" presName="parSh" presStyleLbl="node1" presStyleIdx="0" presStyleCnt="3"/>
      <dgm:spPr/>
    </dgm:pt>
    <dgm:pt modelId="{E66FE7FF-25AE-3E4B-8CDF-95AC1E1E3E31}" type="pres">
      <dgm:prSet presAssocID="{F7A812AD-EB42-BF4E-8E8B-3D1132D03C91}" presName="desTx" presStyleLbl="fgAcc1" presStyleIdx="0" presStyleCnt="3">
        <dgm:presLayoutVars>
          <dgm:bulletEnabled val="1"/>
        </dgm:presLayoutVars>
      </dgm:prSet>
      <dgm:spPr/>
    </dgm:pt>
    <dgm:pt modelId="{CB68C351-BF4B-BC48-997C-EC449B2F9621}" type="pres">
      <dgm:prSet presAssocID="{50C09BCC-A841-4C48-9881-3213B3AB5F3C}" presName="sibTrans" presStyleLbl="sibTrans2D1" presStyleIdx="0" presStyleCnt="2"/>
      <dgm:spPr/>
    </dgm:pt>
    <dgm:pt modelId="{FF98F482-A7BA-1B48-AB23-2A817C24D17D}" type="pres">
      <dgm:prSet presAssocID="{50C09BCC-A841-4C48-9881-3213B3AB5F3C}" presName="connTx" presStyleLbl="sibTrans2D1" presStyleIdx="0" presStyleCnt="2"/>
      <dgm:spPr/>
    </dgm:pt>
    <dgm:pt modelId="{15A78790-3523-EE41-BCF0-655A6112C156}" type="pres">
      <dgm:prSet presAssocID="{67EB367A-C920-584D-8B84-549681E8173C}" presName="composite" presStyleCnt="0"/>
      <dgm:spPr/>
    </dgm:pt>
    <dgm:pt modelId="{99CFA6F8-E22C-1747-95F7-C4880393E6F4}" type="pres">
      <dgm:prSet presAssocID="{67EB367A-C920-584D-8B84-549681E8173C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B635BBA-8328-504A-A6BE-A1B89EEDE392}" type="pres">
      <dgm:prSet presAssocID="{67EB367A-C920-584D-8B84-549681E8173C}" presName="parSh" presStyleLbl="node1" presStyleIdx="1" presStyleCnt="3"/>
      <dgm:spPr/>
    </dgm:pt>
    <dgm:pt modelId="{3EDCF13A-C04A-0343-9637-B2EB8AABFADA}" type="pres">
      <dgm:prSet presAssocID="{67EB367A-C920-584D-8B84-549681E8173C}" presName="desTx" presStyleLbl="fgAcc1" presStyleIdx="1" presStyleCnt="3">
        <dgm:presLayoutVars>
          <dgm:bulletEnabled val="1"/>
        </dgm:presLayoutVars>
      </dgm:prSet>
      <dgm:spPr/>
    </dgm:pt>
    <dgm:pt modelId="{AA434668-CB86-034E-8CD6-6E6BC9EF7623}" type="pres">
      <dgm:prSet presAssocID="{BA227788-3008-6A41-ACAF-6E58C455F508}" presName="sibTrans" presStyleLbl="sibTrans2D1" presStyleIdx="1" presStyleCnt="2"/>
      <dgm:spPr/>
    </dgm:pt>
    <dgm:pt modelId="{9ADFA333-5BDB-A948-94A6-C8455018707B}" type="pres">
      <dgm:prSet presAssocID="{BA227788-3008-6A41-ACAF-6E58C455F508}" presName="connTx" presStyleLbl="sibTrans2D1" presStyleIdx="1" presStyleCnt="2"/>
      <dgm:spPr/>
    </dgm:pt>
    <dgm:pt modelId="{EAE12515-EFFF-0F42-B7C4-7E62E9D503D5}" type="pres">
      <dgm:prSet presAssocID="{E5580C90-7BF0-8043-B98D-C759253E71CD}" presName="composite" presStyleCnt="0"/>
      <dgm:spPr/>
    </dgm:pt>
    <dgm:pt modelId="{7D5B50CB-2CDA-A841-A6ED-2DEB9AD7BF53}" type="pres">
      <dgm:prSet presAssocID="{E5580C90-7BF0-8043-B98D-C759253E71CD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8B0FD70-7B44-6040-8317-80D3D55D34B1}" type="pres">
      <dgm:prSet presAssocID="{E5580C90-7BF0-8043-B98D-C759253E71CD}" presName="parSh" presStyleLbl="node1" presStyleIdx="2" presStyleCnt="3"/>
      <dgm:spPr/>
    </dgm:pt>
    <dgm:pt modelId="{1200B7A4-F5DE-B142-8098-4E92F691EFC0}" type="pres">
      <dgm:prSet presAssocID="{E5580C90-7BF0-8043-B98D-C759253E71CD}" presName="desTx" presStyleLbl="fgAcc1" presStyleIdx="2" presStyleCnt="3">
        <dgm:presLayoutVars>
          <dgm:bulletEnabled val="1"/>
        </dgm:presLayoutVars>
      </dgm:prSet>
      <dgm:spPr/>
    </dgm:pt>
  </dgm:ptLst>
  <dgm:cxnLst>
    <dgm:cxn modelId="{34C21203-43A4-BB4A-B4F9-2BF0B5D90160}" srcId="{67EB367A-C920-584D-8B84-549681E8173C}" destId="{CD43B202-B48F-6046-B300-3EF307166EF4}" srcOrd="0" destOrd="0" parTransId="{BD8C4285-0AF7-F645-9CB3-1F2A4DCB4199}" sibTransId="{EC63A6BC-0735-D541-8099-F686CA999855}"/>
    <dgm:cxn modelId="{567CF412-1933-E04B-977A-B15E2CFDFC9A}" srcId="{F7A812AD-EB42-BF4E-8E8B-3D1132D03C91}" destId="{33954425-1EF7-2F42-9396-829ED653E5A3}" srcOrd="0" destOrd="0" parTransId="{43F4AD7E-80FD-A448-B22F-C270F51512AD}" sibTransId="{817E0123-D52B-D547-970B-A013AFCD4DD7}"/>
    <dgm:cxn modelId="{495F3E16-85D1-C94D-A8CB-3BAB409A81C9}" srcId="{4746C205-A263-314C-AD99-695AE8526927}" destId="{E5580C90-7BF0-8043-B98D-C759253E71CD}" srcOrd="2" destOrd="0" parTransId="{18E538C3-F9C3-5B40-9DCA-6CC8C55A04FF}" sibTransId="{2B6CB94A-A95F-0046-8858-72C64E06271D}"/>
    <dgm:cxn modelId="{D0EA5B27-E8FA-B640-B4E1-08037EF4D41E}" srcId="{4746C205-A263-314C-AD99-695AE8526927}" destId="{F7A812AD-EB42-BF4E-8E8B-3D1132D03C91}" srcOrd="0" destOrd="0" parTransId="{29F4F84A-377D-2E42-9CFF-433D4A3AE5C0}" sibTransId="{50C09BCC-A841-4C48-9881-3213B3AB5F3C}"/>
    <dgm:cxn modelId="{D120DF27-C52C-0D44-AE4C-4F68341BD58A}" type="presOf" srcId="{33954425-1EF7-2F42-9396-829ED653E5A3}" destId="{E66FE7FF-25AE-3E4B-8CDF-95AC1E1E3E31}" srcOrd="0" destOrd="0" presId="urn:microsoft.com/office/officeart/2005/8/layout/process3"/>
    <dgm:cxn modelId="{1CEAA32C-CA0B-984C-9608-1F44F0447A41}" type="presOf" srcId="{F7A812AD-EB42-BF4E-8E8B-3D1132D03C91}" destId="{2A1CE723-D237-0E42-A0EE-1998D69253AB}" srcOrd="1" destOrd="0" presId="urn:microsoft.com/office/officeart/2005/8/layout/process3"/>
    <dgm:cxn modelId="{877F6340-0CCF-A449-B251-DB6D19464FC6}" type="presOf" srcId="{BA227788-3008-6A41-ACAF-6E58C455F508}" destId="{AA434668-CB86-034E-8CD6-6E6BC9EF7623}" srcOrd="0" destOrd="0" presId="urn:microsoft.com/office/officeart/2005/8/layout/process3"/>
    <dgm:cxn modelId="{D9301B56-D293-004C-A166-B4D16970526F}" type="presOf" srcId="{4746C205-A263-314C-AD99-695AE8526927}" destId="{68855490-DB36-074B-9BD6-6FE8B172D5A8}" srcOrd="0" destOrd="0" presId="urn:microsoft.com/office/officeart/2005/8/layout/process3"/>
    <dgm:cxn modelId="{3B184C65-7722-E84C-9C24-58347709952D}" type="presOf" srcId="{50C09BCC-A841-4C48-9881-3213B3AB5F3C}" destId="{FF98F482-A7BA-1B48-AB23-2A817C24D17D}" srcOrd="1" destOrd="0" presId="urn:microsoft.com/office/officeart/2005/8/layout/process3"/>
    <dgm:cxn modelId="{9C3F5365-E5CF-D549-A83B-10577C858184}" type="presOf" srcId="{CD43B202-B48F-6046-B300-3EF307166EF4}" destId="{3EDCF13A-C04A-0343-9637-B2EB8AABFADA}" srcOrd="0" destOrd="0" presId="urn:microsoft.com/office/officeart/2005/8/layout/process3"/>
    <dgm:cxn modelId="{1F19A96E-FDF4-6C48-A2A8-FA8720CA17C0}" type="presOf" srcId="{B70057DF-529C-8349-B968-AE9DFB111031}" destId="{1200B7A4-F5DE-B142-8098-4E92F691EFC0}" srcOrd="0" destOrd="0" presId="urn:microsoft.com/office/officeart/2005/8/layout/process3"/>
    <dgm:cxn modelId="{5BD4D878-BD62-BE44-B77E-E322EA4FEA93}" type="presOf" srcId="{F7A812AD-EB42-BF4E-8E8B-3D1132D03C91}" destId="{10339516-332A-B245-9E4D-9F27F50E71EE}" srcOrd="0" destOrd="0" presId="urn:microsoft.com/office/officeart/2005/8/layout/process3"/>
    <dgm:cxn modelId="{E71A597C-7BC1-1F44-8AD8-AF191C425D0D}" srcId="{4746C205-A263-314C-AD99-695AE8526927}" destId="{67EB367A-C920-584D-8B84-549681E8173C}" srcOrd="1" destOrd="0" parTransId="{AA47C916-E611-3C41-B201-BF92B0CE1E7B}" sibTransId="{BA227788-3008-6A41-ACAF-6E58C455F508}"/>
    <dgm:cxn modelId="{72C4BA87-2D5F-B246-932C-C41552740520}" type="presOf" srcId="{E5580C90-7BF0-8043-B98D-C759253E71CD}" destId="{98B0FD70-7B44-6040-8317-80D3D55D34B1}" srcOrd="1" destOrd="0" presId="urn:microsoft.com/office/officeart/2005/8/layout/process3"/>
    <dgm:cxn modelId="{A9C7BEC2-B1AE-374A-B6F7-07073D1A8976}" type="presOf" srcId="{BA227788-3008-6A41-ACAF-6E58C455F508}" destId="{9ADFA333-5BDB-A948-94A6-C8455018707B}" srcOrd="1" destOrd="0" presId="urn:microsoft.com/office/officeart/2005/8/layout/process3"/>
    <dgm:cxn modelId="{DCAF02C7-CC87-A04A-91D1-AE7E3842C2F4}" type="presOf" srcId="{E5580C90-7BF0-8043-B98D-C759253E71CD}" destId="{7D5B50CB-2CDA-A841-A6ED-2DEB9AD7BF53}" srcOrd="0" destOrd="0" presId="urn:microsoft.com/office/officeart/2005/8/layout/process3"/>
    <dgm:cxn modelId="{39C2B6D2-7DC4-D24B-B461-9B2ED5BC2831}" type="presOf" srcId="{67EB367A-C920-584D-8B84-549681E8173C}" destId="{99CFA6F8-E22C-1747-95F7-C4880393E6F4}" srcOrd="0" destOrd="0" presId="urn:microsoft.com/office/officeart/2005/8/layout/process3"/>
    <dgm:cxn modelId="{148711D3-CE50-C746-95D4-742ED52D5EAA}" type="presOf" srcId="{67EB367A-C920-584D-8B84-549681E8173C}" destId="{AB635BBA-8328-504A-A6BE-A1B89EEDE392}" srcOrd="1" destOrd="0" presId="urn:microsoft.com/office/officeart/2005/8/layout/process3"/>
    <dgm:cxn modelId="{3ABA43D5-C507-254D-A12E-C4571B0AE74E}" type="presOf" srcId="{50C09BCC-A841-4C48-9881-3213B3AB5F3C}" destId="{CB68C351-BF4B-BC48-997C-EC449B2F9621}" srcOrd="0" destOrd="0" presId="urn:microsoft.com/office/officeart/2005/8/layout/process3"/>
    <dgm:cxn modelId="{834A28D8-D34F-3148-8805-28098B74FAA5}" srcId="{E5580C90-7BF0-8043-B98D-C759253E71CD}" destId="{B70057DF-529C-8349-B968-AE9DFB111031}" srcOrd="0" destOrd="0" parTransId="{FC0B2671-ED62-3D4F-988C-AB58E6B51D98}" sibTransId="{32059AE6-3931-2642-98EF-3961DF680CBA}"/>
    <dgm:cxn modelId="{93799472-E25C-D848-A8DC-7C514903CD18}" type="presParOf" srcId="{68855490-DB36-074B-9BD6-6FE8B172D5A8}" destId="{13F3DF33-762C-104E-85AE-C65CCA61B9FC}" srcOrd="0" destOrd="0" presId="urn:microsoft.com/office/officeart/2005/8/layout/process3"/>
    <dgm:cxn modelId="{72B48D81-53B8-3941-9E3E-7B1EACA8253C}" type="presParOf" srcId="{13F3DF33-762C-104E-85AE-C65CCA61B9FC}" destId="{10339516-332A-B245-9E4D-9F27F50E71EE}" srcOrd="0" destOrd="0" presId="urn:microsoft.com/office/officeart/2005/8/layout/process3"/>
    <dgm:cxn modelId="{0B412C7A-93A3-2447-8326-CF5345A8CA7A}" type="presParOf" srcId="{13F3DF33-762C-104E-85AE-C65CCA61B9FC}" destId="{2A1CE723-D237-0E42-A0EE-1998D69253AB}" srcOrd="1" destOrd="0" presId="urn:microsoft.com/office/officeart/2005/8/layout/process3"/>
    <dgm:cxn modelId="{3CDC61BE-CD0C-534F-B4FD-9BC7E414445D}" type="presParOf" srcId="{13F3DF33-762C-104E-85AE-C65CCA61B9FC}" destId="{E66FE7FF-25AE-3E4B-8CDF-95AC1E1E3E31}" srcOrd="2" destOrd="0" presId="urn:microsoft.com/office/officeart/2005/8/layout/process3"/>
    <dgm:cxn modelId="{C8249FB5-C569-3546-A8F3-E0937F0DC32B}" type="presParOf" srcId="{68855490-DB36-074B-9BD6-6FE8B172D5A8}" destId="{CB68C351-BF4B-BC48-997C-EC449B2F9621}" srcOrd="1" destOrd="0" presId="urn:microsoft.com/office/officeart/2005/8/layout/process3"/>
    <dgm:cxn modelId="{525E8F88-3CC1-D34F-BE36-9BA5F65AF9E4}" type="presParOf" srcId="{CB68C351-BF4B-BC48-997C-EC449B2F9621}" destId="{FF98F482-A7BA-1B48-AB23-2A817C24D17D}" srcOrd="0" destOrd="0" presId="urn:microsoft.com/office/officeart/2005/8/layout/process3"/>
    <dgm:cxn modelId="{306EBFFF-7F43-2043-8409-C0107B108CFC}" type="presParOf" srcId="{68855490-DB36-074B-9BD6-6FE8B172D5A8}" destId="{15A78790-3523-EE41-BCF0-655A6112C156}" srcOrd="2" destOrd="0" presId="urn:microsoft.com/office/officeart/2005/8/layout/process3"/>
    <dgm:cxn modelId="{99458A3D-EE1A-F146-90B0-60C12261EE51}" type="presParOf" srcId="{15A78790-3523-EE41-BCF0-655A6112C156}" destId="{99CFA6F8-E22C-1747-95F7-C4880393E6F4}" srcOrd="0" destOrd="0" presId="urn:microsoft.com/office/officeart/2005/8/layout/process3"/>
    <dgm:cxn modelId="{76E4EFAE-8E9E-7244-9AB3-F7C237B229A6}" type="presParOf" srcId="{15A78790-3523-EE41-BCF0-655A6112C156}" destId="{AB635BBA-8328-504A-A6BE-A1B89EEDE392}" srcOrd="1" destOrd="0" presId="urn:microsoft.com/office/officeart/2005/8/layout/process3"/>
    <dgm:cxn modelId="{31B4F23E-E77F-3D41-A76E-03FE136570E7}" type="presParOf" srcId="{15A78790-3523-EE41-BCF0-655A6112C156}" destId="{3EDCF13A-C04A-0343-9637-B2EB8AABFADA}" srcOrd="2" destOrd="0" presId="urn:microsoft.com/office/officeart/2005/8/layout/process3"/>
    <dgm:cxn modelId="{50E20D03-6762-3E4F-9A61-0582E7024D75}" type="presParOf" srcId="{68855490-DB36-074B-9BD6-6FE8B172D5A8}" destId="{AA434668-CB86-034E-8CD6-6E6BC9EF7623}" srcOrd="3" destOrd="0" presId="urn:microsoft.com/office/officeart/2005/8/layout/process3"/>
    <dgm:cxn modelId="{F4BFFCA3-7884-1D45-B605-B91EFCBE30A8}" type="presParOf" srcId="{AA434668-CB86-034E-8CD6-6E6BC9EF7623}" destId="{9ADFA333-5BDB-A948-94A6-C8455018707B}" srcOrd="0" destOrd="0" presId="urn:microsoft.com/office/officeart/2005/8/layout/process3"/>
    <dgm:cxn modelId="{DB5A48CF-AD5E-C54B-B31A-57020CC43DB9}" type="presParOf" srcId="{68855490-DB36-074B-9BD6-6FE8B172D5A8}" destId="{EAE12515-EFFF-0F42-B7C4-7E62E9D503D5}" srcOrd="4" destOrd="0" presId="urn:microsoft.com/office/officeart/2005/8/layout/process3"/>
    <dgm:cxn modelId="{BA91A644-06F2-8F40-AA6E-5020FE7CC746}" type="presParOf" srcId="{EAE12515-EFFF-0F42-B7C4-7E62E9D503D5}" destId="{7D5B50CB-2CDA-A841-A6ED-2DEB9AD7BF53}" srcOrd="0" destOrd="0" presId="urn:microsoft.com/office/officeart/2005/8/layout/process3"/>
    <dgm:cxn modelId="{41851E27-1F97-E34D-A676-41180D675F57}" type="presParOf" srcId="{EAE12515-EFFF-0F42-B7C4-7E62E9D503D5}" destId="{98B0FD70-7B44-6040-8317-80D3D55D34B1}" srcOrd="1" destOrd="0" presId="urn:microsoft.com/office/officeart/2005/8/layout/process3"/>
    <dgm:cxn modelId="{41DDACFD-C774-1F48-9255-C0D227A6FC04}" type="presParOf" srcId="{EAE12515-EFFF-0F42-B7C4-7E62E9D503D5}" destId="{1200B7A4-F5DE-B142-8098-4E92F691EFC0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0A886-51F2-264A-BF50-8191AA2E1163}">
      <dsp:nvSpPr>
        <dsp:cNvPr id="0" name=""/>
        <dsp:cNvSpPr/>
      </dsp:nvSpPr>
      <dsp:spPr>
        <a:xfrm>
          <a:off x="2469277" y="165557"/>
          <a:ext cx="2678962" cy="2678962"/>
        </a:xfrm>
        <a:prstGeom prst="blockArc">
          <a:avLst>
            <a:gd name="adj1" fmla="val 10230515"/>
            <a:gd name="adj2" fmla="val 18297091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923A43-7721-9F49-A827-FF2433913158}">
      <dsp:nvSpPr>
        <dsp:cNvPr id="0" name=""/>
        <dsp:cNvSpPr/>
      </dsp:nvSpPr>
      <dsp:spPr>
        <a:xfrm>
          <a:off x="2474672" y="561851"/>
          <a:ext cx="2678962" cy="2678962"/>
        </a:xfrm>
        <a:prstGeom prst="blockArc">
          <a:avLst>
            <a:gd name="adj1" fmla="val 3320174"/>
            <a:gd name="adj2" fmla="val 1127589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F6EDC1-9E9E-D641-A376-60491B646D74}">
      <dsp:nvSpPr>
        <dsp:cNvPr id="0" name=""/>
        <dsp:cNvSpPr/>
      </dsp:nvSpPr>
      <dsp:spPr>
        <a:xfrm>
          <a:off x="3986295" y="578352"/>
          <a:ext cx="2678962" cy="2678962"/>
        </a:xfrm>
        <a:prstGeom prst="blockArc">
          <a:avLst>
            <a:gd name="adj1" fmla="val 21080287"/>
            <a:gd name="adj2" fmla="val 755488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DB545-240D-CD44-9A4E-8BC045450E33}">
      <dsp:nvSpPr>
        <dsp:cNvPr id="0" name=""/>
        <dsp:cNvSpPr/>
      </dsp:nvSpPr>
      <dsp:spPr>
        <a:xfrm>
          <a:off x="3992258" y="148461"/>
          <a:ext cx="2678962" cy="2678962"/>
        </a:xfrm>
        <a:prstGeom prst="blockArc">
          <a:avLst>
            <a:gd name="adj1" fmla="val 14025735"/>
            <a:gd name="adj2" fmla="val 61507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0CA6FE-77DC-2C46-872D-5E4510A08784}">
      <dsp:nvSpPr>
        <dsp:cNvPr id="0" name=""/>
        <dsp:cNvSpPr/>
      </dsp:nvSpPr>
      <dsp:spPr>
        <a:xfrm>
          <a:off x="3141422" y="1123935"/>
          <a:ext cx="2833770" cy="1234172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solidFill>
                <a:schemeClr val="tx1"/>
              </a:solidFill>
              <a:latin typeface="Cambria" panose="02040503050406030204" pitchFamily="18" charset="0"/>
            </a:rPr>
            <a:t>ACCRESCIMENTO COMPETENZE UFFICIO ENTRATE</a:t>
          </a:r>
        </a:p>
      </dsp:txBody>
      <dsp:txXfrm>
        <a:off x="3556418" y="1304675"/>
        <a:ext cx="2003778" cy="872692"/>
      </dsp:txXfrm>
    </dsp:sp>
    <dsp:sp modelId="{2E33EAF5-B7F5-0243-8C42-823CB6A26082}">
      <dsp:nvSpPr>
        <dsp:cNvPr id="0" name=""/>
        <dsp:cNvSpPr/>
      </dsp:nvSpPr>
      <dsp:spPr>
        <a:xfrm>
          <a:off x="3403103" y="681"/>
          <a:ext cx="2310408" cy="863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solidFill>
                <a:srgbClr val="FFFF00"/>
              </a:solidFill>
              <a:latin typeface="Cambria" panose="02040503050406030204" pitchFamily="18" charset="0"/>
            </a:rPr>
            <a:t>Formazione costante</a:t>
          </a:r>
        </a:p>
      </dsp:txBody>
      <dsp:txXfrm>
        <a:off x="3741454" y="127199"/>
        <a:ext cx="1633706" cy="610884"/>
      </dsp:txXfrm>
    </dsp:sp>
    <dsp:sp modelId="{EAEC9211-830C-AD45-8DFC-2CF3970E3D0C}">
      <dsp:nvSpPr>
        <dsp:cNvPr id="0" name=""/>
        <dsp:cNvSpPr/>
      </dsp:nvSpPr>
      <dsp:spPr>
        <a:xfrm>
          <a:off x="5403784" y="1288827"/>
          <a:ext cx="2430899" cy="863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solidFill>
                <a:srgbClr val="FFFF00"/>
              </a:solidFill>
              <a:latin typeface="Cambria" panose="02040503050406030204" pitchFamily="18" charset="0"/>
            </a:rPr>
            <a:t>Supporto professionale in tutte le fasi operative</a:t>
          </a:r>
        </a:p>
      </dsp:txBody>
      <dsp:txXfrm>
        <a:off x="5759781" y="1415345"/>
        <a:ext cx="1718905" cy="610884"/>
      </dsp:txXfrm>
    </dsp:sp>
    <dsp:sp modelId="{A123AB7A-1B71-144E-BCF4-8959CB3F04B5}">
      <dsp:nvSpPr>
        <dsp:cNvPr id="0" name=""/>
        <dsp:cNvSpPr/>
      </dsp:nvSpPr>
      <dsp:spPr>
        <a:xfrm>
          <a:off x="3411755" y="2545519"/>
          <a:ext cx="2293104" cy="863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solidFill>
                <a:srgbClr val="FFFF00"/>
              </a:solidFill>
              <a:latin typeface="Cambria" panose="02040503050406030204" pitchFamily="18" charset="0"/>
            </a:rPr>
            <a:t>Programmazione lungo periodo e strategia</a:t>
          </a:r>
        </a:p>
      </dsp:txBody>
      <dsp:txXfrm>
        <a:off x="3747572" y="2672037"/>
        <a:ext cx="1621470" cy="610884"/>
      </dsp:txXfrm>
    </dsp:sp>
    <dsp:sp modelId="{A705333F-B52A-7B41-805E-3ECB9963CE41}">
      <dsp:nvSpPr>
        <dsp:cNvPr id="0" name=""/>
        <dsp:cNvSpPr/>
      </dsp:nvSpPr>
      <dsp:spPr>
        <a:xfrm>
          <a:off x="1513105" y="1288829"/>
          <a:ext cx="2010368" cy="863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solidFill>
                <a:srgbClr val="FFFF00"/>
              </a:solidFill>
              <a:latin typeface="Cambria" panose="02040503050406030204" pitchFamily="18" charset="0"/>
            </a:rPr>
            <a:t>Aggiornamento in tempo reale</a:t>
          </a:r>
        </a:p>
      </dsp:txBody>
      <dsp:txXfrm>
        <a:off x="1807517" y="1415347"/>
        <a:ext cx="1421544" cy="6108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B9FB9-FF01-F24A-B8C3-5EDFA2881FF2}">
      <dsp:nvSpPr>
        <dsp:cNvPr id="0" name=""/>
        <dsp:cNvSpPr/>
      </dsp:nvSpPr>
      <dsp:spPr>
        <a:xfrm>
          <a:off x="2976661" y="1508102"/>
          <a:ext cx="1960346" cy="1574928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b="1" kern="1200" dirty="0"/>
            <a:t> </a:t>
          </a:r>
          <a:r>
            <a:rPr lang="it-IT" sz="1200" b="1" kern="1200" dirty="0">
              <a:latin typeface="Cambria" panose="02040503050406030204" pitchFamily="18" charset="0"/>
            </a:rPr>
            <a:t>BANCA DATI OGGETTO DI COSTRUZIONE CHE L’ENTE PUO’ RICHIEDERE: 2016 - 2017 - 2018 - 2019 - 2020 - ………..</a:t>
          </a:r>
          <a:endParaRPr lang="it-IT" sz="1200" kern="1200" dirty="0">
            <a:latin typeface="Cambria" panose="02040503050406030204" pitchFamily="18" charset="0"/>
          </a:endParaRPr>
        </a:p>
      </dsp:txBody>
      <dsp:txXfrm>
        <a:off x="3263747" y="1738745"/>
        <a:ext cx="1386174" cy="1113642"/>
      </dsp:txXfrm>
    </dsp:sp>
    <dsp:sp modelId="{4BF4248D-5CD1-374B-AE45-9709C3BFB407}">
      <dsp:nvSpPr>
        <dsp:cNvPr id="0" name=""/>
        <dsp:cNvSpPr/>
      </dsp:nvSpPr>
      <dsp:spPr>
        <a:xfrm rot="10800000">
          <a:off x="2074939" y="2112998"/>
          <a:ext cx="852128" cy="36513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AF5C7C-D394-3741-87BA-F1E492BAFE3F}">
      <dsp:nvSpPr>
        <dsp:cNvPr id="0" name=""/>
        <dsp:cNvSpPr/>
      </dsp:nvSpPr>
      <dsp:spPr>
        <a:xfrm>
          <a:off x="1466378" y="1808718"/>
          <a:ext cx="1217120" cy="973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rgbClr val="FFFF00"/>
              </a:solidFill>
              <a:latin typeface="Cambria" panose="02040503050406030204" pitchFamily="18" charset="0"/>
            </a:rPr>
            <a:t>Agenzia delle entrate - Catasto</a:t>
          </a:r>
        </a:p>
      </dsp:txBody>
      <dsp:txXfrm>
        <a:off x="1494897" y="1837237"/>
        <a:ext cx="1160082" cy="916658"/>
      </dsp:txXfrm>
    </dsp:sp>
    <dsp:sp modelId="{DD0E1BAA-AEE7-1844-83D6-C73E08FCACE3}">
      <dsp:nvSpPr>
        <dsp:cNvPr id="0" name=""/>
        <dsp:cNvSpPr/>
      </dsp:nvSpPr>
      <dsp:spPr>
        <a:xfrm rot="13500000">
          <a:off x="2485842" y="1120990"/>
          <a:ext cx="957970" cy="36513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9AFEE5-5373-A042-B112-B38E30CA6C7A}">
      <dsp:nvSpPr>
        <dsp:cNvPr id="0" name=""/>
        <dsp:cNvSpPr/>
      </dsp:nvSpPr>
      <dsp:spPr>
        <a:xfrm>
          <a:off x="2017573" y="478016"/>
          <a:ext cx="1217120" cy="973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rgbClr val="FFFF00"/>
              </a:solidFill>
              <a:latin typeface="Cambria" panose="02040503050406030204" pitchFamily="18" charset="0"/>
            </a:rPr>
            <a:t>Agenzia delle entrate - versamenti F24</a:t>
          </a:r>
        </a:p>
      </dsp:txBody>
      <dsp:txXfrm>
        <a:off x="2046092" y="506535"/>
        <a:ext cx="1160082" cy="916658"/>
      </dsp:txXfrm>
    </dsp:sp>
    <dsp:sp modelId="{D03D0B7B-E843-A44C-95B7-5D9C095B319D}">
      <dsp:nvSpPr>
        <dsp:cNvPr id="0" name=""/>
        <dsp:cNvSpPr/>
      </dsp:nvSpPr>
      <dsp:spPr>
        <a:xfrm rot="16200000">
          <a:off x="3439716" y="748221"/>
          <a:ext cx="1034237" cy="36513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BA4BB9-D35E-B941-AC59-22D9E64C41EB}">
      <dsp:nvSpPr>
        <dsp:cNvPr id="0" name=""/>
        <dsp:cNvSpPr/>
      </dsp:nvSpPr>
      <dsp:spPr>
        <a:xfrm>
          <a:off x="3348274" y="-73177"/>
          <a:ext cx="1217120" cy="973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rgbClr val="FFFF00"/>
              </a:solidFill>
              <a:latin typeface="Cambria" panose="02040503050406030204" pitchFamily="18" charset="0"/>
            </a:rPr>
            <a:t>Agenzia delle entrate - anagrafe tributaria e dati successioni</a:t>
          </a:r>
        </a:p>
      </dsp:txBody>
      <dsp:txXfrm>
        <a:off x="3376793" y="-44658"/>
        <a:ext cx="1160082" cy="916658"/>
      </dsp:txXfrm>
    </dsp:sp>
    <dsp:sp modelId="{3EAE5A63-9181-6048-BD8D-DEA595C4D627}">
      <dsp:nvSpPr>
        <dsp:cNvPr id="0" name=""/>
        <dsp:cNvSpPr/>
      </dsp:nvSpPr>
      <dsp:spPr>
        <a:xfrm rot="19192961">
          <a:off x="4547722" y="1122548"/>
          <a:ext cx="1169174" cy="36513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50C269-738F-E247-92BE-9490B8449FA6}">
      <dsp:nvSpPr>
        <dsp:cNvPr id="0" name=""/>
        <dsp:cNvSpPr/>
      </dsp:nvSpPr>
      <dsp:spPr>
        <a:xfrm>
          <a:off x="4853359" y="443753"/>
          <a:ext cx="1452000" cy="969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rgbClr val="FFFF00"/>
              </a:solidFill>
              <a:latin typeface="Cambria" panose="02040503050406030204" pitchFamily="18" charset="0"/>
            </a:rPr>
            <a:t>Agenzia delle entrate - contratti locazioni e comodati in uso gratuito </a:t>
          </a:r>
        </a:p>
      </dsp:txBody>
      <dsp:txXfrm>
        <a:off x="4881751" y="472145"/>
        <a:ext cx="1395216" cy="912579"/>
      </dsp:txXfrm>
    </dsp:sp>
    <dsp:sp modelId="{332328A3-7B59-8745-80E4-0D7FB5417BFF}">
      <dsp:nvSpPr>
        <dsp:cNvPr id="0" name=""/>
        <dsp:cNvSpPr/>
      </dsp:nvSpPr>
      <dsp:spPr>
        <a:xfrm rot="21469234">
          <a:off x="4986585" y="2057125"/>
          <a:ext cx="876770" cy="36513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90987B-2ED9-6943-AC0F-78CC336BD852}">
      <dsp:nvSpPr>
        <dsp:cNvPr id="0" name=""/>
        <dsp:cNvSpPr/>
      </dsp:nvSpPr>
      <dsp:spPr>
        <a:xfrm>
          <a:off x="5254478" y="1736174"/>
          <a:ext cx="1217120" cy="973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rgbClr val="FFFF00"/>
              </a:solidFill>
              <a:latin typeface="Cambria" panose="02040503050406030204" pitchFamily="18" charset="0"/>
            </a:rPr>
            <a:t>Banche dati dell'ente</a:t>
          </a:r>
        </a:p>
      </dsp:txBody>
      <dsp:txXfrm>
        <a:off x="5282997" y="1764693"/>
        <a:ext cx="1160082" cy="9166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1CE723-D237-0E42-A0EE-1998D69253AB}">
      <dsp:nvSpPr>
        <dsp:cNvPr id="0" name=""/>
        <dsp:cNvSpPr/>
      </dsp:nvSpPr>
      <dsp:spPr>
        <a:xfrm>
          <a:off x="4425" y="14035"/>
          <a:ext cx="2012085" cy="10367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rgbClr val="000000"/>
              </a:solidFill>
              <a:latin typeface="Cambria" panose="02040503050406030204" pitchFamily="18" charset="0"/>
              <a:cs typeface="Garamond"/>
            </a:rPr>
            <a:t>nel 2021</a:t>
          </a:r>
        </a:p>
      </dsp:txBody>
      <dsp:txXfrm>
        <a:off x="4425" y="14035"/>
        <a:ext cx="2012085" cy="691200"/>
      </dsp:txXfrm>
    </dsp:sp>
    <dsp:sp modelId="{E66FE7FF-25AE-3E4B-8CDF-95AC1E1E3E31}">
      <dsp:nvSpPr>
        <dsp:cNvPr id="0" name=""/>
        <dsp:cNvSpPr/>
      </dsp:nvSpPr>
      <dsp:spPr>
        <a:xfrm>
          <a:off x="416539" y="705235"/>
          <a:ext cx="2012085" cy="1382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b="1" kern="1200" dirty="0">
              <a:solidFill>
                <a:srgbClr val="00B050"/>
              </a:solidFill>
              <a:latin typeface="Cambria" panose="02040503050406030204" pitchFamily="18" charset="0"/>
              <a:cs typeface="Garamond"/>
            </a:rPr>
            <a:t>Accertare 2016-2017</a:t>
          </a:r>
        </a:p>
      </dsp:txBody>
      <dsp:txXfrm>
        <a:off x="457028" y="745724"/>
        <a:ext cx="1931107" cy="1301422"/>
      </dsp:txXfrm>
    </dsp:sp>
    <dsp:sp modelId="{CB68C351-BF4B-BC48-997C-EC449B2F9621}">
      <dsp:nvSpPr>
        <dsp:cNvPr id="0" name=""/>
        <dsp:cNvSpPr/>
      </dsp:nvSpPr>
      <dsp:spPr>
        <a:xfrm>
          <a:off x="2321535" y="109160"/>
          <a:ext cx="646652" cy="5009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900" kern="1200"/>
        </a:p>
      </dsp:txBody>
      <dsp:txXfrm>
        <a:off x="2321535" y="209350"/>
        <a:ext cx="496367" cy="300571"/>
      </dsp:txXfrm>
    </dsp:sp>
    <dsp:sp modelId="{AB635BBA-8328-504A-A6BE-A1B89EEDE392}">
      <dsp:nvSpPr>
        <dsp:cNvPr id="0" name=""/>
        <dsp:cNvSpPr/>
      </dsp:nvSpPr>
      <dsp:spPr>
        <a:xfrm>
          <a:off x="3236610" y="14035"/>
          <a:ext cx="2012085" cy="10367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rgbClr val="000000"/>
              </a:solidFill>
              <a:latin typeface="Cambria" panose="02040503050406030204" pitchFamily="18" charset="0"/>
              <a:cs typeface="Garamond"/>
            </a:rPr>
            <a:t>nel 2022</a:t>
          </a:r>
        </a:p>
      </dsp:txBody>
      <dsp:txXfrm>
        <a:off x="3236610" y="14035"/>
        <a:ext cx="2012085" cy="691200"/>
      </dsp:txXfrm>
    </dsp:sp>
    <dsp:sp modelId="{3EDCF13A-C04A-0343-9637-B2EB8AABFADA}">
      <dsp:nvSpPr>
        <dsp:cNvPr id="0" name=""/>
        <dsp:cNvSpPr/>
      </dsp:nvSpPr>
      <dsp:spPr>
        <a:xfrm>
          <a:off x="3648724" y="705235"/>
          <a:ext cx="2012085" cy="1382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b="1" kern="1200" dirty="0">
              <a:solidFill>
                <a:srgbClr val="00B050"/>
              </a:solidFill>
              <a:latin typeface="Cambria" panose="02040503050406030204" pitchFamily="18" charset="0"/>
              <a:cs typeface="Garamond"/>
            </a:rPr>
            <a:t>Accertare 2018-2019</a:t>
          </a:r>
        </a:p>
      </dsp:txBody>
      <dsp:txXfrm>
        <a:off x="3689213" y="745724"/>
        <a:ext cx="1931107" cy="1301422"/>
      </dsp:txXfrm>
    </dsp:sp>
    <dsp:sp modelId="{AA434668-CB86-034E-8CD6-6E6BC9EF7623}">
      <dsp:nvSpPr>
        <dsp:cNvPr id="0" name=""/>
        <dsp:cNvSpPr/>
      </dsp:nvSpPr>
      <dsp:spPr>
        <a:xfrm>
          <a:off x="5553720" y="109160"/>
          <a:ext cx="646652" cy="5009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900" kern="1200"/>
        </a:p>
      </dsp:txBody>
      <dsp:txXfrm>
        <a:off x="5553720" y="209350"/>
        <a:ext cx="496367" cy="300571"/>
      </dsp:txXfrm>
    </dsp:sp>
    <dsp:sp modelId="{98B0FD70-7B44-6040-8317-80D3D55D34B1}">
      <dsp:nvSpPr>
        <dsp:cNvPr id="0" name=""/>
        <dsp:cNvSpPr/>
      </dsp:nvSpPr>
      <dsp:spPr>
        <a:xfrm>
          <a:off x="6468795" y="14035"/>
          <a:ext cx="2012085" cy="10367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rgbClr val="000000"/>
              </a:solidFill>
              <a:latin typeface="Cambria" panose="02040503050406030204" pitchFamily="18" charset="0"/>
              <a:cs typeface="Garamond"/>
            </a:rPr>
            <a:t>nel 2023</a:t>
          </a:r>
        </a:p>
      </dsp:txBody>
      <dsp:txXfrm>
        <a:off x="6468795" y="14035"/>
        <a:ext cx="2012085" cy="691200"/>
      </dsp:txXfrm>
    </dsp:sp>
    <dsp:sp modelId="{1200B7A4-F5DE-B142-8098-4E92F691EFC0}">
      <dsp:nvSpPr>
        <dsp:cNvPr id="0" name=""/>
        <dsp:cNvSpPr/>
      </dsp:nvSpPr>
      <dsp:spPr>
        <a:xfrm>
          <a:off x="6880909" y="705235"/>
          <a:ext cx="2012085" cy="1382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000" b="1" kern="1200" dirty="0">
              <a:solidFill>
                <a:srgbClr val="00B050"/>
              </a:solidFill>
              <a:latin typeface="Cambria" panose="02040503050406030204" pitchFamily="18" charset="0"/>
              <a:cs typeface="Garamond"/>
            </a:rPr>
            <a:t>Accertare 2020-2021</a:t>
          </a:r>
        </a:p>
      </dsp:txBody>
      <dsp:txXfrm>
        <a:off x="6921398" y="745724"/>
        <a:ext cx="1931107" cy="13014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78038-A505-DC45-A520-7F111A874191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6F64D-CECC-7F44-9CFE-4D8FE2D8EF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5647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6708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8707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76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600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587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254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2617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8546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493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0651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219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84FBB-21D0-B546-A980-69C29C04B33F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C233-85F5-8E42-9765-8C31ACE241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380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DE37CAB-0CDB-5346-9E4D-9391775F55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D098ADD6-05ED-6D41-897A-EF4EF431CD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23E2331-FFF0-3A48-A2B8-CEBDBEE99ED3}"/>
              </a:ext>
            </a:extLst>
          </p:cNvPr>
          <p:cNvSpPr txBox="1"/>
          <p:nvPr/>
        </p:nvSpPr>
        <p:spPr>
          <a:xfrm>
            <a:off x="457200" y="2154471"/>
            <a:ext cx="7913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err="1">
                <a:latin typeface="+mj-lt"/>
              </a:rPr>
              <a:t>xxxxxx</a:t>
            </a:r>
            <a:endParaRPr lang="it-IT" sz="1400" dirty="0">
              <a:latin typeface="+mj-lt"/>
            </a:endParaRPr>
          </a:p>
        </p:txBody>
      </p:sp>
      <p:pic>
        <p:nvPicPr>
          <p:cNvPr id="12" name="Immagine 11" descr="Immagine che contiene testo&#10;&#10;Descrizione generata automaticamente">
            <a:extLst>
              <a:ext uri="{FF2B5EF4-FFF2-40B4-BE49-F238E27FC236}">
                <a16:creationId xmlns:a16="http://schemas.microsoft.com/office/drawing/2014/main" id="{71D2B1EE-5E3A-F049-B9B2-A1BB2D099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94290" y="-416686"/>
            <a:ext cx="11132580" cy="8430830"/>
          </a:xfrm>
          <a:prstGeom prst="rect">
            <a:avLst/>
          </a:prstGeom>
        </p:spPr>
      </p:pic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3FCDF3DF-7495-E141-AE5A-2DEC50F0DCCE}"/>
              </a:ext>
            </a:extLst>
          </p:cNvPr>
          <p:cNvSpPr txBox="1"/>
          <p:nvPr/>
        </p:nvSpPr>
        <p:spPr>
          <a:xfrm>
            <a:off x="-182881" y="2747998"/>
            <a:ext cx="9419347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700" b="1" dirty="0">
                <a:solidFill>
                  <a:srgbClr val="FE4E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TRIBUTI </a:t>
            </a:r>
            <a:r>
              <a:rPr lang="it-IT" sz="3700" b="1" dirty="0" err="1">
                <a:solidFill>
                  <a:srgbClr val="FE4E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iN</a:t>
            </a:r>
            <a:r>
              <a:rPr lang="it-IT" sz="3700" b="1" dirty="0">
                <a:solidFill>
                  <a:srgbClr val="FE4E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 PROGRESS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42C628E-0328-2F45-A78D-F9DB99532BD5}"/>
              </a:ext>
            </a:extLst>
          </p:cNvPr>
          <p:cNvSpPr/>
          <p:nvPr/>
        </p:nvSpPr>
        <p:spPr>
          <a:xfrm>
            <a:off x="2286000" y="3587792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2000" b="1" dirty="0">
                <a:latin typeface="Cambria" panose="02040503050406030204" pitchFamily="18" charset="0"/>
              </a:rPr>
              <a:t>E’ un insieme di </a:t>
            </a:r>
          </a:p>
          <a:p>
            <a:pPr algn="ctr"/>
            <a:r>
              <a:rPr lang="it-IT" sz="2000" b="1" dirty="0">
                <a:solidFill>
                  <a:srgbClr val="FE4E00"/>
                </a:solidFill>
                <a:latin typeface="Cambria" panose="02040503050406030204" pitchFamily="18" charset="0"/>
              </a:rPr>
              <a:t>principi e metodologie </a:t>
            </a:r>
          </a:p>
          <a:p>
            <a:pPr algn="ctr"/>
            <a:r>
              <a:rPr lang="it-IT" sz="2000" b="1" dirty="0">
                <a:latin typeface="Cambria" panose="02040503050406030204" pitchFamily="18" charset="0"/>
              </a:rPr>
              <a:t>per il contrasto all’evasione e </a:t>
            </a:r>
          </a:p>
          <a:p>
            <a:pPr algn="ctr"/>
            <a:r>
              <a:rPr lang="it-IT" sz="2000" b="1" dirty="0">
                <a:latin typeface="Cambria" panose="02040503050406030204" pitchFamily="18" charset="0"/>
              </a:rPr>
              <a:t>di “</a:t>
            </a:r>
            <a:r>
              <a:rPr lang="it-IT" sz="2000" b="1" dirty="0" err="1">
                <a:latin typeface="Cambria" panose="02040503050406030204" pitchFamily="18" charset="0"/>
              </a:rPr>
              <a:t>Tax</a:t>
            </a:r>
            <a:r>
              <a:rPr lang="it-IT" sz="2000" b="1" dirty="0">
                <a:latin typeface="Cambria" panose="02040503050406030204" pitchFamily="18" charset="0"/>
              </a:rPr>
              <a:t> </a:t>
            </a:r>
            <a:r>
              <a:rPr lang="it-IT" sz="2000" b="1" dirty="0" err="1">
                <a:latin typeface="Cambria" panose="02040503050406030204" pitchFamily="18" charset="0"/>
              </a:rPr>
              <a:t>compliance</a:t>
            </a:r>
            <a:r>
              <a:rPr lang="it-IT" sz="2000" b="1" dirty="0">
                <a:latin typeface="Cambria" panose="02040503050406030204" pitchFamily="18" charset="0"/>
              </a:rPr>
              <a:t>”</a:t>
            </a:r>
            <a:endParaRPr lang="it-IT" sz="2000" b="1" dirty="0">
              <a:effectLst/>
              <a:latin typeface="Cambria" panose="02040503050406030204" pitchFamily="18" charset="0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2C3AE8A8-C727-C44E-8865-C30AEEDC8AAE}"/>
              </a:ext>
            </a:extLst>
          </p:cNvPr>
          <p:cNvSpPr/>
          <p:nvPr/>
        </p:nvSpPr>
        <p:spPr>
          <a:xfrm>
            <a:off x="0" y="5180016"/>
            <a:ext cx="93268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400" dirty="0">
                <a:latin typeface="Cambria" panose="02040503050406030204" pitchFamily="18" charset="0"/>
              </a:rPr>
              <a:t>ALTAMENTE </a:t>
            </a:r>
            <a:r>
              <a:rPr lang="it-IT" sz="2400" b="1" dirty="0">
                <a:solidFill>
                  <a:srgbClr val="00B050"/>
                </a:solidFill>
                <a:latin typeface="Cambria" panose="02040503050406030204" pitchFamily="18" charset="0"/>
              </a:rPr>
              <a:t>SPECIALIZZATO</a:t>
            </a:r>
            <a:r>
              <a:rPr lang="it-IT" sz="2400" b="1" dirty="0">
                <a:latin typeface="Cambria" panose="02040503050406030204" pitchFamily="18" charset="0"/>
              </a:rPr>
              <a:t> </a:t>
            </a:r>
            <a:r>
              <a:rPr lang="it-IT" sz="2400" dirty="0">
                <a:latin typeface="Cambria" panose="02040503050406030204" pitchFamily="18" charset="0"/>
              </a:rPr>
              <a:t>ED EFFICACE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00B050"/>
                </a:solidFill>
                <a:latin typeface="Cambria" panose="02040503050406030204" pitchFamily="18" charset="0"/>
              </a:rPr>
              <a:t>PERSONALIZZATO</a:t>
            </a:r>
            <a:r>
              <a:rPr lang="it-IT" sz="2400" b="1" dirty="0">
                <a:latin typeface="Cambria" panose="02040503050406030204" pitchFamily="18" charset="0"/>
              </a:rPr>
              <a:t> </a:t>
            </a:r>
            <a:r>
              <a:rPr lang="it-IT" sz="2400" dirty="0">
                <a:latin typeface="Cambria" panose="02040503050406030204" pitchFamily="18" charset="0"/>
              </a:rPr>
              <a:t>IN BASE ALLE ESIGENZE DELL’ENTE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400" dirty="0">
                <a:latin typeface="Cambria" panose="02040503050406030204" pitchFamily="18" charset="0"/>
              </a:rPr>
              <a:t>REALIZZATO </a:t>
            </a:r>
            <a:r>
              <a:rPr lang="it-IT" sz="2400" b="1" dirty="0">
                <a:solidFill>
                  <a:srgbClr val="00B050"/>
                </a:solidFill>
                <a:latin typeface="Cambria" panose="02040503050406030204" pitchFamily="18" charset="0"/>
              </a:rPr>
              <a:t>INTERNAMENTE</a:t>
            </a:r>
            <a:r>
              <a:rPr lang="it-IT" sz="2400" b="1" dirty="0">
                <a:latin typeface="Cambria" panose="02040503050406030204" pitchFamily="18" charset="0"/>
              </a:rPr>
              <a:t> </a:t>
            </a:r>
            <a:r>
              <a:rPr lang="it-IT" sz="2400" dirty="0">
                <a:latin typeface="Cambria" panose="02040503050406030204" pitchFamily="18" charset="0"/>
              </a:rPr>
              <a:t>AGLI UFFICI TRIBUTI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00B050"/>
                </a:solidFill>
                <a:latin typeface="Cambria" panose="02040503050406030204" pitchFamily="18" charset="0"/>
              </a:rPr>
              <a:t>AUTOFINANZIATO</a:t>
            </a:r>
            <a:r>
              <a:rPr lang="it-IT" sz="2400" b="1" dirty="0">
                <a:latin typeface="Cambria" panose="02040503050406030204" pitchFamily="18" charset="0"/>
              </a:rPr>
              <a:t> </a:t>
            </a:r>
            <a:r>
              <a:rPr lang="it-IT" sz="2400" dirty="0">
                <a:latin typeface="Cambria" panose="02040503050406030204" pitchFamily="18" charset="0"/>
              </a:rPr>
              <a:t>DAL RECUPERO EVASIONE</a:t>
            </a:r>
          </a:p>
        </p:txBody>
      </p:sp>
    </p:spTree>
    <p:extLst>
      <p:ext uri="{BB962C8B-B14F-4D97-AF65-F5344CB8AC3E}">
        <p14:creationId xmlns:p14="http://schemas.microsoft.com/office/powerpoint/2010/main" val="1569082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DE37CAB-0CDB-5346-9E4D-9391775F55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D098ADD6-05ED-6D41-897A-EF4EF431CD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23E2331-FFF0-3A48-A2B8-CEBDBEE99ED3}"/>
              </a:ext>
            </a:extLst>
          </p:cNvPr>
          <p:cNvSpPr txBox="1"/>
          <p:nvPr/>
        </p:nvSpPr>
        <p:spPr>
          <a:xfrm>
            <a:off x="457200" y="2154471"/>
            <a:ext cx="7913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err="1">
                <a:latin typeface="+mj-lt"/>
              </a:rPr>
              <a:t>xxxxxx</a:t>
            </a:r>
            <a:endParaRPr lang="it-IT" sz="1400" dirty="0">
              <a:latin typeface="+mj-lt"/>
            </a:endParaRPr>
          </a:p>
        </p:txBody>
      </p:sp>
      <p:pic>
        <p:nvPicPr>
          <p:cNvPr id="12" name="Immagine 11" descr="Immagine che contiene testo&#10;&#10;Descrizione generata automaticamente">
            <a:extLst>
              <a:ext uri="{FF2B5EF4-FFF2-40B4-BE49-F238E27FC236}">
                <a16:creationId xmlns:a16="http://schemas.microsoft.com/office/drawing/2014/main" id="{71D2B1EE-5E3A-F049-B9B2-A1BB2D099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66051" y="-416686"/>
            <a:ext cx="11132580" cy="8430830"/>
          </a:xfrm>
          <a:prstGeom prst="rect">
            <a:avLst/>
          </a:prstGeom>
        </p:spPr>
      </p:pic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3FCDF3DF-7495-E141-AE5A-2DEC50F0DCCE}"/>
              </a:ext>
            </a:extLst>
          </p:cNvPr>
          <p:cNvSpPr txBox="1"/>
          <p:nvPr/>
        </p:nvSpPr>
        <p:spPr>
          <a:xfrm>
            <a:off x="0" y="2743200"/>
            <a:ext cx="932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FASE 1</a:t>
            </a:r>
          </a:p>
        </p:txBody>
      </p:sp>
      <p:pic>
        <p:nvPicPr>
          <p:cNvPr id="7" name="Immagine 6" descr="Immagine che contiene testo&#10;&#10;Descrizione generata automaticamente">
            <a:extLst>
              <a:ext uri="{FF2B5EF4-FFF2-40B4-BE49-F238E27FC236}">
                <a16:creationId xmlns:a16="http://schemas.microsoft.com/office/drawing/2014/main" id="{50E32570-845D-1648-A7C6-5B1827FF7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94290" y="-416686"/>
            <a:ext cx="11132580" cy="8430830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3CB7ABF7-A601-3440-839A-86249AE311B7}"/>
              </a:ext>
            </a:extLst>
          </p:cNvPr>
          <p:cNvSpPr/>
          <p:nvPr/>
        </p:nvSpPr>
        <p:spPr>
          <a:xfrm>
            <a:off x="-28239" y="2462248"/>
            <a:ext cx="8766690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700" b="1" dirty="0">
                <a:solidFill>
                  <a:srgbClr val="FE4E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ACCORDO QUADRO FASE 1</a:t>
            </a:r>
          </a:p>
          <a:p>
            <a:pPr algn="ctr"/>
            <a:r>
              <a:rPr lang="it-IT" sz="2000" b="1" dirty="0">
                <a:solidFill>
                  <a:srgbClr val="FE4E00"/>
                </a:solidFill>
                <a:latin typeface="Cambria" panose="02040503050406030204" pitchFamily="18" charset="0"/>
              </a:rPr>
              <a:t>REDAZIONE DEL TAX GAP E DEL PIANO DI LAVORO</a:t>
            </a:r>
          </a:p>
          <a:p>
            <a:pPr algn="ctr"/>
            <a:endParaRPr lang="it-IT" sz="2400" b="1" dirty="0">
              <a:solidFill>
                <a:srgbClr val="FE4E00"/>
              </a:solidFill>
              <a:latin typeface="Cambria" panose="02040503050406030204" pitchFamily="18" charset="0"/>
            </a:endParaRPr>
          </a:p>
          <a:p>
            <a:pPr algn="ctr"/>
            <a:endParaRPr lang="it-IT" b="1" dirty="0">
              <a:solidFill>
                <a:srgbClr val="FE4E00"/>
              </a:solidFill>
              <a:latin typeface="Garamond" panose="02020404030301010803" pitchFamily="18" charset="0"/>
            </a:endParaRPr>
          </a:p>
          <a:p>
            <a:pPr algn="just"/>
            <a:endParaRPr lang="it-IT" b="1" dirty="0">
              <a:solidFill>
                <a:srgbClr val="FE4E00"/>
              </a:solidFill>
              <a:latin typeface="Garamond" panose="02020404030301010803" pitchFamily="18" charset="0"/>
            </a:endParaRPr>
          </a:p>
          <a:p>
            <a:pPr algn="just"/>
            <a:endParaRPr lang="it-IT" b="1" dirty="0">
              <a:latin typeface="Garamond" panose="02020404030301010803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it-IT" sz="2000" b="1" dirty="0">
                <a:latin typeface="Cambria" panose="02040503050406030204" pitchFamily="18" charset="0"/>
              </a:rPr>
              <a:t>Obiettivi perseguiti dal FTA </a:t>
            </a:r>
            <a:r>
              <a:rPr lang="it-IT" sz="2000" dirty="0">
                <a:latin typeface="Cambria" panose="02040503050406030204" pitchFamily="18" charset="0"/>
              </a:rPr>
              <a:t>(Forum on </a:t>
            </a:r>
            <a:r>
              <a:rPr lang="it-IT" sz="2000" dirty="0" err="1">
                <a:latin typeface="Cambria" panose="02040503050406030204" pitchFamily="18" charset="0"/>
              </a:rPr>
              <a:t>Tax</a:t>
            </a:r>
            <a:r>
              <a:rPr lang="it-IT" sz="2000" dirty="0">
                <a:latin typeface="Cambria" panose="02040503050406030204" pitchFamily="18" charset="0"/>
              </a:rPr>
              <a:t> Administration) nato presso l’OCSE</a:t>
            </a:r>
            <a:endParaRPr lang="it-IT" sz="2000" b="1" dirty="0">
              <a:latin typeface="Cambria" panose="02040503050406030204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it-IT" sz="2000" b="1" dirty="0">
                <a:latin typeface="Cambria" panose="02040503050406030204" pitchFamily="18" charset="0"/>
              </a:rPr>
              <a:t>Quantificazione </a:t>
            </a:r>
            <a:r>
              <a:rPr lang="it-IT" sz="2000" dirty="0">
                <a:latin typeface="Cambria" panose="02040503050406030204" pitchFamily="18" charset="0"/>
              </a:rPr>
              <a:t>del </a:t>
            </a:r>
            <a:r>
              <a:rPr lang="it-IT" sz="2000" dirty="0" err="1">
                <a:latin typeface="Cambria" panose="02040503050406030204" pitchFamily="18" charset="0"/>
              </a:rPr>
              <a:t>Tax</a:t>
            </a:r>
            <a:r>
              <a:rPr lang="it-IT" sz="2000" dirty="0">
                <a:latin typeface="Cambria" panose="02040503050406030204" pitchFamily="18" charset="0"/>
              </a:rPr>
              <a:t> Gap ai fini IMU, TASI e TARI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it-IT" sz="2000" b="1" dirty="0">
                <a:latin typeface="Cambria" panose="02040503050406030204" pitchFamily="18" charset="0"/>
              </a:rPr>
              <a:t>Conoscenza </a:t>
            </a:r>
            <a:r>
              <a:rPr lang="it-IT" sz="2000" dirty="0">
                <a:latin typeface="Cambria" panose="02040503050406030204" pitchFamily="18" charset="0"/>
              </a:rPr>
              <a:t>del </a:t>
            </a:r>
            <a:r>
              <a:rPr lang="it-IT" sz="2000" dirty="0" err="1">
                <a:latin typeface="Cambria" panose="02040503050406030204" pitchFamily="18" charset="0"/>
              </a:rPr>
              <a:t>Tax</a:t>
            </a:r>
            <a:r>
              <a:rPr lang="it-IT" sz="2000" dirty="0">
                <a:latin typeface="Cambria" panose="02040503050406030204" pitchFamily="18" charset="0"/>
              </a:rPr>
              <a:t> Gap quantificato come risultato di performance da raggiungere con il recupero evasione e con l’attivazione di forme volte alla cosiddetta TAX COMPLIANCE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it-IT" sz="2000" b="1" dirty="0">
                <a:latin typeface="Cambria" panose="02040503050406030204" pitchFamily="18" charset="0"/>
              </a:rPr>
              <a:t>Individuazione</a:t>
            </a:r>
            <a:r>
              <a:rPr lang="it-IT" sz="2000" dirty="0">
                <a:latin typeface="Cambria" panose="02040503050406030204" pitchFamily="18" charset="0"/>
              </a:rPr>
              <a:t> di un piano di lavoro, con analisi dei processi organizzativi da porre in atto</a:t>
            </a:r>
          </a:p>
        </p:txBody>
      </p:sp>
      <p:grpSp>
        <p:nvGrpSpPr>
          <p:cNvPr id="9" name="officeArt object">
            <a:extLst>
              <a:ext uri="{FF2B5EF4-FFF2-40B4-BE49-F238E27FC236}">
                <a16:creationId xmlns:a16="http://schemas.microsoft.com/office/drawing/2014/main" id="{2B605F6C-923C-AA41-8560-F4A186B4A9C5}"/>
              </a:ext>
            </a:extLst>
          </p:cNvPr>
          <p:cNvGrpSpPr/>
          <p:nvPr/>
        </p:nvGrpSpPr>
        <p:grpSpPr>
          <a:xfrm>
            <a:off x="1177482" y="3401099"/>
            <a:ext cx="6552728" cy="716114"/>
            <a:chOff x="0" y="-111967"/>
            <a:chExt cx="4855406" cy="898031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10" name="Group 1073741894">
              <a:extLst>
                <a:ext uri="{FF2B5EF4-FFF2-40B4-BE49-F238E27FC236}">
                  <a16:creationId xmlns:a16="http://schemas.microsoft.com/office/drawing/2014/main" id="{A9CE18F2-048E-EE48-BF88-456420AC7857}"/>
                </a:ext>
              </a:extLst>
            </p:cNvPr>
            <p:cNvGrpSpPr/>
            <p:nvPr/>
          </p:nvGrpSpPr>
          <p:grpSpPr>
            <a:xfrm>
              <a:off x="0" y="-1"/>
              <a:ext cx="1288939" cy="773366"/>
              <a:chOff x="0" y="-1"/>
              <a:chExt cx="1288938" cy="773365"/>
            </a:xfrm>
            <a:grpFill/>
          </p:grpSpPr>
          <p:sp>
            <p:nvSpPr>
              <p:cNvPr id="25" name="Shape 1073741892">
                <a:extLst>
                  <a:ext uri="{FF2B5EF4-FFF2-40B4-BE49-F238E27FC236}">
                    <a16:creationId xmlns:a16="http://schemas.microsoft.com/office/drawing/2014/main" id="{3E88C67D-098B-1940-AE95-1A045B60E152}"/>
                  </a:ext>
                </a:extLst>
              </p:cNvPr>
              <p:cNvSpPr/>
              <p:nvPr/>
            </p:nvSpPr>
            <p:spPr>
              <a:xfrm>
                <a:off x="0" y="-1"/>
                <a:ext cx="1288938" cy="773365"/>
              </a:xfrm>
              <a:prstGeom prst="rect">
                <a:avLst/>
              </a:prstGeom>
              <a:grpFill/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/>
              <a:lstStyle/>
              <a:p>
                <a:endParaRPr lang="it-IT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Shape 1073741893">
                <a:extLst>
                  <a:ext uri="{FF2B5EF4-FFF2-40B4-BE49-F238E27FC236}">
                    <a16:creationId xmlns:a16="http://schemas.microsoft.com/office/drawing/2014/main" id="{CD509B77-A507-5249-AA79-37C186426146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88938" cy="773364"/>
              </a:xfrm>
              <a:prstGeom prst="rect">
                <a:avLst/>
              </a:prstGeom>
              <a:grp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lnSpc>
                    <a:spcPct val="90000"/>
                  </a:lnSpc>
                  <a:spcAft>
                    <a:spcPts val="505"/>
                  </a:spcAft>
                  <a:tabLst>
                    <a:tab pos="533400" algn="l"/>
                    <a:tab pos="1066800" algn="l"/>
                  </a:tabLst>
                </a:pPr>
                <a:r>
                  <a:rPr lang="it-IT" sz="2000" b="1" dirty="0">
                    <a:solidFill>
                      <a:schemeClr val="tx1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Cambria" panose="02040503050406030204" pitchFamily="18" charset="0"/>
                    <a:ea typeface="Cambria"/>
                    <a:cs typeface="Cambria"/>
                  </a:rPr>
                  <a:t>GETTITO</a:t>
                </a:r>
                <a:r>
                  <a:rPr lang="it-IT" sz="2000" b="1" baseline="0" dirty="0">
                    <a:solidFill>
                      <a:schemeClr val="tx1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Cambria" panose="02040503050406030204" pitchFamily="18" charset="0"/>
                    <a:ea typeface="Cambria"/>
                    <a:cs typeface="Cambria"/>
                  </a:rPr>
                  <a:t> </a:t>
                </a:r>
                <a:r>
                  <a:rPr lang="it-IT" sz="2000" b="1" dirty="0">
                    <a:solidFill>
                      <a:schemeClr val="tx1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Cambria" panose="02040503050406030204" pitchFamily="18" charset="0"/>
                    <a:ea typeface="Cambria"/>
                    <a:cs typeface="Cambria"/>
                  </a:rPr>
                  <a:t>POTENZIALE</a:t>
                </a:r>
              </a:p>
            </p:txBody>
          </p:sp>
        </p:grpSp>
        <p:grpSp>
          <p:nvGrpSpPr>
            <p:cNvPr id="13" name="Group 1073741897">
              <a:extLst>
                <a:ext uri="{FF2B5EF4-FFF2-40B4-BE49-F238E27FC236}">
                  <a16:creationId xmlns:a16="http://schemas.microsoft.com/office/drawing/2014/main" id="{C10DA847-BEA0-8743-BD5E-D52B1F7E7E2D}"/>
                </a:ext>
              </a:extLst>
            </p:cNvPr>
            <p:cNvGrpSpPr/>
            <p:nvPr/>
          </p:nvGrpSpPr>
          <p:grpSpPr>
            <a:xfrm>
              <a:off x="1760740" y="6348"/>
              <a:ext cx="1288940" cy="773366"/>
              <a:chOff x="0" y="-1"/>
              <a:chExt cx="1288938" cy="773365"/>
            </a:xfrm>
            <a:grpFill/>
          </p:grpSpPr>
          <p:sp>
            <p:nvSpPr>
              <p:cNvPr id="23" name="Shape 1073741895">
                <a:extLst>
                  <a:ext uri="{FF2B5EF4-FFF2-40B4-BE49-F238E27FC236}">
                    <a16:creationId xmlns:a16="http://schemas.microsoft.com/office/drawing/2014/main" id="{1301FF0F-18BD-164E-AB47-E4566BD8938F}"/>
                  </a:ext>
                </a:extLst>
              </p:cNvPr>
              <p:cNvSpPr/>
              <p:nvPr/>
            </p:nvSpPr>
            <p:spPr>
              <a:xfrm>
                <a:off x="0" y="-1"/>
                <a:ext cx="1288938" cy="773365"/>
              </a:xfrm>
              <a:prstGeom prst="rect">
                <a:avLst/>
              </a:prstGeom>
              <a:grpFill/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/>
              <a:lstStyle/>
              <a:p>
                <a:endParaRPr lang="it-IT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Shape 1073741896">
                <a:extLst>
                  <a:ext uri="{FF2B5EF4-FFF2-40B4-BE49-F238E27FC236}">
                    <a16:creationId xmlns:a16="http://schemas.microsoft.com/office/drawing/2014/main" id="{4CE4BF76-257F-1240-96EF-A6DCE64D91D5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88938" cy="773364"/>
              </a:xfrm>
              <a:prstGeom prst="rect">
                <a:avLst/>
              </a:prstGeom>
              <a:grp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lnSpc>
                    <a:spcPct val="90000"/>
                  </a:lnSpc>
                  <a:spcAft>
                    <a:spcPts val="505"/>
                  </a:spcAft>
                  <a:tabLst>
                    <a:tab pos="533400" algn="l"/>
                    <a:tab pos="1066800" algn="l"/>
                  </a:tabLst>
                </a:pPr>
                <a:r>
                  <a:rPr lang="it-IT" sz="2000" b="1" dirty="0">
                    <a:solidFill>
                      <a:schemeClr val="tx1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Cambria" panose="02040503050406030204" pitchFamily="18" charset="0"/>
                    <a:ea typeface="Cambria"/>
                    <a:cs typeface="Cambria"/>
                  </a:rPr>
                  <a:t>GETTITO INCASSATO</a:t>
                </a:r>
              </a:p>
            </p:txBody>
          </p:sp>
        </p:grpSp>
        <p:grpSp>
          <p:nvGrpSpPr>
            <p:cNvPr id="14" name="Group 1073741900">
              <a:extLst>
                <a:ext uri="{FF2B5EF4-FFF2-40B4-BE49-F238E27FC236}">
                  <a16:creationId xmlns:a16="http://schemas.microsoft.com/office/drawing/2014/main" id="{EB965735-3068-F741-9380-5423752AF6AB}"/>
                </a:ext>
              </a:extLst>
            </p:cNvPr>
            <p:cNvGrpSpPr/>
            <p:nvPr/>
          </p:nvGrpSpPr>
          <p:grpSpPr>
            <a:xfrm>
              <a:off x="3089662" y="321874"/>
              <a:ext cx="424114" cy="193126"/>
              <a:chOff x="0" y="0"/>
              <a:chExt cx="424113" cy="193125"/>
            </a:xfrm>
            <a:grpFill/>
          </p:grpSpPr>
          <p:sp>
            <p:nvSpPr>
              <p:cNvPr id="21" name="Shape 1073741898">
                <a:extLst>
                  <a:ext uri="{FF2B5EF4-FFF2-40B4-BE49-F238E27FC236}">
                    <a16:creationId xmlns:a16="http://schemas.microsoft.com/office/drawing/2014/main" id="{619CA2C7-E0AD-ED49-9341-9E16CF984FCB}"/>
                  </a:ext>
                </a:extLst>
              </p:cNvPr>
              <p:cNvSpPr/>
              <p:nvPr/>
            </p:nvSpPr>
            <p:spPr>
              <a:xfrm>
                <a:off x="0" y="0"/>
                <a:ext cx="424113" cy="193125"/>
              </a:xfrm>
              <a:prstGeom prst="rect">
                <a:avLst/>
              </a:prstGeom>
              <a:grpFill/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/>
              <a:lstStyle/>
              <a:p>
                <a:endParaRPr lang="it-IT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Shape 1073741899">
                <a:extLst>
                  <a:ext uri="{FF2B5EF4-FFF2-40B4-BE49-F238E27FC236}">
                    <a16:creationId xmlns:a16="http://schemas.microsoft.com/office/drawing/2014/main" id="{F38A2D8E-89AB-4040-A789-3E183AC4EB5F}"/>
                  </a:ext>
                </a:extLst>
              </p:cNvPr>
              <p:cNvSpPr txBox="1"/>
              <p:nvPr/>
            </p:nvSpPr>
            <p:spPr>
              <a:xfrm>
                <a:off x="0" y="0"/>
                <a:ext cx="424113" cy="193125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60960" tIns="60960" rIns="60960" bIns="60960" numCol="1" anchor="ctr">
                <a:noAutofit/>
              </a:bodyPr>
              <a:lstStyle/>
              <a:p>
                <a:pPr algn="ctr">
                  <a:lnSpc>
                    <a:spcPct val="90000"/>
                  </a:lnSpc>
                  <a:spcAft>
                    <a:spcPts val="670"/>
                  </a:spcAft>
                </a:pPr>
                <a:r>
                  <a:rPr lang="it-IT" sz="2000" dirty="0">
                    <a:solidFill>
                      <a:schemeClr val="tx1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Cambria"/>
                    <a:ea typeface="Cambria"/>
                    <a:cs typeface="Cambria"/>
                  </a:rPr>
                  <a:t>=</a:t>
                </a:r>
              </a:p>
            </p:txBody>
          </p:sp>
        </p:grpSp>
        <p:grpSp>
          <p:nvGrpSpPr>
            <p:cNvPr id="15" name="Group 1073741903">
              <a:extLst>
                <a:ext uri="{FF2B5EF4-FFF2-40B4-BE49-F238E27FC236}">
                  <a16:creationId xmlns:a16="http://schemas.microsoft.com/office/drawing/2014/main" id="{56C21E5A-CF19-3E4E-B38A-9BDD5BBF4714}"/>
                </a:ext>
              </a:extLst>
            </p:cNvPr>
            <p:cNvGrpSpPr/>
            <p:nvPr/>
          </p:nvGrpSpPr>
          <p:grpSpPr>
            <a:xfrm>
              <a:off x="3566466" y="-111967"/>
              <a:ext cx="1288940" cy="898031"/>
              <a:chOff x="0" y="-124666"/>
              <a:chExt cx="1288938" cy="898030"/>
            </a:xfrm>
            <a:grpFill/>
          </p:grpSpPr>
          <p:sp>
            <p:nvSpPr>
              <p:cNvPr id="19" name="Shape 1073741901">
                <a:extLst>
                  <a:ext uri="{FF2B5EF4-FFF2-40B4-BE49-F238E27FC236}">
                    <a16:creationId xmlns:a16="http://schemas.microsoft.com/office/drawing/2014/main" id="{8F9E20D2-D7F7-BE43-A70B-F0AEB614955D}"/>
                  </a:ext>
                </a:extLst>
              </p:cNvPr>
              <p:cNvSpPr/>
              <p:nvPr/>
            </p:nvSpPr>
            <p:spPr>
              <a:xfrm>
                <a:off x="0" y="-1"/>
                <a:ext cx="1288938" cy="773365"/>
              </a:xfrm>
              <a:prstGeom prst="rect">
                <a:avLst/>
              </a:prstGeom>
              <a:grpFill/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/>
              <a:lstStyle/>
              <a:p>
                <a:endParaRPr lang="it-IT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Shape 1073741902">
                <a:extLst>
                  <a:ext uri="{FF2B5EF4-FFF2-40B4-BE49-F238E27FC236}">
                    <a16:creationId xmlns:a16="http://schemas.microsoft.com/office/drawing/2014/main" id="{BE96C443-B4F6-7943-BAAD-424AE0819503}"/>
                  </a:ext>
                </a:extLst>
              </p:cNvPr>
              <p:cNvSpPr txBox="1"/>
              <p:nvPr/>
            </p:nvSpPr>
            <p:spPr>
              <a:xfrm>
                <a:off x="0" y="-124666"/>
                <a:ext cx="1288938" cy="898030"/>
              </a:xfrm>
              <a:prstGeom prst="rect">
                <a:avLst/>
              </a:prstGeom>
              <a:solidFill>
                <a:srgbClr val="FF99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lnSpc>
                    <a:spcPct val="90000"/>
                  </a:lnSpc>
                  <a:spcAft>
                    <a:spcPts val="505"/>
                  </a:spcAft>
                  <a:tabLst>
                    <a:tab pos="533400" algn="l"/>
                    <a:tab pos="1066800" algn="l"/>
                  </a:tabLst>
                </a:pPr>
                <a:r>
                  <a:rPr lang="it-IT" sz="2000" dirty="0">
                    <a:solidFill>
                      <a:schemeClr val="tx1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Cambria" panose="02040503050406030204" pitchFamily="18" charset="0"/>
                    <a:ea typeface="Cambria"/>
                    <a:cs typeface="Cambria"/>
                  </a:rPr>
                  <a:t>TAX GAP</a:t>
                </a:r>
              </a:p>
            </p:txBody>
          </p:sp>
        </p:grpSp>
        <p:grpSp>
          <p:nvGrpSpPr>
            <p:cNvPr id="16" name="Group 1073741906">
              <a:extLst>
                <a:ext uri="{FF2B5EF4-FFF2-40B4-BE49-F238E27FC236}">
                  <a16:creationId xmlns:a16="http://schemas.microsoft.com/office/drawing/2014/main" id="{20070011-86E2-9247-B521-ED6EA6C3E6BD}"/>
                </a:ext>
              </a:extLst>
            </p:cNvPr>
            <p:cNvGrpSpPr/>
            <p:nvPr/>
          </p:nvGrpSpPr>
          <p:grpSpPr>
            <a:xfrm>
              <a:off x="1320350" y="334564"/>
              <a:ext cx="424114" cy="193127"/>
              <a:chOff x="0" y="0"/>
              <a:chExt cx="424113" cy="193125"/>
            </a:xfrm>
            <a:grpFill/>
          </p:grpSpPr>
          <p:sp>
            <p:nvSpPr>
              <p:cNvPr id="17" name="Shape 1073741904">
                <a:extLst>
                  <a:ext uri="{FF2B5EF4-FFF2-40B4-BE49-F238E27FC236}">
                    <a16:creationId xmlns:a16="http://schemas.microsoft.com/office/drawing/2014/main" id="{A1BE83F3-EECD-A14E-BCA7-B0BDADB9EEDE}"/>
                  </a:ext>
                </a:extLst>
              </p:cNvPr>
              <p:cNvSpPr/>
              <p:nvPr/>
            </p:nvSpPr>
            <p:spPr>
              <a:xfrm>
                <a:off x="0" y="0"/>
                <a:ext cx="424113" cy="193125"/>
              </a:xfrm>
              <a:prstGeom prst="rect">
                <a:avLst/>
              </a:prstGeom>
              <a:grpFill/>
              <a:ln w="12700" cap="flat">
                <a:noFill/>
                <a:miter lim="400000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/>
              <a:lstStyle/>
              <a:p>
                <a:endParaRPr lang="it-IT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Shape 1073741905">
                <a:extLst>
                  <a:ext uri="{FF2B5EF4-FFF2-40B4-BE49-F238E27FC236}">
                    <a16:creationId xmlns:a16="http://schemas.microsoft.com/office/drawing/2014/main" id="{4C3AB35D-12F5-754B-A3D8-AF5AB2E31016}"/>
                  </a:ext>
                </a:extLst>
              </p:cNvPr>
              <p:cNvSpPr txBox="1"/>
              <p:nvPr/>
            </p:nvSpPr>
            <p:spPr>
              <a:xfrm>
                <a:off x="0" y="0"/>
                <a:ext cx="424113" cy="193125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60960" tIns="60960" rIns="60960" bIns="60960" numCol="1" anchor="ctr">
                <a:noAutofit/>
              </a:bodyPr>
              <a:lstStyle/>
              <a:p>
                <a:pPr algn="ctr">
                  <a:lnSpc>
                    <a:spcPct val="90000"/>
                  </a:lnSpc>
                  <a:spcAft>
                    <a:spcPts val="670"/>
                  </a:spcAft>
                </a:pPr>
                <a:r>
                  <a:rPr lang="it-IT" sz="2000" dirty="0">
                    <a:solidFill>
                      <a:schemeClr val="tx1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latin typeface="Cambria"/>
                    <a:ea typeface="Cambria"/>
                    <a:cs typeface="Cambria"/>
                  </a:rPr>
                  <a:t>-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68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DE37CAB-0CDB-5346-9E4D-9391775F55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D098ADD6-05ED-6D41-897A-EF4EF431CD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23E2331-FFF0-3A48-A2B8-CEBDBEE99ED3}"/>
              </a:ext>
            </a:extLst>
          </p:cNvPr>
          <p:cNvSpPr txBox="1"/>
          <p:nvPr/>
        </p:nvSpPr>
        <p:spPr>
          <a:xfrm>
            <a:off x="457200" y="2154471"/>
            <a:ext cx="7913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err="1">
                <a:latin typeface="+mj-lt"/>
              </a:rPr>
              <a:t>xxxxxx</a:t>
            </a:r>
            <a:endParaRPr lang="it-IT" sz="1400" dirty="0">
              <a:latin typeface="+mj-lt"/>
            </a:endParaRPr>
          </a:p>
        </p:txBody>
      </p:sp>
      <p:pic>
        <p:nvPicPr>
          <p:cNvPr id="12" name="Immagine 11" descr="Immagine che contiene testo&#10;&#10;Descrizione generata automaticamente">
            <a:extLst>
              <a:ext uri="{FF2B5EF4-FFF2-40B4-BE49-F238E27FC236}">
                <a16:creationId xmlns:a16="http://schemas.microsoft.com/office/drawing/2014/main" id="{71D2B1EE-5E3A-F049-B9B2-A1BB2D099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94290" y="-786415"/>
            <a:ext cx="11132580" cy="8430830"/>
          </a:xfrm>
          <a:prstGeom prst="rect">
            <a:avLst/>
          </a:prstGeom>
        </p:spPr>
      </p:pic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3FCDF3DF-7495-E141-AE5A-2DEC50F0DCCE}"/>
              </a:ext>
            </a:extLst>
          </p:cNvPr>
          <p:cNvSpPr txBox="1"/>
          <p:nvPr/>
        </p:nvSpPr>
        <p:spPr>
          <a:xfrm>
            <a:off x="-249283" y="1854389"/>
            <a:ext cx="932688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700" b="1" dirty="0">
                <a:solidFill>
                  <a:srgbClr val="FE4E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ACCORDO QUADRO FASE 2</a:t>
            </a:r>
          </a:p>
          <a:p>
            <a:pPr algn="ctr"/>
            <a:r>
              <a:rPr lang="it-IT" sz="2000" b="1" dirty="0">
                <a:solidFill>
                  <a:srgbClr val="FE4E00"/>
                </a:solidFill>
                <a:latin typeface="Cambria" panose="02040503050406030204" pitchFamily="18" charset="0"/>
              </a:rPr>
              <a:t>SUPPORTO PER IL RECUPERO EVASIONE TRIBUTARIA</a:t>
            </a:r>
          </a:p>
        </p:txBody>
      </p:sp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id="{59D70300-6F9C-2B43-BBD5-0AC89E4AFC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2198810"/>
              </p:ext>
            </p:extLst>
          </p:nvPr>
        </p:nvGraphicFramePr>
        <p:xfrm>
          <a:off x="-249283" y="3375957"/>
          <a:ext cx="9326880" cy="3482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CFA42C89-8F11-8444-882A-0C85D1A968EB}"/>
              </a:ext>
            </a:extLst>
          </p:cNvPr>
          <p:cNvSpPr txBox="1"/>
          <p:nvPr/>
        </p:nvSpPr>
        <p:spPr>
          <a:xfrm>
            <a:off x="457200" y="2899866"/>
            <a:ext cx="88971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Cambria" panose="02040503050406030204" pitchFamily="18" charset="0"/>
              </a:rPr>
              <a:t>1° PRINCIPIO: INTERNALIZZAZIONE COME STRUMENTO D’INVESTIMENTO</a:t>
            </a:r>
          </a:p>
        </p:txBody>
      </p:sp>
    </p:spTree>
    <p:extLst>
      <p:ext uri="{BB962C8B-B14F-4D97-AF65-F5344CB8AC3E}">
        <p14:creationId xmlns:p14="http://schemas.microsoft.com/office/powerpoint/2010/main" val="3790440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DE37CAB-0CDB-5346-9E4D-9391775F55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D098ADD6-05ED-6D41-897A-EF4EF431CD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23E2331-FFF0-3A48-A2B8-CEBDBEE99ED3}"/>
              </a:ext>
            </a:extLst>
          </p:cNvPr>
          <p:cNvSpPr txBox="1"/>
          <p:nvPr/>
        </p:nvSpPr>
        <p:spPr>
          <a:xfrm>
            <a:off x="457200" y="2154471"/>
            <a:ext cx="7913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err="1">
                <a:latin typeface="+mj-lt"/>
              </a:rPr>
              <a:t>xxxxxx</a:t>
            </a:r>
            <a:endParaRPr lang="it-IT" sz="1400" dirty="0">
              <a:latin typeface="+mj-lt"/>
            </a:endParaRPr>
          </a:p>
        </p:txBody>
      </p:sp>
      <p:pic>
        <p:nvPicPr>
          <p:cNvPr id="12" name="Immagine 11" descr="Immagine che contiene testo&#10;&#10;Descrizione generata automaticamente">
            <a:extLst>
              <a:ext uri="{FF2B5EF4-FFF2-40B4-BE49-F238E27FC236}">
                <a16:creationId xmlns:a16="http://schemas.microsoft.com/office/drawing/2014/main" id="{71D2B1EE-5E3A-F049-B9B2-A1BB2D099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94290" y="-444352"/>
            <a:ext cx="11132580" cy="8430830"/>
          </a:xfrm>
          <a:prstGeom prst="rect">
            <a:avLst/>
          </a:prstGeom>
        </p:spPr>
      </p:pic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3FCDF3DF-7495-E141-AE5A-2DEC50F0DCCE}"/>
              </a:ext>
            </a:extLst>
          </p:cNvPr>
          <p:cNvSpPr txBox="1"/>
          <p:nvPr/>
        </p:nvSpPr>
        <p:spPr>
          <a:xfrm>
            <a:off x="0" y="2363942"/>
            <a:ext cx="932688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700" b="1" dirty="0">
                <a:solidFill>
                  <a:srgbClr val="FE4E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FASE 2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7686556-967F-0044-BA41-746AE187030B}"/>
              </a:ext>
            </a:extLst>
          </p:cNvPr>
          <p:cNvSpPr/>
          <p:nvPr/>
        </p:nvSpPr>
        <p:spPr>
          <a:xfrm>
            <a:off x="-89012" y="3126746"/>
            <a:ext cx="98160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latin typeface="Cambria" panose="02040503050406030204" pitchFamily="18" charset="0"/>
              </a:rPr>
              <a:t>2° PRINCIPIO: OGGETTO IMMOBILIARE QUALE FOCUS DI ANALISI</a:t>
            </a:r>
          </a:p>
        </p:txBody>
      </p:sp>
      <p:graphicFrame>
        <p:nvGraphicFramePr>
          <p:cNvPr id="15" name="D 2">
            <a:extLst>
              <a:ext uri="{FF2B5EF4-FFF2-40B4-BE49-F238E27FC236}">
                <a16:creationId xmlns:a16="http://schemas.microsoft.com/office/drawing/2014/main" id="{C4F1C0A5-9475-CC42-B42F-3269FB802B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8049530"/>
              </p:ext>
            </p:extLst>
          </p:nvPr>
        </p:nvGraphicFramePr>
        <p:xfrm>
          <a:off x="575334" y="3701534"/>
          <a:ext cx="7913670" cy="3009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5" name="Picture 1" descr="page19image54100192">
            <a:extLst>
              <a:ext uri="{FF2B5EF4-FFF2-40B4-BE49-F238E27FC236}">
                <a16:creationId xmlns:a16="http://schemas.microsoft.com/office/drawing/2014/main" id="{670762EE-D41D-C04A-9143-CE7035F73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290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404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DE37CAB-0CDB-5346-9E4D-9391775F55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D098ADD6-05ED-6D41-897A-EF4EF431CD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23E2331-FFF0-3A48-A2B8-CEBDBEE99ED3}"/>
              </a:ext>
            </a:extLst>
          </p:cNvPr>
          <p:cNvSpPr txBox="1"/>
          <p:nvPr/>
        </p:nvSpPr>
        <p:spPr>
          <a:xfrm>
            <a:off x="457200" y="2154471"/>
            <a:ext cx="7913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err="1">
                <a:latin typeface="+mj-lt"/>
              </a:rPr>
              <a:t>xxxxxx</a:t>
            </a:r>
            <a:endParaRPr lang="it-IT" sz="1400" dirty="0">
              <a:latin typeface="+mj-lt"/>
            </a:endParaRPr>
          </a:p>
        </p:txBody>
      </p:sp>
      <p:pic>
        <p:nvPicPr>
          <p:cNvPr id="12" name="Immagine 11" descr="Immagine che contiene testo&#10;&#10;Descrizione generata automaticamente">
            <a:extLst>
              <a:ext uri="{FF2B5EF4-FFF2-40B4-BE49-F238E27FC236}">
                <a16:creationId xmlns:a16="http://schemas.microsoft.com/office/drawing/2014/main" id="{71D2B1EE-5E3A-F049-B9B2-A1BB2D099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25672" y="-509768"/>
            <a:ext cx="11132580" cy="8430830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53D5E31A-EA80-B946-8C6B-227D195BF8BE}"/>
              </a:ext>
            </a:extLst>
          </p:cNvPr>
          <p:cNvSpPr/>
          <p:nvPr/>
        </p:nvSpPr>
        <p:spPr>
          <a:xfrm>
            <a:off x="-308491" y="2405643"/>
            <a:ext cx="9894279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700" b="1" dirty="0">
                <a:solidFill>
                  <a:srgbClr val="FE4E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FASE 2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97D91DA5-155A-934A-AC4F-3CF0EB109899}"/>
              </a:ext>
            </a:extLst>
          </p:cNvPr>
          <p:cNvSpPr/>
          <p:nvPr/>
        </p:nvSpPr>
        <p:spPr>
          <a:xfrm>
            <a:off x="-112106" y="3178314"/>
            <a:ext cx="98942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latin typeface="Cambria" panose="02040503050406030204" pitchFamily="18" charset="0"/>
              </a:rPr>
              <a:t>3° PRINCIPIO: PROGRAMMAZIONE TEMPORALE ATTIVITA’ DI ACCERTAMENTO </a:t>
            </a:r>
          </a:p>
          <a:p>
            <a:r>
              <a:rPr lang="it-IT" sz="2000" b="1" dirty="0">
                <a:latin typeface="Cambria" panose="02040503050406030204" pitchFamily="18" charset="0"/>
              </a:rPr>
              <a:t>IN FORMA PROATTIVA</a:t>
            </a:r>
            <a:r>
              <a:rPr lang="it-IT" b="1" dirty="0"/>
              <a:t>	</a:t>
            </a:r>
          </a:p>
        </p:txBody>
      </p:sp>
      <p:graphicFrame>
        <p:nvGraphicFramePr>
          <p:cNvPr id="10" name="D 15">
            <a:extLst>
              <a:ext uri="{FF2B5EF4-FFF2-40B4-BE49-F238E27FC236}">
                <a16:creationId xmlns:a16="http://schemas.microsoft.com/office/drawing/2014/main" id="{CB0C0262-6A3D-CE48-9F0E-39B6DB2D47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514214"/>
              </p:ext>
            </p:extLst>
          </p:nvPr>
        </p:nvGraphicFramePr>
        <p:xfrm>
          <a:off x="-92467" y="4268214"/>
          <a:ext cx="8897420" cy="2101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94136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DE37CAB-0CDB-5346-9E4D-9391775F55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D098ADD6-05ED-6D41-897A-EF4EF431CD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23E2331-FFF0-3A48-A2B8-CEBDBEE99ED3}"/>
              </a:ext>
            </a:extLst>
          </p:cNvPr>
          <p:cNvSpPr txBox="1"/>
          <p:nvPr/>
        </p:nvSpPr>
        <p:spPr>
          <a:xfrm>
            <a:off x="457200" y="2154471"/>
            <a:ext cx="7913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err="1">
                <a:latin typeface="+mj-lt"/>
              </a:rPr>
              <a:t>xxxxxx</a:t>
            </a:r>
            <a:endParaRPr lang="it-IT" sz="1400" dirty="0">
              <a:latin typeface="+mj-lt"/>
            </a:endParaRPr>
          </a:p>
        </p:txBody>
      </p:sp>
      <p:pic>
        <p:nvPicPr>
          <p:cNvPr id="12" name="Immagine 11" descr="Immagine che contiene testo&#10;&#10;Descrizione generata automaticamente">
            <a:extLst>
              <a:ext uri="{FF2B5EF4-FFF2-40B4-BE49-F238E27FC236}">
                <a16:creationId xmlns:a16="http://schemas.microsoft.com/office/drawing/2014/main" id="{71D2B1EE-5E3A-F049-B9B2-A1BB2D099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52133" y="-517861"/>
            <a:ext cx="11132580" cy="8430830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53D5E31A-EA80-B946-8C6B-227D195BF8BE}"/>
              </a:ext>
            </a:extLst>
          </p:cNvPr>
          <p:cNvSpPr/>
          <p:nvPr/>
        </p:nvSpPr>
        <p:spPr>
          <a:xfrm>
            <a:off x="-375140" y="2240018"/>
            <a:ext cx="9894279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700" b="1" dirty="0">
                <a:solidFill>
                  <a:srgbClr val="FE4E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FASE 2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97D91DA5-155A-934A-AC4F-3CF0EB109899}"/>
              </a:ext>
            </a:extLst>
          </p:cNvPr>
          <p:cNvSpPr/>
          <p:nvPr/>
        </p:nvSpPr>
        <p:spPr>
          <a:xfrm>
            <a:off x="-118668" y="3147121"/>
            <a:ext cx="98942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latin typeface="Cambria" panose="02040503050406030204" pitchFamily="18" charset="0"/>
              </a:rPr>
              <a:t>3° PRINCIPIO: PROGRAMMAZIONE OPERATIVA ATTIVITA’ DI ACCERTAMENTO IN FORMA PROATTIVA	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5F71433-DBD5-F14E-883C-54CCB7374FAA}"/>
              </a:ext>
            </a:extLst>
          </p:cNvPr>
          <p:cNvSpPr txBox="1"/>
          <p:nvPr/>
        </p:nvSpPr>
        <p:spPr>
          <a:xfrm>
            <a:off x="-463428" y="3887339"/>
            <a:ext cx="95971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latin typeface="Cambria" panose="02040503050406030204" pitchFamily="18" charset="0"/>
              </a:rPr>
              <a:t>FORMA PROATTIVA  SIGNIFICA ANCHE STIMOLARE L’ADEMPIMENTO SPONTANEO DEGLI OBBLIGHI TRIBUTARI </a:t>
            </a:r>
          </a:p>
          <a:p>
            <a:pPr algn="ctr"/>
            <a:r>
              <a:rPr lang="it-IT" sz="2000" b="1" dirty="0">
                <a:solidFill>
                  <a:srgbClr val="FE4E00"/>
                </a:solidFill>
                <a:latin typeface="Cambria" panose="02040503050406030204" pitchFamily="18" charset="0"/>
              </a:rPr>
              <a:t>- TAX COMPLIANCE -</a:t>
            </a: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32BF458B-E945-244A-96D8-3644BB29037B}"/>
              </a:ext>
            </a:extLst>
          </p:cNvPr>
          <p:cNvSpPr/>
          <p:nvPr/>
        </p:nvSpPr>
        <p:spPr>
          <a:xfrm>
            <a:off x="368263" y="5189068"/>
            <a:ext cx="3656093" cy="88072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FFFF00"/>
                </a:solidFill>
                <a:latin typeface="Cambria" panose="02040503050406030204" pitchFamily="18" charset="0"/>
              </a:rPr>
              <a:t>ACCORCIAMENTO TEMPI TRA VIOLAZIONE E ACCERTAMENTO</a:t>
            </a:r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6796DD28-FBD4-E241-8B52-E60105FA20C8}"/>
              </a:ext>
            </a:extLst>
          </p:cNvPr>
          <p:cNvSpPr/>
          <p:nvPr/>
        </p:nvSpPr>
        <p:spPr>
          <a:xfrm>
            <a:off x="5130255" y="5189068"/>
            <a:ext cx="2835667" cy="88072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FFFF00"/>
                </a:solidFill>
                <a:latin typeface="Cambria" panose="02040503050406030204" pitchFamily="18" charset="0"/>
              </a:rPr>
              <a:t>TAX COMPLIANCE</a:t>
            </a:r>
          </a:p>
          <a:p>
            <a:pPr algn="ctr"/>
            <a:r>
              <a:rPr lang="it-IT" sz="2000" b="1" dirty="0">
                <a:solidFill>
                  <a:srgbClr val="FFFF00"/>
                </a:solidFill>
                <a:latin typeface="Cambria" panose="02040503050406030204" pitchFamily="18" charset="0"/>
              </a:rPr>
              <a:t>E MIGLIORAMENTO PERFORMANCE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FF4197F-EA26-0243-8219-6C99FEAA4F0E}"/>
              </a:ext>
            </a:extLst>
          </p:cNvPr>
          <p:cNvSpPr txBox="1"/>
          <p:nvPr/>
        </p:nvSpPr>
        <p:spPr>
          <a:xfrm>
            <a:off x="-118668" y="6165161"/>
            <a:ext cx="8987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latin typeface="Cambria" panose="02040503050406030204" pitchFamily="18" charset="0"/>
              </a:rPr>
              <a:t>LEVE PER UNA FISCALITA’ PIU’ EQUA, SEMPLIFICATA E RAZIONALE</a:t>
            </a:r>
          </a:p>
        </p:txBody>
      </p:sp>
    </p:spTree>
    <p:extLst>
      <p:ext uri="{BB962C8B-B14F-4D97-AF65-F5344CB8AC3E}">
        <p14:creationId xmlns:p14="http://schemas.microsoft.com/office/powerpoint/2010/main" val="3549094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DE37CAB-0CDB-5346-9E4D-9391775F55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D098ADD6-05ED-6D41-897A-EF4EF431CD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23E2331-FFF0-3A48-A2B8-CEBDBEE99ED3}"/>
              </a:ext>
            </a:extLst>
          </p:cNvPr>
          <p:cNvSpPr txBox="1"/>
          <p:nvPr/>
        </p:nvSpPr>
        <p:spPr>
          <a:xfrm>
            <a:off x="457200" y="2154471"/>
            <a:ext cx="7913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err="1">
                <a:latin typeface="+mj-lt"/>
              </a:rPr>
              <a:t>xxxxxx</a:t>
            </a:r>
            <a:endParaRPr lang="it-IT" sz="1400" dirty="0">
              <a:latin typeface="+mj-lt"/>
            </a:endParaRPr>
          </a:p>
        </p:txBody>
      </p:sp>
      <p:pic>
        <p:nvPicPr>
          <p:cNvPr id="12" name="Immagine 11" descr="Immagine che contiene testo&#10;&#10;Descrizione generata automaticamente">
            <a:extLst>
              <a:ext uri="{FF2B5EF4-FFF2-40B4-BE49-F238E27FC236}">
                <a16:creationId xmlns:a16="http://schemas.microsoft.com/office/drawing/2014/main" id="{71D2B1EE-5E3A-F049-B9B2-A1BB2D099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94290" y="40117"/>
            <a:ext cx="11132580" cy="8430830"/>
          </a:xfrm>
          <a:prstGeom prst="rect">
            <a:avLst/>
          </a:prstGeom>
        </p:spPr>
      </p:pic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3FCDF3DF-7495-E141-AE5A-2DEC50F0DCCE}"/>
              </a:ext>
            </a:extLst>
          </p:cNvPr>
          <p:cNvSpPr txBox="1"/>
          <p:nvPr/>
        </p:nvSpPr>
        <p:spPr>
          <a:xfrm>
            <a:off x="-97604" y="2637339"/>
            <a:ext cx="932379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700" b="1" dirty="0">
                <a:solidFill>
                  <a:srgbClr val="FE4E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FASE 2</a:t>
            </a:r>
          </a:p>
          <a:p>
            <a:endParaRPr lang="it-IT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B7B6DB95-489E-2F46-81A0-54277C65A19E}"/>
              </a:ext>
            </a:extLst>
          </p:cNvPr>
          <p:cNvSpPr/>
          <p:nvPr/>
        </p:nvSpPr>
        <p:spPr>
          <a:xfrm>
            <a:off x="-532983" y="3692816"/>
            <a:ext cx="98942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latin typeface="Cambria" panose="02040503050406030204" pitchFamily="18" charset="0"/>
              </a:rPr>
              <a:t>LO STRUMENTO DI SUPPORTO </a:t>
            </a:r>
          </a:p>
        </p:txBody>
      </p:sp>
      <p:sp>
        <p:nvSpPr>
          <p:cNvPr id="8" name="Segnaposto testo 11">
            <a:extLst>
              <a:ext uri="{FF2B5EF4-FFF2-40B4-BE49-F238E27FC236}">
                <a16:creationId xmlns:a16="http://schemas.microsoft.com/office/drawing/2014/main" id="{68013882-CDD4-1640-B277-CD2B4DBB8A3D}"/>
              </a:ext>
            </a:extLst>
          </p:cNvPr>
          <p:cNvSpPr txBox="1">
            <a:spLocks/>
          </p:cNvSpPr>
          <p:nvPr/>
        </p:nvSpPr>
        <p:spPr>
          <a:xfrm>
            <a:off x="267037" y="4255532"/>
            <a:ext cx="8130203" cy="76470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0"/>
              </a:spcBef>
              <a:buFontTx/>
              <a:buNone/>
              <a:defRPr sz="2000" b="1" kern="12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>
                <a:solidFill>
                  <a:srgbClr val="FFFF00"/>
                </a:solidFill>
                <a:latin typeface="Cambria" panose="02040503050406030204" pitchFamily="18" charset="0"/>
              </a:rPr>
              <a:t>BANCA DATI UNICA ED OMOGENEA DEGLI OGGETTI IMMOBILIARI</a:t>
            </a:r>
          </a:p>
        </p:txBody>
      </p:sp>
      <p:sp>
        <p:nvSpPr>
          <p:cNvPr id="9" name="Freccia in giù 20">
            <a:extLst>
              <a:ext uri="{FF2B5EF4-FFF2-40B4-BE49-F238E27FC236}">
                <a16:creationId xmlns:a16="http://schemas.microsoft.com/office/drawing/2014/main" id="{1DDAB07D-DB4C-514B-856D-CBCF3C12F3E0}"/>
              </a:ext>
            </a:extLst>
          </p:cNvPr>
          <p:cNvSpPr/>
          <p:nvPr/>
        </p:nvSpPr>
        <p:spPr>
          <a:xfrm>
            <a:off x="4109823" y="5139997"/>
            <a:ext cx="608666" cy="3708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Segnaposto testo 11">
            <a:extLst>
              <a:ext uri="{FF2B5EF4-FFF2-40B4-BE49-F238E27FC236}">
                <a16:creationId xmlns:a16="http://schemas.microsoft.com/office/drawing/2014/main" id="{266A170A-F28C-9B40-9209-290B5D9A0FD7}"/>
              </a:ext>
            </a:extLst>
          </p:cNvPr>
          <p:cNvSpPr txBox="1">
            <a:spLocks/>
          </p:cNvSpPr>
          <p:nvPr/>
        </p:nvSpPr>
        <p:spPr>
          <a:xfrm>
            <a:off x="315589" y="5513609"/>
            <a:ext cx="8081651" cy="630471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</a:bodyPr>
          <a:lstStyle>
            <a:lvl1pPr marL="0" indent="0" eaLnBrk="1" latinLnBrk="0" hangingPunct="1">
              <a:buFontTx/>
              <a:buNone/>
              <a:defRPr sz="2000" b="1" baseline="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sm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Finalizzata</a:t>
            </a:r>
            <a:r>
              <a:rPr kumimoji="0" lang="it-IT" sz="2000" b="1" i="0" u="none" strike="noStrike" kern="1200" cap="small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 allo sviluppo, bonifica e verifica di tutti gli oggetti immobiliari per una corretta attività di gestione</a:t>
            </a:r>
            <a:endParaRPr kumimoji="0" lang="it-IT" sz="2000" b="1" i="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13" name="Segnaposto testo 11">
            <a:extLst>
              <a:ext uri="{FF2B5EF4-FFF2-40B4-BE49-F238E27FC236}">
                <a16:creationId xmlns:a16="http://schemas.microsoft.com/office/drawing/2014/main" id="{30C19BEF-779D-8C42-B9E7-D5E0C89609EC}"/>
              </a:ext>
            </a:extLst>
          </p:cNvPr>
          <p:cNvSpPr txBox="1">
            <a:spLocks/>
          </p:cNvSpPr>
          <p:nvPr/>
        </p:nvSpPr>
        <p:spPr>
          <a:xfrm>
            <a:off x="267037" y="6382597"/>
            <a:ext cx="8130203" cy="910669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</a:bodyPr>
          <a:lstStyle>
            <a:lvl1pPr marL="0" indent="0" eaLnBrk="1" latinLnBrk="0" hangingPunct="1">
              <a:buFontTx/>
              <a:buNone/>
              <a:defRPr sz="2000" b="1" baseline="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sm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La piattaforma</a:t>
            </a:r>
            <a:r>
              <a:rPr kumimoji="0" lang="it-IT" sz="2000" b="1" i="0" u="none" strike="noStrike" kern="1200" cap="small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 di supporto alla banca dati è </a:t>
            </a:r>
            <a:r>
              <a:rPr kumimoji="0" lang="it-IT" sz="2000" b="1" i="0" u="none" strike="noStrike" kern="1200" cap="small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integrabile con qualsiasi programma gestionale in uso agli uffici</a:t>
            </a:r>
            <a:r>
              <a:rPr kumimoji="0" lang="it-IT" sz="2000" b="1" i="0" u="none" strike="noStrike" kern="1200" cap="small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: la banca dati sarà integrata nelle strutture dell’ente</a:t>
            </a:r>
            <a:endParaRPr kumimoji="0" lang="it-IT" sz="2000" b="1" i="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48591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DE37CAB-0CDB-5346-9E4D-9391775F55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D098ADD6-05ED-6D41-897A-EF4EF431CD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23E2331-FFF0-3A48-A2B8-CEBDBEE99ED3}"/>
              </a:ext>
            </a:extLst>
          </p:cNvPr>
          <p:cNvSpPr txBox="1"/>
          <p:nvPr/>
        </p:nvSpPr>
        <p:spPr>
          <a:xfrm>
            <a:off x="457200" y="2154471"/>
            <a:ext cx="7913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err="1">
                <a:latin typeface="+mj-lt"/>
              </a:rPr>
              <a:t>xxxxxx</a:t>
            </a:r>
            <a:endParaRPr lang="it-IT" sz="1400" dirty="0">
              <a:latin typeface="+mj-lt"/>
            </a:endParaRPr>
          </a:p>
        </p:txBody>
      </p:sp>
      <p:pic>
        <p:nvPicPr>
          <p:cNvPr id="12" name="Immagine 11" descr="Immagine che contiene testo&#10;&#10;Descrizione generata automaticamente">
            <a:extLst>
              <a:ext uri="{FF2B5EF4-FFF2-40B4-BE49-F238E27FC236}">
                <a16:creationId xmlns:a16="http://schemas.microsoft.com/office/drawing/2014/main" id="{71D2B1EE-5E3A-F049-B9B2-A1BB2D099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94290" y="-329215"/>
            <a:ext cx="11132580" cy="8430830"/>
          </a:xfrm>
          <a:prstGeom prst="rect">
            <a:avLst/>
          </a:prstGeom>
        </p:spPr>
      </p:pic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3FCDF3DF-7495-E141-AE5A-2DEC50F0DCCE}"/>
              </a:ext>
            </a:extLst>
          </p:cNvPr>
          <p:cNvSpPr txBox="1"/>
          <p:nvPr/>
        </p:nvSpPr>
        <p:spPr>
          <a:xfrm>
            <a:off x="-103516" y="2865437"/>
            <a:ext cx="966158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B050"/>
                </a:solidFill>
                <a:latin typeface="Cambria" panose="02040503050406030204" pitchFamily="18" charset="0"/>
              </a:rPr>
              <a:t>Le caratteristiche organizzative sono le seguenti: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>
                <a:latin typeface="Cambria" panose="02040503050406030204" pitchFamily="18" charset="0"/>
              </a:rPr>
              <a:t>Analisi dei processi organizzativi   	</a:t>
            </a:r>
            <a:r>
              <a:rPr lang="it-IT" dirty="0">
                <a:latin typeface="Cambria" panose="02040503050406030204" pitchFamily="18" charset="0"/>
              </a:rPr>
              <a:t>(soluzioni per accertamenti e formazione)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>
                <a:latin typeface="Cambria" panose="02040503050406030204" pitchFamily="18" charset="0"/>
              </a:rPr>
              <a:t>Riduzione errori                     		 	</a:t>
            </a:r>
            <a:r>
              <a:rPr lang="it-IT" dirty="0">
                <a:latin typeface="Cambria" panose="02040503050406030204" pitchFamily="18" charset="0"/>
              </a:rPr>
              <a:t>(utilizzo strumento di </a:t>
            </a:r>
            <a:r>
              <a:rPr lang="it-IT" dirty="0" err="1">
                <a:latin typeface="Cambria" panose="02040503050406030204" pitchFamily="18" charset="0"/>
              </a:rPr>
              <a:t>pre</a:t>
            </a:r>
            <a:r>
              <a:rPr lang="it-IT" dirty="0">
                <a:latin typeface="Cambria" panose="02040503050406030204" pitchFamily="18" charset="0"/>
              </a:rPr>
              <a:t>-accertamento)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>
                <a:latin typeface="Cambria" panose="02040503050406030204" pitchFamily="18" charset="0"/>
              </a:rPr>
              <a:t>Tempestività d’intervento</a:t>
            </a:r>
            <a:r>
              <a:rPr lang="it-IT" dirty="0">
                <a:latin typeface="Cambria" panose="02040503050406030204" pitchFamily="18" charset="0"/>
              </a:rPr>
              <a:t>               	(attivazione in tempo reale soluzione più rapida)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>
                <a:latin typeface="Cambria" panose="02040503050406030204" pitchFamily="18" charset="0"/>
              </a:rPr>
              <a:t>Flessibilità di rapporto                    	</a:t>
            </a:r>
            <a:r>
              <a:rPr lang="it-IT" dirty="0">
                <a:latin typeface="Cambria" panose="02040503050406030204" pitchFamily="18" charset="0"/>
              </a:rPr>
              <a:t>(adattamento del servizio a esigenze contingenti)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>
                <a:latin typeface="Cambria" panose="02040503050406030204" pitchFamily="18" charset="0"/>
              </a:rPr>
              <a:t>Affidabilità</a:t>
            </a:r>
            <a:r>
              <a:rPr lang="it-IT" dirty="0">
                <a:latin typeface="Cambria" panose="02040503050406030204" pitchFamily="18" charset="0"/>
              </a:rPr>
              <a:t>                                        		(rispetto dei tempi di prescrizione e delle scadenze)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>
                <a:latin typeface="Cambria" panose="02040503050406030204" pitchFamily="18" charset="0"/>
              </a:rPr>
              <a:t>Competenza</a:t>
            </a:r>
            <a:r>
              <a:rPr lang="it-IT" dirty="0">
                <a:latin typeface="Cambria" panose="02040503050406030204" pitchFamily="18" charset="0"/>
              </a:rPr>
              <a:t>                                     		(esperienza ultraventennale)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>
                <a:latin typeface="Cambria" panose="02040503050406030204" pitchFamily="18" charset="0"/>
              </a:rPr>
              <a:t>Conformità</a:t>
            </a:r>
            <a:r>
              <a:rPr lang="it-IT" dirty="0">
                <a:latin typeface="Cambria" panose="02040503050406030204" pitchFamily="18" charset="0"/>
              </a:rPr>
              <a:t>                                               	(garanzia rispetto normativa, prassi e giurisprudenza)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>
                <a:latin typeface="Cambria" panose="02040503050406030204" pitchFamily="18" charset="0"/>
              </a:rPr>
              <a:t>Personalizzazione</a:t>
            </a:r>
            <a:r>
              <a:rPr lang="it-IT" dirty="0">
                <a:latin typeface="Cambria" panose="02040503050406030204" pitchFamily="18" charset="0"/>
              </a:rPr>
              <a:t>                             	(progetti articolati secondo le necessità dell’ente)</a:t>
            </a:r>
          </a:p>
          <a:p>
            <a:pPr fontAlgn="base"/>
            <a:r>
              <a:rPr lang="it-IT" b="1" dirty="0">
                <a:latin typeface="Cambria" panose="02040503050406030204" pitchFamily="18" charset="0"/>
              </a:rPr>
              <a:t>9.   Consulente dedicato                         	</a:t>
            </a:r>
            <a:r>
              <a:rPr lang="it-IT" dirty="0">
                <a:latin typeface="Cambria" panose="02040503050406030204" pitchFamily="18" charset="0"/>
              </a:rPr>
              <a:t>(supporto ufficio tributi con esperto specializzato)</a:t>
            </a:r>
            <a:r>
              <a:rPr lang="it-IT" b="1" dirty="0">
                <a:latin typeface="Cambria" panose="02040503050406030204" pitchFamily="18" charset="0"/>
              </a:rPr>
              <a:t> </a:t>
            </a:r>
          </a:p>
          <a:p>
            <a:pPr fontAlgn="base"/>
            <a:r>
              <a:rPr lang="it-IT" b="1" dirty="0">
                <a:latin typeface="Cambria" panose="02040503050406030204" pitchFamily="18" charset="0"/>
              </a:rPr>
              <a:t>10. Data entry dedicato			         </a:t>
            </a:r>
            <a:r>
              <a:rPr lang="it-IT" dirty="0">
                <a:latin typeface="Cambria" panose="02040503050406030204" pitchFamily="18" charset="0"/>
              </a:rPr>
              <a:t>(personale specializzato bonifica dei dati immobiliari)</a:t>
            </a:r>
            <a:endParaRPr lang="it-IT" b="1" dirty="0">
              <a:latin typeface="Cambria" panose="02040503050406030204" pitchFamily="18" charset="0"/>
            </a:endParaRPr>
          </a:p>
          <a:p>
            <a:pPr fontAlgn="base"/>
            <a:endParaRPr lang="it-IT" b="1" dirty="0">
              <a:latin typeface="Cambria" panose="02040503050406030204" pitchFamily="18" charset="0"/>
            </a:endParaRPr>
          </a:p>
          <a:p>
            <a:pPr fontAlgn="base"/>
            <a:r>
              <a:rPr lang="it-IT" sz="2000" b="1" kern="0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cs typeface="Times New Roman"/>
              </a:rPr>
              <a:t>Numero verde gratuito: </a:t>
            </a:r>
            <a:r>
              <a:rPr lang="it-IT" b="1" kern="0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cs typeface="Times New Roman"/>
              </a:rPr>
              <a:t>		</a:t>
            </a:r>
          </a:p>
          <a:p>
            <a:pPr fontAlgn="base"/>
            <a:r>
              <a:rPr lang="it-IT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Times New Roman"/>
                <a:cs typeface="Times New Roman"/>
              </a:rPr>
              <a:t>(predisposizione di un servizio di front office per la gestione e calendarizzazione delle richieste di appuntamenti con un numero verde gratuito)</a:t>
            </a:r>
          </a:p>
          <a:p>
            <a:pPr marL="342900" indent="-342900" algn="just">
              <a:buFont typeface="+mj-lt"/>
              <a:buAutoNum type="arabicPeriod"/>
            </a:pPr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1C733F2-5D70-6D46-AAFF-337E0A1582B5}"/>
              </a:ext>
            </a:extLst>
          </p:cNvPr>
          <p:cNvSpPr/>
          <p:nvPr/>
        </p:nvSpPr>
        <p:spPr>
          <a:xfrm>
            <a:off x="3303420" y="2436799"/>
            <a:ext cx="23422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000" b="1" dirty="0">
                <a:latin typeface="Cambria" panose="02040503050406030204" pitchFamily="18" charset="0"/>
              </a:rPr>
              <a:t>LA METODOLOGIA</a:t>
            </a:r>
          </a:p>
        </p:txBody>
      </p:sp>
    </p:spTree>
    <p:extLst>
      <p:ext uri="{BB962C8B-B14F-4D97-AF65-F5344CB8AC3E}">
        <p14:creationId xmlns:p14="http://schemas.microsoft.com/office/powerpoint/2010/main" val="3984121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541</Words>
  <Application>Microsoft Macintosh PowerPoint</Application>
  <PresentationFormat>Presentazione su schermo (4:3)</PresentationFormat>
  <Paragraphs>86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Garamond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--- ---</dc:creator>
  <cp:lastModifiedBy>Microsoft Office User</cp:lastModifiedBy>
  <cp:revision>35</cp:revision>
  <cp:lastPrinted>2021-04-15T11:06:18Z</cp:lastPrinted>
  <dcterms:created xsi:type="dcterms:W3CDTF">2015-11-17T10:17:46Z</dcterms:created>
  <dcterms:modified xsi:type="dcterms:W3CDTF">2021-04-16T06:31:22Z</dcterms:modified>
</cp:coreProperties>
</file>