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1" r:id="rId3"/>
    <p:sldId id="339" r:id="rId4"/>
    <p:sldId id="314" r:id="rId5"/>
    <p:sldId id="356" r:id="rId6"/>
    <p:sldId id="309" r:id="rId7"/>
    <p:sldId id="257" r:id="rId8"/>
    <p:sldId id="258" r:id="rId9"/>
    <p:sldId id="261" r:id="rId10"/>
    <p:sldId id="264" r:id="rId11"/>
    <p:sldId id="364" r:id="rId12"/>
    <p:sldId id="324" r:id="rId13"/>
    <p:sldId id="357" r:id="rId14"/>
    <p:sldId id="329" r:id="rId15"/>
    <p:sldId id="365" r:id="rId16"/>
    <p:sldId id="366" r:id="rId17"/>
    <p:sldId id="367" r:id="rId18"/>
    <p:sldId id="302" r:id="rId19"/>
    <p:sldId id="368" r:id="rId20"/>
    <p:sldId id="334" r:id="rId21"/>
    <p:sldId id="369" r:id="rId22"/>
    <p:sldId id="370" r:id="rId23"/>
    <p:sldId id="308" r:id="rId2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73" d="100"/>
          <a:sy n="73" d="100"/>
        </p:scale>
        <p:origin x="10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\RICERCA\SANDRO\lavori%202018\ANCI%20TOSCANA\Ambiti%20Turistici\ambiti%20nuovi\Grafagnana%20e%20media%20valle%20delserchio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Andamento Permanenza Media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8.5483814523184598E-2"/>
          <c:y val="0.15782407407407409"/>
          <c:w val="0.88396062992125979"/>
          <c:h val="0.6149843248760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DOMANDA!$B$77</c:f>
              <c:strCache>
                <c:ptCount val="1"/>
                <c:pt idx="0">
                  <c:v>permanenza media 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DOMANDA!$C$76:$Q$76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DOMANDA!$C$77:$Q$77</c:f>
              <c:numCache>
                <c:formatCode>0.00</c:formatCode>
                <c:ptCount val="15"/>
                <c:pt idx="1">
                  <c:v>2.6439220953660176</c:v>
                </c:pt>
                <c:pt idx="3">
                  <c:v>2.9472777023678711</c:v>
                </c:pt>
                <c:pt idx="5">
                  <c:v>2.857381930407946</c:v>
                </c:pt>
                <c:pt idx="7">
                  <c:v>2.771258766195174</c:v>
                </c:pt>
                <c:pt idx="9">
                  <c:v>2.632286883609503</c:v>
                </c:pt>
                <c:pt idx="11">
                  <c:v>2.6881221815706628</c:v>
                </c:pt>
                <c:pt idx="13">
                  <c:v>2.840565980690545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C9-4095-8C5F-0108D6F11D51}"/>
            </c:ext>
          </c:extLst>
        </c:ser>
        <c:ser>
          <c:idx val="1"/>
          <c:order val="1"/>
          <c:tx>
            <c:strRef>
              <c:f>DOMANDA!$B$78</c:f>
              <c:strCache>
                <c:ptCount val="1"/>
                <c:pt idx="0">
                  <c:v>permanenza media stranieri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DOMANDA!$C$76:$Q$76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DOMANDA!$C$78:$Q$78</c:f>
              <c:numCache>
                <c:formatCode>0.00</c:formatCode>
                <c:ptCount val="15"/>
                <c:pt idx="1">
                  <c:v>4.7471171479190621</c:v>
                </c:pt>
                <c:pt idx="3">
                  <c:v>5.4936332341833491</c:v>
                </c:pt>
                <c:pt idx="5">
                  <c:v>5.0357302795726442</c:v>
                </c:pt>
                <c:pt idx="7">
                  <c:v>5.0855784958182886</c:v>
                </c:pt>
                <c:pt idx="9">
                  <c:v>5.2067355043685462</c:v>
                </c:pt>
                <c:pt idx="11">
                  <c:v>5.5472256743914032</c:v>
                </c:pt>
                <c:pt idx="13">
                  <c:v>5.5399692232931077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C9-4095-8C5F-0108D6F11D51}"/>
            </c:ext>
          </c:extLst>
        </c:ser>
        <c:ser>
          <c:idx val="2"/>
          <c:order val="2"/>
          <c:tx>
            <c:strRef>
              <c:f>DOMANDA!$B$79</c:f>
              <c:strCache>
                <c:ptCount val="1"/>
                <c:pt idx="0">
                  <c:v>permanenza media totale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DOMANDA!$C$76:$Q$76</c:f>
              <c:numCache>
                <c:formatCode>General</c:formatCode>
                <c:ptCount val="15"/>
                <c:pt idx="1">
                  <c:v>2017</c:v>
                </c:pt>
                <c:pt idx="3">
                  <c:v>2016</c:v>
                </c:pt>
                <c:pt idx="5">
                  <c:v>2015</c:v>
                </c:pt>
                <c:pt idx="7">
                  <c:v>2014</c:v>
                </c:pt>
                <c:pt idx="9">
                  <c:v>2013</c:v>
                </c:pt>
                <c:pt idx="11">
                  <c:v>2012</c:v>
                </c:pt>
                <c:pt idx="13">
                  <c:v>2011</c:v>
                </c:pt>
              </c:numCache>
            </c:numRef>
          </c:cat>
          <c:val>
            <c:numRef>
              <c:f>DOMANDA!$C$79:$Q$79</c:f>
              <c:numCache>
                <c:formatCode>0.00</c:formatCode>
                <c:ptCount val="15"/>
                <c:pt idx="1">
                  <c:v>3.4467183940774486</c:v>
                </c:pt>
                <c:pt idx="3">
                  <c:v>3.9453847564650091</c:v>
                </c:pt>
                <c:pt idx="5">
                  <c:v>3.738666804705395</c:v>
                </c:pt>
                <c:pt idx="7">
                  <c:v>3.7782806037492613</c:v>
                </c:pt>
                <c:pt idx="9">
                  <c:v>3.7648398954533384</c:v>
                </c:pt>
                <c:pt idx="11">
                  <c:v>3.7398816727174937</c:v>
                </c:pt>
                <c:pt idx="13">
                  <c:v>3.7376424832115411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C9-4095-8C5F-0108D6F11D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3890592"/>
        <c:axId val="313889024"/>
      </c:barChart>
      <c:catAx>
        <c:axId val="31389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3889024"/>
        <c:crosses val="autoZero"/>
        <c:auto val="1"/>
        <c:lblAlgn val="ctr"/>
        <c:lblOffset val="100"/>
        <c:noMultiLvlLbl val="0"/>
      </c:catAx>
      <c:valAx>
        <c:axId val="313889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1389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0A769-EBCE-4C42-95DC-6DB20C05050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052D5654-8B9A-40C7-BB27-DF21BB7487E2}">
      <dgm:prSet phldrT="[Testo]" custT="1"/>
      <dgm:spPr/>
      <dgm:t>
        <a:bodyPr/>
        <a:lstStyle/>
        <a:p>
          <a:r>
            <a:rPr lang="it-IT" altLang="ko-KR" sz="14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dirty="0"/>
        </a:p>
      </dgm:t>
    </dgm:pt>
    <dgm:pt modelId="{08F2EDF2-7AFE-497A-BD79-B615AEA75DA3}" type="parTrans" cxnId="{F6CECE20-0CE8-4353-B3B2-89D912FFD8EB}">
      <dgm:prSet/>
      <dgm:spPr/>
      <dgm:t>
        <a:bodyPr/>
        <a:lstStyle/>
        <a:p>
          <a:endParaRPr lang="it-IT"/>
        </a:p>
      </dgm:t>
    </dgm:pt>
    <dgm:pt modelId="{7E536A71-65D8-442E-9D70-48429277DAB4}" type="sibTrans" cxnId="{F6CECE20-0CE8-4353-B3B2-89D912FFD8EB}">
      <dgm:prSet/>
      <dgm:spPr/>
      <dgm:t>
        <a:bodyPr/>
        <a:lstStyle/>
        <a:p>
          <a:endParaRPr lang="it-IT"/>
        </a:p>
      </dgm:t>
    </dgm:pt>
    <dgm:pt modelId="{408B532D-FF9B-4E2E-92DA-EB4EDA49C016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dirty="0"/>
        </a:p>
      </dgm:t>
    </dgm:pt>
    <dgm:pt modelId="{058A0AB1-D2B9-49C9-BFF7-A2969586778A}" type="parTrans" cxnId="{7F49E2FC-272A-4E5E-B4A8-B7070FFF831D}">
      <dgm:prSet/>
      <dgm:spPr/>
      <dgm:t>
        <a:bodyPr/>
        <a:lstStyle/>
        <a:p>
          <a:endParaRPr lang="it-IT"/>
        </a:p>
      </dgm:t>
    </dgm:pt>
    <dgm:pt modelId="{5B26735E-2699-418C-8071-5944D7F8C5BF}" type="sibTrans" cxnId="{7F49E2FC-272A-4E5E-B4A8-B7070FFF831D}">
      <dgm:prSet/>
      <dgm:spPr/>
      <dgm:t>
        <a:bodyPr/>
        <a:lstStyle/>
        <a:p>
          <a:endParaRPr lang="it-IT"/>
        </a:p>
      </dgm:t>
    </dgm:pt>
    <dgm:pt modelId="{B60CE05F-A6E8-4FBC-9457-1244EC5DD281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dirty="0"/>
        </a:p>
      </dgm:t>
    </dgm:pt>
    <dgm:pt modelId="{4CEC3909-F71C-4F70-8CAA-37625567433C}" type="parTrans" cxnId="{1426A740-6147-4994-B382-D92091BAC97D}">
      <dgm:prSet/>
      <dgm:spPr/>
      <dgm:t>
        <a:bodyPr/>
        <a:lstStyle/>
        <a:p>
          <a:endParaRPr lang="it-IT"/>
        </a:p>
      </dgm:t>
    </dgm:pt>
    <dgm:pt modelId="{40237E96-8D87-46E8-AC9E-DF235BB35F94}" type="sibTrans" cxnId="{1426A740-6147-4994-B382-D92091BAC97D}">
      <dgm:prSet/>
      <dgm:spPr/>
      <dgm:t>
        <a:bodyPr/>
        <a:lstStyle/>
        <a:p>
          <a:endParaRPr lang="it-IT"/>
        </a:p>
      </dgm:t>
    </dgm:pt>
    <dgm:pt modelId="{6E3C6D43-C642-4E6E-AD3B-F3E3D7DBEF2D}" type="pres">
      <dgm:prSet presAssocID="{0C90A769-EBCE-4C42-95DC-6DB20C050503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F40B364-45DF-48C4-9467-862151A6D099}" type="pres">
      <dgm:prSet presAssocID="{052D5654-8B9A-40C7-BB27-DF21BB7487E2}" presName="Accent1" presStyleCnt="0"/>
      <dgm:spPr/>
    </dgm:pt>
    <dgm:pt modelId="{1BD2CA63-98AA-4827-BE18-06577E840BDE}" type="pres">
      <dgm:prSet presAssocID="{052D5654-8B9A-40C7-BB27-DF21BB7487E2}" presName="Accent" presStyleLbl="node1" presStyleIdx="0" presStyleCnt="3"/>
      <dgm:spPr/>
    </dgm:pt>
    <dgm:pt modelId="{F76BA34E-3AB3-48AC-86AA-3FDEBB333BCF}" type="pres">
      <dgm:prSet presAssocID="{052D5654-8B9A-40C7-BB27-DF21BB7487E2}" presName="Parent1" presStyleLbl="revTx" presStyleIdx="0" presStyleCnt="3" custScaleX="128071" custLinFactNeighborX="-978" custLinFactNeighborY="-12477">
        <dgm:presLayoutVars>
          <dgm:chMax val="1"/>
          <dgm:chPref val="1"/>
          <dgm:bulletEnabled val="1"/>
        </dgm:presLayoutVars>
      </dgm:prSet>
      <dgm:spPr/>
    </dgm:pt>
    <dgm:pt modelId="{EBDDD194-96B8-4B3B-8F93-88D49843D517}" type="pres">
      <dgm:prSet presAssocID="{408B532D-FF9B-4E2E-92DA-EB4EDA49C016}" presName="Accent2" presStyleCnt="0"/>
      <dgm:spPr/>
    </dgm:pt>
    <dgm:pt modelId="{C6F5E915-5154-4FBF-B270-A6F82D54E741}" type="pres">
      <dgm:prSet presAssocID="{408B532D-FF9B-4E2E-92DA-EB4EDA49C016}" presName="Accent" presStyleLbl="node1" presStyleIdx="1" presStyleCnt="3"/>
      <dgm:spPr/>
    </dgm:pt>
    <dgm:pt modelId="{658761D4-9932-4E32-9F02-2017852222C7}" type="pres">
      <dgm:prSet presAssocID="{408B532D-FF9B-4E2E-92DA-EB4EDA49C016}" presName="Parent2" presStyleLbl="revTx" presStyleIdx="1" presStyleCnt="3" custScaleX="120760" custLinFactNeighborX="7826" custLinFactNeighborY="-6630">
        <dgm:presLayoutVars>
          <dgm:chMax val="1"/>
          <dgm:chPref val="1"/>
          <dgm:bulletEnabled val="1"/>
        </dgm:presLayoutVars>
      </dgm:prSet>
      <dgm:spPr/>
    </dgm:pt>
    <dgm:pt modelId="{B1E437E9-4536-4598-BD20-03AB4CDFBCBA}" type="pres">
      <dgm:prSet presAssocID="{B60CE05F-A6E8-4FBC-9457-1244EC5DD281}" presName="Accent3" presStyleCnt="0"/>
      <dgm:spPr/>
    </dgm:pt>
    <dgm:pt modelId="{AD612AF6-9214-4899-AFA8-7CA76CB42635}" type="pres">
      <dgm:prSet presAssocID="{B60CE05F-A6E8-4FBC-9457-1244EC5DD281}" presName="Accent" presStyleLbl="node1" presStyleIdx="2" presStyleCnt="3"/>
      <dgm:spPr/>
    </dgm:pt>
    <dgm:pt modelId="{956733AD-ABDF-4787-9E80-D9A0042036BB}" type="pres">
      <dgm:prSet presAssocID="{B60CE05F-A6E8-4FBC-9457-1244EC5DD281}" presName="Parent3" presStyleLbl="revTx" presStyleIdx="2" presStyleCnt="3" custScaleX="115094">
        <dgm:presLayoutVars>
          <dgm:chMax val="1"/>
          <dgm:chPref val="1"/>
          <dgm:bulletEnabled val="1"/>
        </dgm:presLayoutVars>
      </dgm:prSet>
      <dgm:spPr/>
    </dgm:pt>
  </dgm:ptLst>
  <dgm:cxnLst>
    <dgm:cxn modelId="{B984520D-A006-42E8-9B6C-CA3FE22BEBF0}" type="presOf" srcId="{052D5654-8B9A-40C7-BB27-DF21BB7487E2}" destId="{F76BA34E-3AB3-48AC-86AA-3FDEBB333BCF}" srcOrd="0" destOrd="0" presId="urn:microsoft.com/office/officeart/2009/layout/CircleArrowProcess"/>
    <dgm:cxn modelId="{B6F09C20-0D4A-4B3C-AA99-90C183AD15F7}" type="presOf" srcId="{408B532D-FF9B-4E2E-92DA-EB4EDA49C016}" destId="{658761D4-9932-4E32-9F02-2017852222C7}" srcOrd="0" destOrd="0" presId="urn:microsoft.com/office/officeart/2009/layout/CircleArrowProcess"/>
    <dgm:cxn modelId="{F6CECE20-0CE8-4353-B3B2-89D912FFD8EB}" srcId="{0C90A769-EBCE-4C42-95DC-6DB20C050503}" destId="{052D5654-8B9A-40C7-BB27-DF21BB7487E2}" srcOrd="0" destOrd="0" parTransId="{08F2EDF2-7AFE-497A-BD79-B615AEA75DA3}" sibTransId="{7E536A71-65D8-442E-9D70-48429277DAB4}"/>
    <dgm:cxn modelId="{1426A740-6147-4994-B382-D92091BAC97D}" srcId="{0C90A769-EBCE-4C42-95DC-6DB20C050503}" destId="{B60CE05F-A6E8-4FBC-9457-1244EC5DD281}" srcOrd="2" destOrd="0" parTransId="{4CEC3909-F71C-4F70-8CAA-37625567433C}" sibTransId="{40237E96-8D87-46E8-AC9E-DF235BB35F94}"/>
    <dgm:cxn modelId="{5966A4A3-F29A-4AEE-9564-76B357382186}" type="presOf" srcId="{B60CE05F-A6E8-4FBC-9457-1244EC5DD281}" destId="{956733AD-ABDF-4787-9E80-D9A0042036BB}" srcOrd="0" destOrd="0" presId="urn:microsoft.com/office/officeart/2009/layout/CircleArrowProcess"/>
    <dgm:cxn modelId="{D79B90B5-ABB7-473D-94CB-69BBB722DB13}" type="presOf" srcId="{0C90A769-EBCE-4C42-95DC-6DB20C050503}" destId="{6E3C6D43-C642-4E6E-AD3B-F3E3D7DBEF2D}" srcOrd="0" destOrd="0" presId="urn:microsoft.com/office/officeart/2009/layout/CircleArrowProcess"/>
    <dgm:cxn modelId="{7F49E2FC-272A-4E5E-B4A8-B7070FFF831D}" srcId="{0C90A769-EBCE-4C42-95DC-6DB20C050503}" destId="{408B532D-FF9B-4E2E-92DA-EB4EDA49C016}" srcOrd="1" destOrd="0" parTransId="{058A0AB1-D2B9-49C9-BFF7-A2969586778A}" sibTransId="{5B26735E-2699-418C-8071-5944D7F8C5BF}"/>
    <dgm:cxn modelId="{5D28BDB2-9A46-4A4D-8884-3B1C6F34B453}" type="presParOf" srcId="{6E3C6D43-C642-4E6E-AD3B-F3E3D7DBEF2D}" destId="{4F40B364-45DF-48C4-9467-862151A6D099}" srcOrd="0" destOrd="0" presId="urn:microsoft.com/office/officeart/2009/layout/CircleArrowProcess"/>
    <dgm:cxn modelId="{DDC9C3EE-86CD-4E55-A13B-7311E1351A6A}" type="presParOf" srcId="{4F40B364-45DF-48C4-9467-862151A6D099}" destId="{1BD2CA63-98AA-4827-BE18-06577E840BDE}" srcOrd="0" destOrd="0" presId="urn:microsoft.com/office/officeart/2009/layout/CircleArrowProcess"/>
    <dgm:cxn modelId="{C410FC5F-A63E-42FA-BE48-79451E1B6291}" type="presParOf" srcId="{6E3C6D43-C642-4E6E-AD3B-F3E3D7DBEF2D}" destId="{F76BA34E-3AB3-48AC-86AA-3FDEBB333BCF}" srcOrd="1" destOrd="0" presId="urn:microsoft.com/office/officeart/2009/layout/CircleArrowProcess"/>
    <dgm:cxn modelId="{30F4C3A5-4CDE-4620-8A86-7F75C996AC0B}" type="presParOf" srcId="{6E3C6D43-C642-4E6E-AD3B-F3E3D7DBEF2D}" destId="{EBDDD194-96B8-4B3B-8F93-88D49843D517}" srcOrd="2" destOrd="0" presId="urn:microsoft.com/office/officeart/2009/layout/CircleArrowProcess"/>
    <dgm:cxn modelId="{B3E4BD01-B88B-480D-BEE4-8E45035DF600}" type="presParOf" srcId="{EBDDD194-96B8-4B3B-8F93-88D49843D517}" destId="{C6F5E915-5154-4FBF-B270-A6F82D54E741}" srcOrd="0" destOrd="0" presId="urn:microsoft.com/office/officeart/2009/layout/CircleArrowProcess"/>
    <dgm:cxn modelId="{0AD5F15C-ED12-4FF2-8BDA-568AE96DCF33}" type="presParOf" srcId="{6E3C6D43-C642-4E6E-AD3B-F3E3D7DBEF2D}" destId="{658761D4-9932-4E32-9F02-2017852222C7}" srcOrd="3" destOrd="0" presId="urn:microsoft.com/office/officeart/2009/layout/CircleArrowProcess"/>
    <dgm:cxn modelId="{53A60A7B-E443-41D3-B77B-A4A8F1B3BC6F}" type="presParOf" srcId="{6E3C6D43-C642-4E6E-AD3B-F3E3D7DBEF2D}" destId="{B1E437E9-4536-4598-BD20-03AB4CDFBCBA}" srcOrd="4" destOrd="0" presId="urn:microsoft.com/office/officeart/2009/layout/CircleArrowProcess"/>
    <dgm:cxn modelId="{1FB2A2BB-9CB0-4667-BF4F-43DAD64D5070}" type="presParOf" srcId="{B1E437E9-4536-4598-BD20-03AB4CDFBCBA}" destId="{AD612AF6-9214-4899-AFA8-7CA76CB42635}" srcOrd="0" destOrd="0" presId="urn:microsoft.com/office/officeart/2009/layout/CircleArrowProcess"/>
    <dgm:cxn modelId="{F6155AF9-6775-4D0C-9BC1-7FFF36C18697}" type="presParOf" srcId="{6E3C6D43-C642-4E6E-AD3B-F3E3D7DBEF2D}" destId="{956733AD-ABDF-4787-9E80-D9A0042036B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2CA63-98AA-4827-BE18-06577E840BDE}">
      <dsp:nvSpPr>
        <dsp:cNvPr id="0" name=""/>
        <dsp:cNvSpPr/>
      </dsp:nvSpPr>
      <dsp:spPr>
        <a:xfrm>
          <a:off x="1855850" y="0"/>
          <a:ext cx="2438072" cy="243844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BA34E-3AB3-48AC-86AA-3FDEBB333BCF}">
      <dsp:nvSpPr>
        <dsp:cNvPr id="0" name=""/>
        <dsp:cNvSpPr/>
      </dsp:nvSpPr>
      <dsp:spPr>
        <a:xfrm>
          <a:off x="2191343" y="795853"/>
          <a:ext cx="1735092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altLang="ko-KR" sz="1400" kern="12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kern="1200" dirty="0"/>
        </a:p>
      </dsp:txBody>
      <dsp:txXfrm>
        <a:off x="2191343" y="795853"/>
        <a:ext cx="1735092" cy="677232"/>
      </dsp:txXfrm>
    </dsp:sp>
    <dsp:sp modelId="{C6F5E915-5154-4FBF-B270-A6F82D54E741}">
      <dsp:nvSpPr>
        <dsp:cNvPr id="0" name=""/>
        <dsp:cNvSpPr/>
      </dsp:nvSpPr>
      <dsp:spPr>
        <a:xfrm>
          <a:off x="1178684" y="1401066"/>
          <a:ext cx="2438072" cy="243844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761D4-9932-4E32-9F02-2017852222C7}">
      <dsp:nvSpPr>
        <dsp:cNvPr id="0" name=""/>
        <dsp:cNvSpPr/>
      </dsp:nvSpPr>
      <dsp:spPr>
        <a:xfrm>
          <a:off x="1685724" y="2244622"/>
          <a:ext cx="1636044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kern="1200" dirty="0"/>
        </a:p>
      </dsp:txBody>
      <dsp:txXfrm>
        <a:off x="1685724" y="2244622"/>
        <a:ext cx="1636044" cy="677232"/>
      </dsp:txXfrm>
    </dsp:sp>
    <dsp:sp modelId="{AD612AF6-9214-4899-AFA8-7CA76CB42635}">
      <dsp:nvSpPr>
        <dsp:cNvPr id="0" name=""/>
        <dsp:cNvSpPr/>
      </dsp:nvSpPr>
      <dsp:spPr>
        <a:xfrm>
          <a:off x="2029377" y="2969794"/>
          <a:ext cx="2094681" cy="209552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733AD-ABDF-4787-9E80-D9A0042036BB}">
      <dsp:nvSpPr>
        <dsp:cNvPr id="0" name=""/>
        <dsp:cNvSpPr/>
      </dsp:nvSpPr>
      <dsp:spPr>
        <a:xfrm>
          <a:off x="2295703" y="3700719"/>
          <a:ext cx="1559281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kern="1200" dirty="0"/>
        </a:p>
      </dsp:txBody>
      <dsp:txXfrm>
        <a:off x="2295703" y="3700719"/>
        <a:ext cx="1559281" cy="677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0E6389-A83F-4B3E-A338-DECD808A026F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391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6"/>
          <p:cNvSpPr txBox="1">
            <a:spLocks noChangeArrowheads="1"/>
          </p:cNvSpPr>
          <p:nvPr/>
        </p:nvSpPr>
        <p:spPr bwMode="auto">
          <a:xfrm>
            <a:off x="4203700" y="11971338"/>
            <a:ext cx="32226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>
              <a:spcBef>
                <a:spcPct val="0"/>
              </a:spcBef>
            </a:pPr>
            <a:fld id="{A014E99C-1F62-43F5-8356-923D294F5323}" type="slidenum">
              <a:rPr lang="it-IT" altLang="it-IT" sz="140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pPr algn="r" eaLnBrk="1">
                <a:spcBef>
                  <a:spcPct val="0"/>
                </a:spcBef>
              </a:pPr>
              <a:t>3</a:t>
            </a:fld>
            <a:endParaRPr lang="it-IT" altLang="it-IT" sz="140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sp>
        <p:nvSpPr>
          <p:cNvPr id="22531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65150" y="958850"/>
            <a:ext cx="6294438" cy="4722813"/>
          </a:xfrm>
          <a:solidFill>
            <a:srgbClr val="CFE7F5"/>
          </a:solidFill>
          <a:ln w="25402">
            <a:solidFill>
              <a:srgbClr val="808080"/>
            </a:solidFill>
          </a:ln>
        </p:spPr>
      </p:sp>
      <p:sp>
        <p:nvSpPr>
          <p:cNvPr id="22532" name="Segnaposto note 2"/>
          <p:cNvSpPr>
            <a:spLocks noGrp="1"/>
          </p:cNvSpPr>
          <p:nvPr>
            <p:ph type="body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it-IT" altLang="it-IT">
              <a:latin typeface="Arial" panose="020B0604020202020204" pitchFamily="34" charset="0"/>
              <a:ea typeface="Microsoft YaHei" panose="020B0503020204020204" pitchFamily="34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854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sz="1600" dirty="0">
                <a:solidFill>
                  <a:srgbClr val="000000"/>
                </a:solidFill>
              </a:rPr>
              <a:t>Regole per lo sviluppo turistico nella nostra area</a:t>
            </a: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375F91"/>
                </a:solidFill>
              </a:rPr>
              <a:t>1. </a:t>
            </a:r>
            <a:r>
              <a:rPr lang="it-IT" dirty="0">
                <a:solidFill>
                  <a:srgbClr val="000000"/>
                </a:solidFill>
              </a:rPr>
              <a:t>Decisa </a:t>
            </a:r>
            <a:r>
              <a:rPr lang="it-IT" b="1" dirty="0">
                <a:solidFill>
                  <a:srgbClr val="000000"/>
                </a:solidFill>
              </a:rPr>
              <a:t>volontà politica </a:t>
            </a:r>
            <a:r>
              <a:rPr lang="it-IT" dirty="0">
                <a:solidFill>
                  <a:srgbClr val="000000"/>
                </a:solidFill>
              </a:rPr>
              <a:t>di fare del turismo una leva dello sviluppo economico garantendo continuità nel tempo e migliorando il livello professionale delle risorse umane.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2. </a:t>
            </a:r>
            <a:r>
              <a:rPr lang="it-IT" dirty="0">
                <a:solidFill>
                  <a:srgbClr val="000000"/>
                </a:solidFill>
              </a:rPr>
              <a:t>Attivazione di un sistema di «</a:t>
            </a:r>
            <a:r>
              <a:rPr lang="it-IT" b="1" dirty="0" err="1">
                <a:solidFill>
                  <a:srgbClr val="000000"/>
                </a:solidFill>
              </a:rPr>
              <a:t>governance</a:t>
            </a:r>
            <a:r>
              <a:rPr lang="it-IT" b="1" dirty="0">
                <a:solidFill>
                  <a:srgbClr val="000000"/>
                </a:solidFill>
              </a:rPr>
              <a:t> turistica territoriale» </a:t>
            </a:r>
            <a:r>
              <a:rPr lang="it-IT" dirty="0">
                <a:solidFill>
                  <a:srgbClr val="000000"/>
                </a:solidFill>
              </a:rPr>
              <a:t>efficiente, coordinato con il livello regionale, basati sulla cooperazione e il dialogo costante fra pubblico e privato.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3. </a:t>
            </a:r>
            <a:r>
              <a:rPr lang="it-IT" dirty="0">
                <a:solidFill>
                  <a:srgbClr val="000000"/>
                </a:solidFill>
              </a:rPr>
              <a:t>Valorizzazione delle risorse territoriali e trasformazione in </a:t>
            </a:r>
            <a:r>
              <a:rPr lang="it-IT" b="1" dirty="0">
                <a:solidFill>
                  <a:srgbClr val="000000"/>
                </a:solidFill>
              </a:rPr>
              <a:t>prodotti turistici </a:t>
            </a:r>
            <a:r>
              <a:rPr lang="it-IT" dirty="0">
                <a:solidFill>
                  <a:srgbClr val="000000"/>
                </a:solidFill>
              </a:rPr>
              <a:t>per creare  valore.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4. </a:t>
            </a:r>
            <a:r>
              <a:rPr lang="it-IT" dirty="0">
                <a:solidFill>
                  <a:srgbClr val="000000"/>
                </a:solidFill>
              </a:rPr>
              <a:t>Strutturazione delle risorse e dei servizi turistici in linea con le nuove </a:t>
            </a:r>
            <a:r>
              <a:rPr lang="it-IT" b="1" dirty="0">
                <a:solidFill>
                  <a:srgbClr val="000000"/>
                </a:solidFill>
              </a:rPr>
              <a:t>motivazioni dei turisti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5. </a:t>
            </a:r>
            <a:r>
              <a:rPr lang="it-IT" dirty="0">
                <a:solidFill>
                  <a:srgbClr val="000000"/>
                </a:solidFill>
              </a:rPr>
              <a:t>Uso delle nuove </a:t>
            </a:r>
            <a:r>
              <a:rPr lang="it-IT" b="1" dirty="0">
                <a:solidFill>
                  <a:srgbClr val="000000"/>
                </a:solidFill>
              </a:rPr>
              <a:t>tecnologie, del web e dei social media </a:t>
            </a:r>
            <a:r>
              <a:rPr lang="it-IT" dirty="0">
                <a:solidFill>
                  <a:srgbClr val="000000"/>
                </a:solidFill>
              </a:rPr>
              <a:t>sia per la gestione e l’integrazione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dei diversi attori turistici, sia per la commercializzazione e l’informazione ai turisti in arrivo.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6. </a:t>
            </a:r>
            <a:r>
              <a:rPr lang="it-IT" dirty="0">
                <a:solidFill>
                  <a:srgbClr val="000000"/>
                </a:solidFill>
              </a:rPr>
              <a:t>Sviluppo di politiche sostenibili che promuovono </a:t>
            </a:r>
            <a:r>
              <a:rPr lang="it-IT" b="1" dirty="0">
                <a:solidFill>
                  <a:srgbClr val="000000"/>
                </a:solidFill>
              </a:rPr>
              <a:t>accessibilità </a:t>
            </a:r>
            <a:r>
              <a:rPr lang="it-IT" dirty="0">
                <a:solidFill>
                  <a:srgbClr val="000000"/>
                </a:solidFill>
              </a:rPr>
              <a:t>da diversi mezzi di trasporto e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l’integrazione e razionalizzazione degli stessi.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7. </a:t>
            </a:r>
            <a:r>
              <a:rPr lang="it-IT" dirty="0">
                <a:solidFill>
                  <a:srgbClr val="000000"/>
                </a:solidFill>
              </a:rPr>
              <a:t>Impegno a creare un sistema di mobilità turistica che promuova il </a:t>
            </a:r>
            <a:r>
              <a:rPr lang="it-IT" b="1" dirty="0">
                <a:solidFill>
                  <a:srgbClr val="000000"/>
                </a:solidFill>
              </a:rPr>
              <a:t>pendolarismo intra-urbano</a:t>
            </a:r>
            <a:br>
              <a:rPr lang="it-IT" b="1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e valorizzi anche le località minori.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8. </a:t>
            </a:r>
            <a:r>
              <a:rPr lang="it-IT" dirty="0">
                <a:solidFill>
                  <a:srgbClr val="000000"/>
                </a:solidFill>
              </a:rPr>
              <a:t>Investimenti in servizi di qualità che favoriscano </a:t>
            </a:r>
            <a:r>
              <a:rPr lang="it-IT" b="1" dirty="0">
                <a:solidFill>
                  <a:srgbClr val="000000"/>
                </a:solidFill>
              </a:rPr>
              <a:t>l’esperienza turistica</a:t>
            </a:r>
            <a:r>
              <a:rPr lang="it-IT" dirty="0">
                <a:solidFill>
                  <a:srgbClr val="000000"/>
                </a:solidFill>
              </a:rPr>
              <a:t>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9. </a:t>
            </a:r>
            <a:r>
              <a:rPr lang="it-IT" dirty="0">
                <a:solidFill>
                  <a:srgbClr val="000000"/>
                </a:solidFill>
              </a:rPr>
              <a:t>Favorire una </a:t>
            </a:r>
            <a:r>
              <a:rPr lang="it-IT" b="1" dirty="0">
                <a:solidFill>
                  <a:srgbClr val="000000"/>
                </a:solidFill>
              </a:rPr>
              <a:t>società locale aperta e favorevole </a:t>
            </a:r>
            <a:r>
              <a:rPr lang="it-IT" dirty="0">
                <a:solidFill>
                  <a:srgbClr val="000000"/>
                </a:solidFill>
              </a:rPr>
              <a:t>al turismo.</a:t>
            </a: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375F91"/>
                </a:solidFill>
              </a:rPr>
              <a:t>10. </a:t>
            </a:r>
            <a:r>
              <a:rPr lang="it-IT" dirty="0">
                <a:solidFill>
                  <a:srgbClr val="000000"/>
                </a:solidFill>
              </a:rPr>
              <a:t>Unire la fruizione turistica con lo </a:t>
            </a:r>
            <a:r>
              <a:rPr lang="it-IT" b="1" dirty="0">
                <a:solidFill>
                  <a:srgbClr val="000000"/>
                </a:solidFill>
              </a:rPr>
              <a:t>stile di vita </a:t>
            </a:r>
            <a:r>
              <a:rPr lang="it-IT" dirty="0">
                <a:solidFill>
                  <a:srgbClr val="000000"/>
                </a:solidFill>
              </a:rPr>
              <a:t>della società locale, come elementi di unicità e autenticità del nostro territorio.</a:t>
            </a:r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8C976C-EFFF-4ECF-AE73-3ACB47EF8539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12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246063" y="930275"/>
            <a:ext cx="8212137" cy="533241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59301-0617-4129-BD48-2ED0F44A93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93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19/07/2018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stfirenze.it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666103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i="1" dirty="0"/>
              <a:t>Il turismo di domani fra territori, operatori e prodotti turistici: dimensione e trend del mercato turistico per 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>
              <a:solidFill>
                <a:srgbClr val="C00000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>
                <a:solidFill>
                  <a:srgbClr val="C00000"/>
                </a:solidFill>
              </a:rPr>
              <a:t>GARFAGNANA-MEDIA VALLE DEL SERCHIO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>
                <a:solidFill>
                  <a:schemeClr val="tx2">
                    <a:lumMod val="50000"/>
                  </a:schemeClr>
                </a:solidFill>
              </a:rPr>
              <a:t>Licciana Nardi, 19 luglio 2018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848" y="5867253"/>
            <a:ext cx="2094045" cy="781557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>
                <a:solidFill>
                  <a:schemeClr val="accent1">
                    <a:lumMod val="75000"/>
                  </a:schemeClr>
                </a:solidFill>
              </a:rPr>
              <a:t>MONTAGNA</a:t>
            </a: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-1885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L’Offerta Ricettiva nei Comuni al 2017 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83763" y="6625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608171"/>
              </p:ext>
            </p:extLst>
          </p:nvPr>
        </p:nvGraphicFramePr>
        <p:xfrm>
          <a:off x="0" y="442813"/>
          <a:ext cx="9143997" cy="62169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8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7707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7563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 dirty="0">
                          <a:effectLst/>
                        </a:rPr>
                        <a:t>Comune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 dirty="0">
                          <a:effectLst/>
                        </a:rPr>
                        <a:t>Informazioni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800" u="none" strike="noStrike">
                          <a:effectLst/>
                        </a:rPr>
                        <a:t>Esercizi alberghieri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800" u="none" strike="noStrike">
                          <a:effectLst/>
                        </a:rPr>
                        <a:t>Esercizi extra alberghieri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800" u="none" strike="noStrike" dirty="0">
                          <a:effectLst/>
                        </a:rPr>
                        <a:t>Totale alberghi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800" u="none" strike="noStrike" dirty="0">
                          <a:effectLst/>
                        </a:rPr>
                        <a:t>Totale extra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ctr"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it-IT" sz="800" u="none" strike="noStrike">
                          <a:effectLst/>
                        </a:rPr>
                        <a:t>Totale esercizi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49" marR="4449" marT="444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Alberghi1_stelle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Alberghi2_stelle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Alberghi3 stelle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Alberghi4_stelle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Alberghi5_stelle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 err="1">
                          <a:effectLst/>
                        </a:rPr>
                        <a:t>rta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agriturismi                                          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Affittacamere                                                   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Alloggi privati                                                 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Aree di sosta                                                   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CAV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Case per ferie                                                 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Ostelli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Residence                                                       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Residenze Epoca                                              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Rifugi                              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Campeggi                                                        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Villaggi turistici                                              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Bagni di Lucca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Bagni di Lucca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467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Barga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Barga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375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662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507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1.169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Borgo a Mozzano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Borgo a Mozzano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Camporgiano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Camporgiano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Careggine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Careggine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2587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Castelnuovo </a:t>
                      </a:r>
                      <a:r>
                        <a:rPr lang="it-IT" sz="800" u="none" strike="noStrike" dirty="0" err="1">
                          <a:effectLst/>
                        </a:rPr>
                        <a:t>Garf.a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587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Castelnuovo </a:t>
                      </a:r>
                      <a:r>
                        <a:rPr lang="it-IT" sz="800" u="none" strike="noStrike" dirty="0" err="1">
                          <a:effectLst/>
                        </a:rPr>
                        <a:t>Garf.a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411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Castiglione Garf.na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Castiglione </a:t>
                      </a:r>
                      <a:r>
                        <a:rPr lang="it-IT" sz="800" u="none" strike="noStrike" dirty="0" err="1">
                          <a:effectLst/>
                        </a:rPr>
                        <a:t>Garf.Na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394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Coreglia Antelminelli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Coreglia Antelminelli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383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495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Fabbriche di Vergemoli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Fabbriche di Vergemoli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Fosciandora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Fosciandora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Gallicano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Gallicano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Minucciano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0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Minucciano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316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569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Molazzana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Molazzana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Pescaglia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Pescaglia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Piazza al Serchio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Piazza al Serchio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Pieve Fosciana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Pieve Fosciana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32587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San Roman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32587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San Roman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139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Sillano –giunc.no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>
                          <a:effectLst/>
                        </a:rPr>
                        <a:t>Sillano –giunc.no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397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442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Vagli Sotto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Vagli Sotto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215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Villa Collemandina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16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88984"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Villa Collemandina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202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223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118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341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8898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800" u="none" strike="noStrike" dirty="0">
                          <a:effectLst/>
                        </a:rPr>
                        <a:t> AMBITO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 dirty="0" err="1">
                          <a:effectLst/>
                        </a:rPr>
                        <a:t>Str.ture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131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54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307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361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8898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Letti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233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358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1.280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1.384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402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335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48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690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708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2.289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3.974</a:t>
                      </a:r>
                      <a:endParaRPr lang="it-IT" sz="800" b="1" i="0" u="none" strike="noStrike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 dirty="0">
                          <a:effectLst/>
                        </a:rPr>
                        <a:t>6.263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4449" marR="4449" marT="4449" marB="0" anchor="b"/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41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1943"/>
            <a:ext cx="4152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La Domanda nei Comuni 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8620" y="6380179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74289"/>
              </p:ext>
            </p:extLst>
          </p:nvPr>
        </p:nvGraphicFramePr>
        <p:xfrm>
          <a:off x="22804" y="611860"/>
          <a:ext cx="4572345" cy="5493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500" b="1" dirty="0">
                          <a:solidFill>
                            <a:srgbClr val="C00000"/>
                          </a:solidFill>
                        </a:rPr>
                        <a:t>GARFAGNANA</a:t>
                      </a:r>
                      <a:r>
                        <a:rPr lang="it-IT" sz="1500" b="1" baseline="0" dirty="0">
                          <a:solidFill>
                            <a:srgbClr val="C00000"/>
                          </a:solidFill>
                        </a:rPr>
                        <a:t> E MEDIA VALLE </a:t>
                      </a:r>
                      <a:endParaRPr lang="it-IT" sz="15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ITALIANI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1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STRANI%ERI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Bagni di Lucca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Barga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Borgo a Mozzano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Camporgiano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Careggine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Castelnuovo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Castiglione di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Coreglia Antelminelli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Fabbriche di Vergemoli 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Fosciandora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Gallicano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55%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Minucciano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Molazzana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93%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Pescaglia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Piazza al Serchio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Pieve Fosciana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20441"/>
              </p:ext>
            </p:extLst>
          </p:nvPr>
        </p:nvGraphicFramePr>
        <p:xfrm>
          <a:off x="4595149" y="913650"/>
          <a:ext cx="4548851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6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81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San Romano in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81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Sillano Giuncugnano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82%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81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Vagli di Sotto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39%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61%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819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Villa Collemandina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97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04" y="5795070"/>
            <a:ext cx="2140017" cy="79871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059505" y="2073161"/>
            <a:ext cx="70249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L’Ambito Turistico Territoriale</a:t>
            </a:r>
          </a:p>
          <a:p>
            <a:pPr algn="r"/>
            <a:endParaRPr lang="it-IT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azioni da svolgere</a:t>
            </a:r>
          </a:p>
        </p:txBody>
      </p:sp>
    </p:spTree>
    <p:extLst>
      <p:ext uri="{BB962C8B-B14F-4D97-AF65-F5344CB8AC3E}">
        <p14:creationId xmlns:p14="http://schemas.microsoft.com/office/powerpoint/2010/main" val="158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095" y="0"/>
            <a:ext cx="56570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3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4642339" y="162719"/>
            <a:ext cx="4349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AMBITI TURISTICI TERRITORIALI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35265" y="1511312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Un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AMBITO TURISTICO TERRITORIALE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6" y="1539914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724" y="1008185"/>
            <a:ext cx="4196475" cy="209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attuativi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Un’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intesa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 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riferimento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221672" y="4624022"/>
            <a:ext cx="1828801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</a:t>
            </a:r>
          </a:p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Conoscenza e Programmazione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2356353" y="3888530"/>
            <a:ext cx="4257243" cy="387927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CC0000"/>
                </a:solidFill>
              </a:rPr>
              <a:t>Le funzioni …</a:t>
            </a:r>
          </a:p>
        </p:txBody>
      </p:sp>
      <p:sp>
        <p:nvSpPr>
          <p:cNvPr id="10" name="Elaborazione 9"/>
          <p:cNvSpPr/>
          <p:nvPr/>
        </p:nvSpPr>
        <p:spPr>
          <a:xfrm>
            <a:off x="3632921" y="4602410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Informazione e Accoglienza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1" name="Elaborazione 10"/>
          <p:cNvSpPr/>
          <p:nvPr/>
        </p:nvSpPr>
        <p:spPr>
          <a:xfrm>
            <a:off x="6927272" y="4624022"/>
            <a:ext cx="1704109" cy="1847116"/>
          </a:xfrm>
          <a:prstGeom prst="flowChartProcess">
            <a:avLst/>
          </a:prstGeom>
          <a:solidFill>
            <a:srgbClr val="CC0000">
              <a:alpha val="25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lang="it-IT" i="1" u="sng" dirty="0">
                <a:solidFill>
                  <a:srgbClr val="CC0000"/>
                </a:solidFill>
              </a:rPr>
              <a:t>Area Organizzazione, Coordinamento e Valorizzazione del territorio</a:t>
            </a:r>
            <a:endParaRPr lang="it-IT" dirty="0">
              <a:solidFill>
                <a:srgbClr val="CC0000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2286000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>
            <a:off x="5580351" y="5216768"/>
            <a:ext cx="1061092" cy="464459"/>
          </a:xfrm>
          <a:prstGeom prst="leftRight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45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35375" y="251178"/>
            <a:ext cx="5096933" cy="189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it-IT"/>
            </a:defPPr>
            <a:lvl1pPr algn="r">
              <a:spcBef>
                <a:spcPct val="0"/>
              </a:spcBef>
              <a:buNone/>
              <a:defRPr sz="4000" b="1">
                <a:solidFill>
                  <a:srgbClr val="256373"/>
                </a:solidFill>
                <a:latin typeface="Cambria"/>
                <a:ea typeface="+mj-ea"/>
                <a:cs typeface="Cambria"/>
              </a:defRPr>
            </a:lvl1pPr>
          </a:lstStyle>
          <a:p>
            <a:pPr algn="ctr"/>
            <a:r>
              <a:rPr lang="mr-IN" sz="3600" dirty="0"/>
              <a:t>…</a:t>
            </a:r>
            <a:r>
              <a:rPr lang="it-IT" sz="3600" dirty="0"/>
              <a:t> informazione e accoglienza come segno distintivo </a:t>
            </a:r>
            <a:r>
              <a:rPr lang="mr-IN" sz="3600" dirty="0"/>
              <a:t>…</a:t>
            </a:r>
            <a:endParaRPr lang="it-IT" sz="3600" dirty="0"/>
          </a:p>
        </p:txBody>
      </p:sp>
      <p:sp>
        <p:nvSpPr>
          <p:cNvPr id="5" name="Rettangolo 4"/>
          <p:cNvSpPr/>
          <p:nvPr/>
        </p:nvSpPr>
        <p:spPr>
          <a:xfrm>
            <a:off x="546100" y="2860401"/>
            <a:ext cx="2528570" cy="35016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Occorre delineare il processo di informazione e accoglienza del turista del territorio, suddiviso nelle tre fasi fondamentali dell’esperienza turistica: </a:t>
            </a:r>
          </a:p>
          <a:p>
            <a:pPr algn="ctr"/>
            <a:r>
              <a:rPr lang="it-IT" sz="2000" b="1" u="sng" dirty="0"/>
              <a:t>prima, durante e dopo l’esperienza.</a:t>
            </a:r>
          </a:p>
        </p:txBody>
      </p:sp>
      <p:sp>
        <p:nvSpPr>
          <p:cNvPr id="6" name="Rettangolo 5"/>
          <p:cNvSpPr/>
          <p:nvPr/>
        </p:nvSpPr>
        <p:spPr>
          <a:xfrm>
            <a:off x="4492625" y="2860401"/>
            <a:ext cx="4239683" cy="3501659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Definire le politiche di informazione e accoglienza sull’ambito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 sistema di redazione (back-office) nell’ambito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it-IT" sz="2000" i="1" dirty="0">
                <a:solidFill>
                  <a:srgbClr val="000000"/>
                </a:solidFill>
              </a:rPr>
              <a:t>Organizzare una rete dei servizi di informazione e accoglienza turistica in stretto collegamento con </a:t>
            </a:r>
            <a:r>
              <a:rPr lang="it-IT" sz="2000" i="1" dirty="0" err="1">
                <a:solidFill>
                  <a:srgbClr val="000000"/>
                </a:solidFill>
              </a:rPr>
              <a:t>Visit</a:t>
            </a:r>
            <a:r>
              <a:rPr lang="it-IT" sz="2000" i="1" dirty="0">
                <a:solidFill>
                  <a:srgbClr val="000000"/>
                </a:solidFill>
              </a:rPr>
              <a:t> </a:t>
            </a:r>
            <a:r>
              <a:rPr lang="it-IT" sz="2000" i="1" dirty="0" err="1">
                <a:solidFill>
                  <a:srgbClr val="000000"/>
                </a:solidFill>
              </a:rPr>
              <a:t>Tuscany</a:t>
            </a:r>
            <a:r>
              <a:rPr lang="it-IT" sz="2000" i="1" dirty="0">
                <a:solidFill>
                  <a:srgbClr val="000000"/>
                </a:solidFill>
              </a:rPr>
              <a:t> e Toscana Promozione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546100" y="494121"/>
            <a:ext cx="2528570" cy="141205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Per l’ambito è un tema strategico di Marketing Territoriale</a:t>
            </a:r>
          </a:p>
        </p:txBody>
      </p:sp>
      <p:sp>
        <p:nvSpPr>
          <p:cNvPr id="9" name="Freccia in giù 6"/>
          <p:cNvSpPr/>
          <p:nvPr/>
        </p:nvSpPr>
        <p:spPr>
          <a:xfrm>
            <a:off x="6036945" y="2044700"/>
            <a:ext cx="615782" cy="734182"/>
          </a:xfrm>
          <a:prstGeom prst="downArrow">
            <a:avLst>
              <a:gd name="adj1" fmla="val 50000"/>
              <a:gd name="adj2" fmla="val 4827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  <p:sp>
        <p:nvSpPr>
          <p:cNvPr id="10" name="Freccia a sinistra 7"/>
          <p:cNvSpPr/>
          <p:nvPr/>
        </p:nvSpPr>
        <p:spPr>
          <a:xfrm>
            <a:off x="3482975" y="4229100"/>
            <a:ext cx="857250" cy="604157"/>
          </a:xfrm>
          <a:prstGeom prst="leftArrow">
            <a:avLst/>
          </a:prstGeom>
          <a:solidFill>
            <a:srgbClr val="31859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2004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b="1" dirty="0">
                <a:solidFill>
                  <a:srgbClr val="C00000"/>
                </a:solidFill>
              </a:rPr>
              <a:t>Attraverso un accordo fra i comuni aderenti 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b="1" dirty="0"/>
              <a:t>Organizzare un sistema di informazione e accoglienza turistica </a:t>
            </a:r>
          </a:p>
          <a:p>
            <a:pPr algn="ctr"/>
            <a:r>
              <a:rPr lang="it-IT" sz="1900" dirty="0"/>
              <a:t>a carattere sovra-comunale</a:t>
            </a:r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L’obiettivo che l’ambito si deve porre è l’organizzazione di un sistema degli uffici in rete con l’organizzazione di un eventuale back-office per il coordinamento e la redazione delle varie basi informative, in un rapporto continuo con il sistema informativo regionale al fine di garantire l’immagine unitaria.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Sistema di Redazione come strumento di gestione e coordinamento del sistema informativo dell’ambito</a:t>
            </a:r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endParaRPr lang="it-IT" sz="1900" dirty="0"/>
          </a:p>
          <a:p>
            <a:pPr algn="ctr"/>
            <a:r>
              <a:rPr lang="it-IT" sz="1900" dirty="0"/>
              <a:t>Organizzazione di una attività di monitoraggio delle attività svolte dagli uffici informazioni e i flussi turistici connessi, come strumento di analisi per impostare anche le linee guida future dell’ambito</a:t>
            </a:r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Gli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sono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047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58800" y="1100102"/>
            <a:ext cx="3386667" cy="524934"/>
          </a:xfrm>
          <a:prstGeom prst="rect">
            <a:avLst/>
          </a:prstGeom>
          <a:solidFill>
            <a:srgbClr val="37609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OBIETTIVI SPECIFICI</a:t>
            </a:r>
          </a:p>
        </p:txBody>
      </p:sp>
      <p:sp>
        <p:nvSpPr>
          <p:cNvPr id="3" name="Rettangolo 2"/>
          <p:cNvSpPr/>
          <p:nvPr/>
        </p:nvSpPr>
        <p:spPr>
          <a:xfrm>
            <a:off x="558800" y="1766016"/>
            <a:ext cx="33866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A) DEFINIRE LE POLITICHE DI ACCOGLIENZA SU TUTTO IL TERRITORIO DELL’AMBITO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140798"/>
            <a:ext cx="9144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Clr>
                <a:srgbClr val="A00003"/>
              </a:buClr>
            </a:pPr>
            <a:r>
              <a:rPr lang="it-IT" sz="2400" b="1" dirty="0">
                <a:solidFill>
                  <a:srgbClr val="376092"/>
                </a:solidFill>
                <a:latin typeface="Cambria"/>
                <a:cs typeface="Cambria"/>
              </a:rPr>
              <a:t>ORGANIZZARE IL SISTEMA DI ACCOGLIENZA TURISTICA</a:t>
            </a:r>
          </a:p>
        </p:txBody>
      </p:sp>
      <p:sp>
        <p:nvSpPr>
          <p:cNvPr id="7" name="Rettangolo 6"/>
          <p:cNvSpPr/>
          <p:nvPr/>
        </p:nvSpPr>
        <p:spPr>
          <a:xfrm>
            <a:off x="558800" y="2607341"/>
            <a:ext cx="35359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Organizzazione di un piano strategico dell’accoglienza turistica a livello di ambito sia per le singole destinazioni sia per le imprese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gli elementi costitutivi il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Identificare le esigenze del piano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L’importanza del livello di soddisfazione della clientela e metodi di rilevazione di tale fabbisogno in un piano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/>
          </p:nvPr>
        </p:nvGraphicFramePr>
        <p:xfrm>
          <a:off x="3538395" y="4761372"/>
          <a:ext cx="4674697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Comunicare le tipicità, l’identità territoriale, lo stile di vita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Essere una comunità che accoglie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>
                          <a:effectLst/>
                          <a:latin typeface="Cambria"/>
                          <a:cs typeface="Cambria"/>
                        </a:rPr>
                        <a:t>Accogliere e comunicare tra persone </a:t>
                      </a:r>
                      <a:endParaRPr lang="it-IT" sz="105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Organizzare località accoglienti e sicure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Tutelare, valorizzare e rendere accoglienti e fruibili le risorse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Valorizzare e rendere fruibili gli eventi legati alle tipicità locali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Personalizzare, qualificare e rendere competitivi i servizi e le attività turistiche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 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mbria"/>
                          <a:cs typeface="Cambria"/>
                        </a:rPr>
                        <a:t>Garantire una qualità dell’accoglienza negli uffici, nelle imprese, nelle destinazioni. </a:t>
                      </a:r>
                      <a:endParaRPr lang="it-IT" sz="1050" dirty="0">
                        <a:effectLst/>
                        <a:latin typeface="Cambria"/>
                        <a:ea typeface="MS Mincho"/>
                        <a:cs typeface="Cambri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Freccia angolare in su 8"/>
          <p:cNvSpPr/>
          <p:nvPr/>
        </p:nvSpPr>
        <p:spPr>
          <a:xfrm rot="5400000">
            <a:off x="1928137" y="4601359"/>
            <a:ext cx="1080695" cy="1828799"/>
          </a:xfrm>
          <a:prstGeom prst="bentUpArrow">
            <a:avLst>
              <a:gd name="adj1" fmla="val 25000"/>
              <a:gd name="adj2" fmla="val 44666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749801" y="1766016"/>
            <a:ext cx="37718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Organizzare percorsi formativi che sviluppino il quadro delle competenze legate al concetto di accoglienza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formativa per aree tematiche e territoriali;</a:t>
            </a:r>
          </a:p>
          <a:p>
            <a:pPr marL="285750" indent="-285750" algn="just">
              <a:buFont typeface="Wingdings" charset="2"/>
              <a:buChar char="§"/>
            </a:pPr>
            <a:r>
              <a:rPr lang="it-IT" sz="1400" dirty="0">
                <a:solidFill>
                  <a:schemeClr val="tx1"/>
                </a:solidFill>
                <a:latin typeface="Cambria"/>
                <a:cs typeface="Cambria"/>
              </a:rPr>
              <a:t>Progettazione delle azioni di formazione permanenti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826000" y="3648414"/>
            <a:ext cx="405631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A00003"/>
              </a:buClr>
            </a:pPr>
            <a:r>
              <a:rPr lang="it-IT" sz="1600" b="1" dirty="0">
                <a:solidFill>
                  <a:srgbClr val="376092"/>
                </a:solidFill>
                <a:latin typeface="Cambria"/>
                <a:cs typeface="Cambria"/>
              </a:rPr>
              <a:t>FAVORIRE L’INTEGRAZIONE FRA DIVERSI ATTORI TERRITORIALI DEL SISTEMA DI ACCOGLIENZA</a:t>
            </a:r>
          </a:p>
        </p:txBody>
      </p:sp>
    </p:spTree>
    <p:extLst>
      <p:ext uri="{BB962C8B-B14F-4D97-AF65-F5344CB8AC3E}">
        <p14:creationId xmlns:p14="http://schemas.microsoft.com/office/powerpoint/2010/main" val="367382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45868" y="1171875"/>
            <a:ext cx="896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 Per la programmazione e  il monitoraggio delle strategie e delle attività turistiche del territorio e dei prodotti correlati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221672" y="3295058"/>
            <a:ext cx="1828801" cy="32165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Indirizzi strategici per la valorizzazione del territorio e dei prodotti correlati</a:t>
            </a:r>
          </a:p>
          <a:p>
            <a:pPr algn="ctr"/>
            <a:endParaRPr lang="it-IT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Piano di attività dell’OTD almeno biennale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1133240" y="1836570"/>
            <a:ext cx="660607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La funzione dell’OTD di Ambito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7067540" y="3267418"/>
            <a:ext cx="1704109" cy="321890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Monitoraggio relativo alle azioni realizzate </a:t>
            </a:r>
          </a:p>
        </p:txBody>
      </p:sp>
      <p:sp>
        <p:nvSpPr>
          <p:cNvPr id="11" name="Elaborazione 10"/>
          <p:cNvSpPr/>
          <p:nvPr/>
        </p:nvSpPr>
        <p:spPr>
          <a:xfrm>
            <a:off x="878490" y="133152"/>
            <a:ext cx="7121236" cy="939225"/>
          </a:xfrm>
          <a:prstGeom prst="flowChart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sservatorio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uristico </a:t>
            </a:r>
            <a:r>
              <a:rPr lang="it-IT" sz="32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estinazione</a:t>
            </a:r>
          </a:p>
        </p:txBody>
      </p:sp>
      <p:sp>
        <p:nvSpPr>
          <p:cNvPr id="12" name="Elaborazione 11"/>
          <p:cNvSpPr/>
          <p:nvPr/>
        </p:nvSpPr>
        <p:spPr>
          <a:xfrm>
            <a:off x="4338369" y="3267418"/>
            <a:ext cx="177836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Sostenere forme di collaborazione / dialogo fra imprese e attori pubblici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2304492" y="3295058"/>
            <a:ext cx="182880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Crescita delle competenze / conoscenze professionali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221672" y="2453951"/>
            <a:ext cx="5638822" cy="705709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confronto: conoscenza, programmazione e valorizzazione</a:t>
            </a:r>
          </a:p>
        </p:txBody>
      </p:sp>
      <p:sp>
        <p:nvSpPr>
          <p:cNvPr id="18" name="Elaborazione 17"/>
          <p:cNvSpPr/>
          <p:nvPr/>
        </p:nvSpPr>
        <p:spPr>
          <a:xfrm>
            <a:off x="6203662" y="2742893"/>
            <a:ext cx="296038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188370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dirty="0">
                <a:solidFill>
                  <a:schemeClr val="tx1"/>
                </a:solidFill>
              </a:rPr>
              <a:t>Un’area a forte vocazione turistica come la nostra richiede </a:t>
            </a:r>
            <a:r>
              <a:rPr lang="it-IT" sz="1900" b="1" dirty="0">
                <a:solidFill>
                  <a:schemeClr val="tx1"/>
                </a:solidFill>
              </a:rPr>
              <a:t>sempre più un coinvolgimento dei vari sistemi territoriali</a:t>
            </a:r>
            <a:r>
              <a:rPr lang="it-IT" sz="1900" dirty="0">
                <a:solidFill>
                  <a:schemeClr val="tx1"/>
                </a:solidFill>
              </a:rPr>
              <a:t> e di tutti gli attori (pubblici e privati) sulla base delle competenze</a:t>
            </a:r>
          </a:p>
          <a:p>
            <a:pPr algn="ctr"/>
            <a:r>
              <a:rPr lang="it-IT" sz="1900" dirty="0">
                <a:solidFill>
                  <a:schemeClr val="tx1"/>
                </a:solidFill>
              </a:rPr>
              <a:t>Il passaggio da una semplice logica di destinazione o di prodotto, ad una integrazione fra prodotti turistici  e valorizzazione di una destinazione turistica e dei suoi elementi di identità riporta in primo piano la necessità di nuove forme di «partnership» fra tutti gli attori locali siano essi soggetti pubblici siano essi soggetti privati</a:t>
            </a:r>
          </a:p>
          <a:p>
            <a:pPr algn="ctr"/>
            <a:endParaRPr lang="it-IT" sz="1900" dirty="0">
              <a:solidFill>
                <a:srgbClr val="C00000"/>
              </a:solidFill>
            </a:endParaRPr>
          </a:p>
          <a:p>
            <a:pPr algn="ctr"/>
            <a:r>
              <a:rPr lang="it-IT" sz="1900" dirty="0">
                <a:solidFill>
                  <a:srgbClr val="C00000"/>
                </a:solidFill>
              </a:rPr>
              <a:t>Per queste considerazioni </a:t>
            </a:r>
            <a:r>
              <a:rPr lang="it-IT" sz="2600" b="1" dirty="0">
                <a:solidFill>
                  <a:srgbClr val="C00000"/>
                </a:solidFill>
              </a:rPr>
              <a:t>uno </a:t>
            </a:r>
            <a:r>
              <a:rPr lang="it-IT" sz="2600" b="1">
                <a:solidFill>
                  <a:srgbClr val="C00000"/>
                </a:solidFill>
              </a:rPr>
              <a:t>dei primi </a:t>
            </a:r>
            <a:r>
              <a:rPr lang="it-IT" sz="2600" b="1" dirty="0">
                <a:solidFill>
                  <a:srgbClr val="C00000"/>
                </a:solidFill>
              </a:rPr>
              <a:t>obiettivi</a:t>
            </a:r>
            <a:r>
              <a:rPr lang="it-IT" sz="1900" dirty="0">
                <a:solidFill>
                  <a:srgbClr val="C00000"/>
                </a:solidFill>
              </a:rPr>
              <a:t>, non come ambito ma come destinazione turistica che crede a questo settore per lo sviluppo economico del territorio è quello di </a:t>
            </a:r>
          </a:p>
          <a:p>
            <a:pPr algn="ctr"/>
            <a:r>
              <a:rPr lang="it-IT" sz="2400" b="1" dirty="0"/>
              <a:t>Organizzare un nuovo rapporto con le imprese </a:t>
            </a:r>
          </a:p>
          <a:p>
            <a:pPr algn="ctr"/>
            <a:r>
              <a:rPr lang="it-IT" sz="1900" b="1" dirty="0"/>
              <a:t>facendole partecipare direttamente al percorso intrapreso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L’ambito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65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28954" y="850229"/>
            <a:ext cx="4372708" cy="256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LE COSE CAMBIANO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PERSONE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LE IDEE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CAMBIANO GLI SCENARI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990491" y="1910861"/>
            <a:ext cx="2856887" cy="3232791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spcBef>
                <a:spcPct val="50000"/>
              </a:spcBef>
              <a:defRPr/>
            </a:pPr>
            <a:r>
              <a:rPr lang="it-IT" sz="2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Comprendere e anticipare un cambiamento rappresenta uno dei fattori di successo delle imprese, delle destinazioni …..</a:t>
            </a:r>
          </a:p>
        </p:txBody>
      </p:sp>
      <p:sp>
        <p:nvSpPr>
          <p:cNvPr id="7" name="Rettangolo 6"/>
          <p:cNvSpPr/>
          <p:nvPr/>
        </p:nvSpPr>
        <p:spPr>
          <a:xfrm>
            <a:off x="4865077" y="162719"/>
            <a:ext cx="4126523" cy="461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460"/>
              </a:spcAft>
              <a:defRPr/>
            </a:pPr>
            <a:r>
              <a:rPr lang="it-IT" sz="2400" b="1" i="1" dirty="0">
                <a:solidFill>
                  <a:schemeClr val="tx2">
                    <a:lumMod val="50000"/>
                  </a:schemeClr>
                </a:solidFill>
                <a:ea typeface="Times New Roman" panose="02020603050405020304" pitchFamily="18" charset="0"/>
                <a:cs typeface="QNLEKP+Arial-BoldMT"/>
              </a:rPr>
              <a:t>TURISMO &amp; CAMBIAMENTI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8954" y="4084647"/>
            <a:ext cx="5377348" cy="245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Offerta ricettiva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Web, Mobile, </a:t>
            </a:r>
            <a:r>
              <a:rPr lang="it-IT" altLang="it-IT" sz="2800" b="1" dirty="0" err="1">
                <a:solidFill>
                  <a:srgbClr val="CC0000"/>
                </a:solidFill>
                <a:latin typeface="+mn-lt"/>
              </a:rPr>
              <a:t>Ota</a:t>
            </a: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 …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i turisti del domani……….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altLang="it-IT" sz="2800" b="1" dirty="0">
                <a:solidFill>
                  <a:srgbClr val="CC0000"/>
                </a:solidFill>
                <a:latin typeface="+mn-lt"/>
              </a:rPr>
              <a:t>Destinazione Smart, community</a:t>
            </a:r>
          </a:p>
        </p:txBody>
      </p:sp>
    </p:spTree>
    <p:extLst>
      <p:ext uri="{BB962C8B-B14F-4D97-AF65-F5344CB8AC3E}">
        <p14:creationId xmlns:p14="http://schemas.microsoft.com/office/powerpoint/2010/main" val="193439415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Creazione di una «Rete» di ambito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8" name="Freccia a sinistra 7"/>
          <p:cNvSpPr/>
          <p:nvPr/>
        </p:nvSpPr>
        <p:spPr>
          <a:xfrm rot="10800000">
            <a:off x="5004048" y="3817895"/>
            <a:ext cx="1001315" cy="36624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ttangolo 9"/>
          <p:cNvSpPr/>
          <p:nvPr/>
        </p:nvSpPr>
        <p:spPr>
          <a:xfrm>
            <a:off x="6228184" y="1638831"/>
            <a:ext cx="2592288" cy="472437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DIALOGO SOCIALE 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 una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destinazione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più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FORTE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COMPETITIVA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738322544"/>
              </p:ext>
            </p:extLst>
          </p:nvPr>
        </p:nvGraphicFramePr>
        <p:xfrm>
          <a:off x="539552" y="1285236"/>
          <a:ext cx="5472608" cy="506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555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Punto di partenza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934477" y="1227932"/>
            <a:ext cx="4371391" cy="524759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ESPERIENZE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ATTIVE SUI SINGOLI TERRITORI COMUNALI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ARRIVARE A UNA RETE DI IMPRESA DI AMBITO</a:t>
            </a:r>
          </a:p>
        </p:txBody>
      </p:sp>
    </p:spTree>
    <p:extLst>
      <p:ext uri="{BB962C8B-B14F-4D97-AF65-F5344CB8AC3E}">
        <p14:creationId xmlns:p14="http://schemas.microsoft.com/office/powerpoint/2010/main" val="2122521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C8EEC3B0-7076-4C5B-AAFD-2CAD9224B0D4}"/>
              </a:ext>
            </a:extLst>
          </p:cNvPr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375F91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>
                <a:solidFill>
                  <a:srgbClr val="000000"/>
                </a:solidFill>
              </a:rPr>
              <a:t>          </a:t>
            </a:r>
          </a:p>
          <a:p>
            <a:pPr>
              <a:lnSpc>
                <a:spcPct val="150000"/>
              </a:lnSpc>
            </a:pPr>
            <a:endParaRPr lang="it-IT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it-IT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>
                <a:solidFill>
                  <a:srgbClr val="000000"/>
                </a:solidFill>
              </a:rPr>
              <a:t>           </a:t>
            </a:r>
          </a:p>
          <a:p>
            <a:pPr>
              <a:lnSpc>
                <a:spcPct val="150000"/>
              </a:lnSpc>
            </a:pPr>
            <a:br>
              <a:rPr lang="it-IT" dirty="0">
                <a:solidFill>
                  <a:srgbClr val="000000"/>
                </a:solidFill>
              </a:rPr>
            </a:br>
            <a:r>
              <a:rPr lang="it-IT" dirty="0"/>
              <a:t> </a:t>
            </a:r>
          </a:p>
        </p:txBody>
      </p:sp>
      <p:cxnSp>
        <p:nvCxnSpPr>
          <p:cNvPr id="4" name="Connettore 1 14">
            <a:extLst>
              <a:ext uri="{FF2B5EF4-FFF2-40B4-BE49-F238E27FC236}">
                <a16:creationId xmlns:a16="http://schemas.microsoft.com/office/drawing/2014/main" id="{747A90FE-83C0-44E0-8556-47BD840D319B}"/>
              </a:ext>
            </a:extLst>
          </p:cNvPr>
          <p:cNvCxnSpPr/>
          <p:nvPr/>
        </p:nvCxnSpPr>
        <p:spPr>
          <a:xfrm flipH="1">
            <a:off x="0" y="332556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14">
            <a:extLst>
              <a:ext uri="{FF2B5EF4-FFF2-40B4-BE49-F238E27FC236}">
                <a16:creationId xmlns:a16="http://schemas.microsoft.com/office/drawing/2014/main" id="{8AFDC3CF-AD2B-45DD-8A34-2D710F426ED1}"/>
              </a:ext>
            </a:extLst>
          </p:cNvPr>
          <p:cNvCxnSpPr/>
          <p:nvPr/>
        </p:nvCxnSpPr>
        <p:spPr>
          <a:xfrm flipH="1">
            <a:off x="-5142" y="930154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4">
            <a:extLst>
              <a:ext uri="{FF2B5EF4-FFF2-40B4-BE49-F238E27FC236}">
                <a16:creationId xmlns:a16="http://schemas.microsoft.com/office/drawing/2014/main" id="{562EF927-204F-4548-8703-907245ED9240}"/>
              </a:ext>
            </a:extLst>
          </p:cNvPr>
          <p:cNvCxnSpPr/>
          <p:nvPr/>
        </p:nvCxnSpPr>
        <p:spPr>
          <a:xfrm flipH="1">
            <a:off x="34081" y="215660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4">
            <a:extLst>
              <a:ext uri="{FF2B5EF4-FFF2-40B4-BE49-F238E27FC236}">
                <a16:creationId xmlns:a16="http://schemas.microsoft.com/office/drawing/2014/main" id="{2BA9DF08-4571-46F9-96DF-1E10EAD69C88}"/>
              </a:ext>
            </a:extLst>
          </p:cNvPr>
          <p:cNvCxnSpPr/>
          <p:nvPr/>
        </p:nvCxnSpPr>
        <p:spPr>
          <a:xfrm flipH="1">
            <a:off x="0" y="6131775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14">
            <a:extLst>
              <a:ext uri="{FF2B5EF4-FFF2-40B4-BE49-F238E27FC236}">
                <a16:creationId xmlns:a16="http://schemas.microsoft.com/office/drawing/2014/main" id="{BB115E29-2135-40D1-ACCC-F08D139C17CB}"/>
              </a:ext>
            </a:extLst>
          </p:cNvPr>
          <p:cNvCxnSpPr/>
          <p:nvPr/>
        </p:nvCxnSpPr>
        <p:spPr>
          <a:xfrm flipH="1">
            <a:off x="18464" y="2917382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14">
            <a:extLst>
              <a:ext uri="{FF2B5EF4-FFF2-40B4-BE49-F238E27FC236}">
                <a16:creationId xmlns:a16="http://schemas.microsoft.com/office/drawing/2014/main" id="{C4556BE4-12AA-43ED-89D9-533A9FB6D0D6}"/>
              </a:ext>
            </a:extLst>
          </p:cNvPr>
          <p:cNvCxnSpPr/>
          <p:nvPr/>
        </p:nvCxnSpPr>
        <p:spPr>
          <a:xfrm flipH="1">
            <a:off x="-15617" y="3429000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8D2036-21E4-41C1-97FD-75EE9A4A31F3}"/>
              </a:ext>
            </a:extLst>
          </p:cNvPr>
          <p:cNvSpPr txBox="1"/>
          <p:nvPr/>
        </p:nvSpPr>
        <p:spPr>
          <a:xfrm>
            <a:off x="747168" y="156755"/>
            <a:ext cx="8331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sz="1600" dirty="0">
                <a:solidFill>
                  <a:srgbClr val="000000"/>
                </a:solidFill>
              </a:rPr>
              <a:t>Vi è una decisa </a:t>
            </a:r>
            <a:r>
              <a:rPr lang="it-IT" sz="2000" b="1" dirty="0">
                <a:solidFill>
                  <a:srgbClr val="C00000"/>
                </a:solidFill>
              </a:rPr>
              <a:t>VOLONTÀ POLITICA DEI COMUNI </a:t>
            </a:r>
            <a:r>
              <a:rPr lang="it-IT" sz="1600" dirty="0">
                <a:solidFill>
                  <a:srgbClr val="000000"/>
                </a:solidFill>
              </a:rPr>
              <a:t>di fare del turismo una leva dello sviluppo economico</a:t>
            </a:r>
            <a:endParaRPr lang="it-IT" sz="1600" dirty="0">
              <a:solidFill>
                <a:schemeClr val="tx2">
                  <a:lumMod val="50000"/>
                </a:schemeClr>
              </a:solidFill>
              <a:ea typeface="Times New Roman" panose="02020603050405020304" pitchFamily="18" charset="0"/>
              <a:cs typeface="DIN BoldAlternate"/>
            </a:endParaRPr>
          </a:p>
        </p:txBody>
      </p:sp>
      <p:cxnSp>
        <p:nvCxnSpPr>
          <p:cNvPr id="12" name="Connettore 1 14">
            <a:extLst>
              <a:ext uri="{FF2B5EF4-FFF2-40B4-BE49-F238E27FC236}">
                <a16:creationId xmlns:a16="http://schemas.microsoft.com/office/drawing/2014/main" id="{9A1EBD38-E734-46C9-9A7A-BAE681389D27}"/>
              </a:ext>
            </a:extLst>
          </p:cNvPr>
          <p:cNvCxnSpPr/>
          <p:nvPr/>
        </p:nvCxnSpPr>
        <p:spPr>
          <a:xfrm flipH="1">
            <a:off x="34081" y="5557001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e 12">
            <a:extLst>
              <a:ext uri="{FF2B5EF4-FFF2-40B4-BE49-F238E27FC236}">
                <a16:creationId xmlns:a16="http://schemas.microsoft.com/office/drawing/2014/main" id="{4D0ECEF9-215A-43B5-AB21-CB59EEBC0151}"/>
              </a:ext>
            </a:extLst>
          </p:cNvPr>
          <p:cNvSpPr/>
          <p:nvPr/>
        </p:nvSpPr>
        <p:spPr>
          <a:xfrm>
            <a:off x="492277" y="214707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301BC8E-1F03-4A95-9704-4790B68B6CFE}"/>
              </a:ext>
            </a:extLst>
          </p:cNvPr>
          <p:cNvSpPr/>
          <p:nvPr/>
        </p:nvSpPr>
        <p:spPr>
          <a:xfrm>
            <a:off x="492277" y="778838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AFBE0A2-8E5E-4739-BF1D-7390E1C35A3F}"/>
              </a:ext>
            </a:extLst>
          </p:cNvPr>
          <p:cNvSpPr txBox="1"/>
          <p:nvPr/>
        </p:nvSpPr>
        <p:spPr>
          <a:xfrm>
            <a:off x="728884" y="827334"/>
            <a:ext cx="8349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Attivazione di un sistema di «</a:t>
            </a:r>
            <a:r>
              <a:rPr lang="it-IT" sz="2000" b="1" dirty="0" err="1">
                <a:solidFill>
                  <a:srgbClr val="C00000"/>
                </a:solidFill>
              </a:rPr>
              <a:t>governance</a:t>
            </a:r>
            <a:r>
              <a:rPr lang="it-IT" sz="2000" b="1" dirty="0">
                <a:solidFill>
                  <a:srgbClr val="C00000"/>
                </a:solidFill>
              </a:rPr>
              <a:t> turistica territoriale</a:t>
            </a:r>
            <a:r>
              <a:rPr lang="it-IT" sz="1600" b="1" dirty="0">
                <a:solidFill>
                  <a:srgbClr val="000000"/>
                </a:solidFill>
              </a:rPr>
              <a:t>»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31D9CB9B-AFC4-4074-AEDA-28FA24CED8B8}"/>
              </a:ext>
            </a:extLst>
          </p:cNvPr>
          <p:cNvSpPr/>
          <p:nvPr/>
        </p:nvSpPr>
        <p:spPr>
          <a:xfrm>
            <a:off x="531500" y="1970453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8529F33D-1DC6-4D13-83B0-D46D46D387E0}"/>
              </a:ext>
            </a:extLst>
          </p:cNvPr>
          <p:cNvSpPr txBox="1"/>
          <p:nvPr/>
        </p:nvSpPr>
        <p:spPr>
          <a:xfrm>
            <a:off x="651137" y="2031202"/>
            <a:ext cx="7930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Trasformazione </a:t>
            </a:r>
            <a:r>
              <a:rPr lang="it-IT" sz="1600" dirty="0"/>
              <a:t>delle</a:t>
            </a:r>
            <a:r>
              <a:rPr lang="it-IT" sz="1600" dirty="0">
                <a:solidFill>
                  <a:srgbClr val="C00000"/>
                </a:solidFill>
              </a:rPr>
              <a:t> </a:t>
            </a:r>
            <a:r>
              <a:rPr lang="it-IT" sz="2000" b="1" dirty="0">
                <a:solidFill>
                  <a:srgbClr val="C00000"/>
                </a:solidFill>
              </a:rPr>
              <a:t>risorse territoriali in prodotti turistici </a:t>
            </a:r>
            <a:r>
              <a:rPr lang="it-IT" sz="1600" dirty="0">
                <a:solidFill>
                  <a:srgbClr val="000000"/>
                </a:solidFill>
              </a:rPr>
              <a:t>in linea con le nuove </a:t>
            </a:r>
            <a:r>
              <a:rPr lang="it-IT" sz="2000" b="1" dirty="0">
                <a:solidFill>
                  <a:srgbClr val="C00000"/>
                </a:solidFill>
              </a:rPr>
              <a:t>motivazioni dei turisti</a:t>
            </a:r>
            <a:r>
              <a:rPr lang="it-IT" sz="2000" dirty="0">
                <a:solidFill>
                  <a:srgbClr val="000000"/>
                </a:solidFill>
              </a:rPr>
              <a:t>.</a:t>
            </a:r>
            <a:r>
              <a:rPr lang="it-IT" sz="2000" b="1" dirty="0">
                <a:solidFill>
                  <a:srgbClr val="C00000"/>
                </a:solidFill>
              </a:rPr>
              <a:t> </a:t>
            </a:r>
            <a:r>
              <a:rPr lang="it-IT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" name="Ovale 17">
            <a:extLst>
              <a:ext uri="{FF2B5EF4-FFF2-40B4-BE49-F238E27FC236}">
                <a16:creationId xmlns:a16="http://schemas.microsoft.com/office/drawing/2014/main" id="{1703168D-8E86-4298-A93A-BC66B8FDEB80}"/>
              </a:ext>
            </a:extLst>
          </p:cNvPr>
          <p:cNvSpPr/>
          <p:nvPr/>
        </p:nvSpPr>
        <p:spPr>
          <a:xfrm>
            <a:off x="507894" y="593638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B620BA51-FF58-41A7-91DA-96B4D8D89F97}"/>
              </a:ext>
            </a:extLst>
          </p:cNvPr>
          <p:cNvSpPr/>
          <p:nvPr/>
        </p:nvSpPr>
        <p:spPr>
          <a:xfrm>
            <a:off x="507894" y="2734405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A5167D4-575C-4592-A8B3-A1C64AC81EBC}"/>
              </a:ext>
            </a:extLst>
          </p:cNvPr>
          <p:cNvSpPr txBox="1"/>
          <p:nvPr/>
        </p:nvSpPr>
        <p:spPr>
          <a:xfrm>
            <a:off x="617056" y="272953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>
                <a:solidFill>
                  <a:srgbClr val="000000"/>
                </a:solidFill>
              </a:rPr>
              <a:t> Uso nuove </a:t>
            </a:r>
            <a:r>
              <a:rPr lang="it-IT" sz="2000" b="1" dirty="0">
                <a:solidFill>
                  <a:srgbClr val="C00000"/>
                </a:solidFill>
              </a:rPr>
              <a:t>tecnologie, web e social media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E7CF31C3-ADC2-423F-9693-81A2417FE935}"/>
              </a:ext>
            </a:extLst>
          </p:cNvPr>
          <p:cNvSpPr/>
          <p:nvPr/>
        </p:nvSpPr>
        <p:spPr>
          <a:xfrm>
            <a:off x="462753" y="3247850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9FEBE53D-EDA4-4861-AD24-C99217237D0D}"/>
              </a:ext>
            </a:extLst>
          </p:cNvPr>
          <p:cNvSpPr txBox="1"/>
          <p:nvPr/>
        </p:nvSpPr>
        <p:spPr>
          <a:xfrm>
            <a:off x="651137" y="6056735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Sistemi di </a:t>
            </a:r>
            <a:r>
              <a:rPr lang="it-IT" sz="2000" b="1" dirty="0">
                <a:solidFill>
                  <a:srgbClr val="C00000"/>
                </a:solidFill>
              </a:rPr>
              <a:t>mobilità/accessibilità turistica sostenibile, integrati </a:t>
            </a:r>
            <a:r>
              <a:rPr lang="it-IT" sz="1600" dirty="0">
                <a:solidFill>
                  <a:srgbClr val="000000"/>
                </a:solidFill>
              </a:rPr>
              <a:t>e verso tutte le destinazioni</a:t>
            </a:r>
            <a:endParaRPr lang="it-IT" sz="2000" dirty="0">
              <a:solidFill>
                <a:srgbClr val="375F91"/>
              </a:solidFill>
            </a:endParaRPr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id="{FC5D1F1C-163F-42C7-967F-E7C1BBC298F3}"/>
              </a:ext>
            </a:extLst>
          </p:cNvPr>
          <p:cNvCxnSpPr/>
          <p:nvPr/>
        </p:nvCxnSpPr>
        <p:spPr>
          <a:xfrm flipH="1">
            <a:off x="34081" y="4297158"/>
            <a:ext cx="617056" cy="0"/>
          </a:xfrm>
          <a:prstGeom prst="line">
            <a:avLst/>
          </a:prstGeom>
          <a:ln>
            <a:solidFill>
              <a:srgbClr val="D5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e 24">
            <a:extLst>
              <a:ext uri="{FF2B5EF4-FFF2-40B4-BE49-F238E27FC236}">
                <a16:creationId xmlns:a16="http://schemas.microsoft.com/office/drawing/2014/main" id="{A80E9D8D-037D-4B66-B302-63C73D57D46F}"/>
              </a:ext>
            </a:extLst>
          </p:cNvPr>
          <p:cNvSpPr/>
          <p:nvPr/>
        </p:nvSpPr>
        <p:spPr>
          <a:xfrm>
            <a:off x="515883" y="4104929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3EF945C3-0CB6-4503-A5E2-5B78F5495D22}"/>
              </a:ext>
            </a:extLst>
          </p:cNvPr>
          <p:cNvSpPr txBox="1"/>
          <p:nvPr/>
        </p:nvSpPr>
        <p:spPr>
          <a:xfrm>
            <a:off x="627531" y="3338426"/>
            <a:ext cx="8534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Organizzazione dei </a:t>
            </a:r>
            <a:r>
              <a:rPr lang="it-IT" sz="2000" b="1" dirty="0">
                <a:solidFill>
                  <a:srgbClr val="C00000"/>
                </a:solidFill>
              </a:rPr>
              <a:t>servizi di informazione e accoglienza turistica </a:t>
            </a:r>
            <a:r>
              <a:rPr lang="it-IT" sz="1600" dirty="0">
                <a:solidFill>
                  <a:srgbClr val="000000"/>
                </a:solidFill>
              </a:rPr>
              <a:t>che favoriscano </a:t>
            </a:r>
            <a:r>
              <a:rPr lang="it-IT" sz="2000" b="1" dirty="0">
                <a:solidFill>
                  <a:srgbClr val="C00000"/>
                </a:solidFill>
              </a:rPr>
              <a:t>l’esperienza turistica</a:t>
            </a:r>
            <a:r>
              <a:rPr lang="it-IT" sz="2000" dirty="0">
                <a:solidFill>
                  <a:srgbClr val="000000"/>
                </a:solidFill>
              </a:rPr>
              <a:t> </a:t>
            </a:r>
            <a:r>
              <a:rPr lang="it-IT" sz="1600" dirty="0">
                <a:solidFill>
                  <a:srgbClr val="000000"/>
                </a:solidFill>
              </a:rPr>
              <a:t>sul territorio</a:t>
            </a:r>
            <a:endParaRPr lang="it-IT" sz="1600" dirty="0">
              <a:solidFill>
                <a:srgbClr val="375F91"/>
              </a:solidFill>
            </a:endParaRPr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2F8EEF5A-0783-4004-A99B-C6EB99276775}"/>
              </a:ext>
            </a:extLst>
          </p:cNvPr>
          <p:cNvSpPr/>
          <p:nvPr/>
        </p:nvSpPr>
        <p:spPr>
          <a:xfrm>
            <a:off x="496169" y="5383104"/>
            <a:ext cx="239274" cy="181152"/>
          </a:xfrm>
          <a:prstGeom prst="ellipse">
            <a:avLst/>
          </a:prstGeom>
          <a:solidFill>
            <a:srgbClr val="D5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8F8403A4-A5EA-4708-8781-C776097B9B7A}"/>
              </a:ext>
            </a:extLst>
          </p:cNvPr>
          <p:cNvSpPr txBox="1"/>
          <p:nvPr/>
        </p:nvSpPr>
        <p:spPr>
          <a:xfrm>
            <a:off x="589966" y="5390358"/>
            <a:ext cx="7930647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Qualità e stile di vita </a:t>
            </a:r>
            <a:r>
              <a:rPr lang="it-IT" sz="1600" dirty="0">
                <a:solidFill>
                  <a:srgbClr val="000000"/>
                </a:solidFill>
              </a:rPr>
              <a:t>della società locale, come elementi di </a:t>
            </a:r>
            <a:r>
              <a:rPr lang="it-IT" sz="2000" b="1" dirty="0">
                <a:solidFill>
                  <a:srgbClr val="C00000"/>
                </a:solidFill>
              </a:rPr>
              <a:t>unicità e autenticità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CA5167D4-575C-4592-A8B3-A1C64AC81EBC}"/>
              </a:ext>
            </a:extLst>
          </p:cNvPr>
          <p:cNvSpPr txBox="1"/>
          <p:nvPr/>
        </p:nvSpPr>
        <p:spPr>
          <a:xfrm>
            <a:off x="627531" y="4131800"/>
            <a:ext cx="793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0000"/>
                </a:solidFill>
              </a:rPr>
              <a:t>Volontà di coinvolgere in questo percorso </a:t>
            </a:r>
            <a:r>
              <a:rPr lang="it-IT" sz="2000" b="1" dirty="0">
                <a:solidFill>
                  <a:srgbClr val="C00000"/>
                </a:solidFill>
              </a:rPr>
              <a:t>i soggetti privati </a:t>
            </a:r>
            <a:r>
              <a:rPr lang="it-IT" sz="1600" dirty="0">
                <a:solidFill>
                  <a:srgbClr val="000000"/>
                </a:solidFill>
              </a:rPr>
              <a:t>attraverso un consolidamento del dialogo sociale  </a:t>
            </a:r>
            <a:endParaRPr lang="it-IT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805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chioCs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956" y="3554556"/>
            <a:ext cx="2257425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6"/>
          <p:cNvSpPr/>
          <p:nvPr/>
        </p:nvSpPr>
        <p:spPr>
          <a:xfrm>
            <a:off x="1225773" y="4838558"/>
            <a:ext cx="71811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 Piemonte 7 - 50145 Firenze </a:t>
            </a: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055 3438733 - 055 3438720    Fax 055 301042 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it-IT" u="sng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info@cstfirenze.it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Web site: www.cstfirenze.it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dirty="0" err="1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P.Iva</a:t>
            </a:r>
            <a:r>
              <a:rPr lang="it-IT" dirty="0">
                <a:solidFill>
                  <a:srgbClr val="0033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01741530487 - Codice Fiscale: 80030550489</a:t>
            </a:r>
            <a:endPara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395649"/>
            <a:ext cx="9075738" cy="6635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SzPct val="25000"/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Ø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E080C"/>
              </a:buClr>
              <a:buSzPct val="70000"/>
              <a:buFont typeface="Wingdings" panose="05000000000000000000" pitchFamily="2" charset="2"/>
              <a:buChar char="ü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it-IT" altLang="it-IT" sz="2215" b="1" i="1" dirty="0">
                <a:solidFill>
                  <a:srgbClr val="00B0F0"/>
                </a:solidFill>
                <a:latin typeface="Calibri" panose="020F0502020204030204" pitchFamily="34" charset="0"/>
              </a:rPr>
              <a:t>ALCUNE PROBLEMATICHE DEL NUOVO MERCATO TURISTICO…….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68313" y="944563"/>
            <a:ext cx="8053387" cy="568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LA COMPETITIVITA’ DELLE DESTINAZIONI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C3300"/>
                </a:solidFill>
                <a:latin typeface="+mn-lt"/>
              </a:rPr>
              <a:t> IL GOVERNO DEL TERRITORIO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000066"/>
                </a:solidFill>
                <a:latin typeface="+mn-lt"/>
              </a:rPr>
              <a:t> IL GOVERNO DELLA PROMOZIONE TURISTICA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000066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b="1" dirty="0">
                <a:solidFill>
                  <a:srgbClr val="C00000"/>
                </a:solidFill>
                <a:latin typeface="Calibri" panose="020F0502020204030204" pitchFamily="34" charset="0"/>
              </a:rPr>
              <a:t> L’INNOVAZIONE TECNOLOGICA</a:t>
            </a:r>
          </a:p>
          <a:p>
            <a:pPr algn="ctr"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000" b="1" dirty="0">
              <a:solidFill>
                <a:srgbClr val="CC33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510053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423852"/>
            <a:ext cx="9144000" cy="531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600" b="1" dirty="0">
                <a:solidFill>
                  <a:srgbClr val="C00000"/>
                </a:solidFill>
              </a:rPr>
              <a:t>Attraverso l’accordo fra i comuni </a:t>
            </a:r>
            <a:endParaRPr lang="it-IT" sz="2200" dirty="0">
              <a:solidFill>
                <a:srgbClr val="C00000"/>
              </a:solidFill>
            </a:endParaRP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animare turisticamente l’</a:t>
            </a:r>
            <a:r>
              <a:rPr lang="it-IT" sz="2400" dirty="0"/>
              <a:t>area,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Informazione e accoglienza turistica </a:t>
            </a:r>
            <a:r>
              <a:rPr lang="it-IT" sz="2000" dirty="0"/>
              <a:t>a carattere sovra-comunale, 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Organizzare  prodotti turistici </a:t>
            </a:r>
            <a:r>
              <a:rPr lang="it-IT" sz="2400" dirty="0"/>
              <a:t>in ambito sovra-comunale</a:t>
            </a:r>
          </a:p>
          <a:p>
            <a:pPr algn="ctr"/>
            <a:endParaRPr lang="it-IT" sz="2400" dirty="0"/>
          </a:p>
          <a:p>
            <a:pPr algn="ctr"/>
            <a:r>
              <a:rPr lang="it-IT" sz="2400" b="1" dirty="0"/>
              <a:t>Valorizzare il territorio e le sue imprese</a:t>
            </a:r>
          </a:p>
          <a:p>
            <a:pPr algn="ctr"/>
            <a:r>
              <a:rPr lang="it-IT" sz="2400" b="1" dirty="0"/>
              <a:t>in modo unitario e integrato </a:t>
            </a:r>
          </a:p>
          <a:p>
            <a:pPr algn="ctr"/>
            <a:r>
              <a:rPr lang="it-IT" sz="2400" dirty="0"/>
              <a:t>in collaborazione con Toscana Promozione Turistica </a:t>
            </a:r>
          </a:p>
          <a:p>
            <a:pPr algn="ctr"/>
            <a:endParaRPr lang="it-IT" sz="2400" dirty="0"/>
          </a:p>
          <a:p>
            <a:pPr algn="ctr"/>
            <a:r>
              <a:rPr lang="it-IT" sz="2600" b="1" dirty="0"/>
              <a:t>Monitorare </a:t>
            </a:r>
            <a:r>
              <a:rPr lang="it-IT" sz="2400" dirty="0"/>
              <a:t>le attività svolte e i flussi turistici connessi</a:t>
            </a:r>
          </a:p>
          <a:p>
            <a:pPr algn="ctr"/>
            <a:endParaRPr lang="it-IT" sz="2400" dirty="0"/>
          </a:p>
          <a:p>
            <a:pPr algn="ctr"/>
            <a:endParaRPr lang="it-IT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967543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PARTE DI TOSCANA DOVE SI PUO’………….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7" name="Connettore 1 12">
            <a:extLst>
              <a:ext uri="{FF2B5EF4-FFF2-40B4-BE49-F238E27FC236}">
                <a16:creationId xmlns:a16="http://schemas.microsoft.com/office/drawing/2014/main" id="{E7BE0124-C72C-4912-AFD6-F72523F4ACCA}"/>
              </a:ext>
            </a:extLst>
          </p:cNvPr>
          <p:cNvCxnSpPr/>
          <p:nvPr/>
        </p:nvCxnSpPr>
        <p:spPr>
          <a:xfrm>
            <a:off x="1475656" y="827584"/>
            <a:ext cx="6192688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0" y="918699"/>
            <a:ext cx="9139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barometro del settore turistico</a:t>
            </a:r>
            <a:r>
              <a:rPr lang="it-IT" sz="2400" b="1" dirty="0">
                <a:solidFill>
                  <a:schemeClr val="tx2"/>
                </a:solidFill>
              </a:rPr>
              <a:t> </a:t>
            </a:r>
            <a:r>
              <a:rPr lang="it-IT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ritratto in cifre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005927"/>
              </p:ext>
            </p:extLst>
          </p:nvPr>
        </p:nvGraphicFramePr>
        <p:xfrm>
          <a:off x="457917" y="1471478"/>
          <a:ext cx="2609073" cy="519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Bagni di Lucca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Barga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Borgo a Mozzano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Camporgiano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Careggine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Castelnuovo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Castiglione di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Coreglia Antelminelli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Fabbriche di Vergemoli 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Fosciandora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Gallicano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Minucciano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Molazzana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Pescaglia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Piazza al Serchio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Pieve Fosciana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1" name="Rettangolo 10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5384746" y="4200807"/>
            <a:ext cx="2682412" cy="1633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GARFAGNANA </a:t>
            </a:r>
          </a:p>
          <a:p>
            <a:pPr algn="ctr">
              <a:spcAft>
                <a:spcPts val="450"/>
              </a:spcAft>
            </a:pP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VALLE DEL SERCHIO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071839"/>
              </p:ext>
            </p:extLst>
          </p:nvPr>
        </p:nvGraphicFramePr>
        <p:xfrm>
          <a:off x="3172738" y="1489866"/>
          <a:ext cx="2609073" cy="1298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San Romano in Garfagnana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Sillano Giuncugnano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Vagli di Sotto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41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it-IT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Villa Collemandina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6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/>
          <p:cNvSpPr txBox="1"/>
          <p:nvPr/>
        </p:nvSpPr>
        <p:spPr>
          <a:xfrm>
            <a:off x="6990753" y="263769"/>
            <a:ext cx="2153248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12982" y="70173"/>
            <a:ext cx="6476018" cy="795366"/>
          </a:xfrm>
        </p:spPr>
        <p:txBody>
          <a:bodyPr>
            <a:normAutofit/>
          </a:bodyPr>
          <a:lstStyle/>
          <a:p>
            <a:r>
              <a:rPr lang="it-IT" b="1" dirty="0"/>
              <a:t>L’ambito analizzato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1315AEB9-0E22-4966-A848-F6CC82C1F5B1}"/>
              </a:ext>
            </a:extLst>
          </p:cNvPr>
          <p:cNvSpPr txBox="1"/>
          <p:nvPr/>
        </p:nvSpPr>
        <p:spPr>
          <a:xfrm>
            <a:off x="5818478" y="1532177"/>
            <a:ext cx="3407662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22.986, 99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Oltre 3,742 mln residenti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162,81 abitanti per kmq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12982" y="1935341"/>
            <a:ext cx="30763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GARFAGNANA MEDIA VALLE DEL SERCHIO</a:t>
            </a:r>
          </a:p>
        </p:txBody>
      </p:sp>
      <p:sp>
        <p:nvSpPr>
          <p:cNvPr id="9" name="Ovale 8"/>
          <p:cNvSpPr/>
          <p:nvPr/>
        </p:nvSpPr>
        <p:spPr>
          <a:xfrm>
            <a:off x="2983017" y="3131794"/>
            <a:ext cx="3399122" cy="3063733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57150" cap="rnd">
            <a:solidFill>
              <a:schemeClr val="accent4">
                <a:lumMod val="60000"/>
                <a:lumOff val="40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150" tIns="33575" rIns="67150" bIns="335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20 comuni </a:t>
            </a:r>
          </a:p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Si estende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per  976,36 Kmq </a:t>
            </a:r>
          </a:p>
          <a:p>
            <a:pPr algn="ctr"/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Oltre  60 mila residenti 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(61,49 abitanti per Kmq)</a:t>
            </a:r>
          </a:p>
        </p:txBody>
      </p:sp>
    </p:spTree>
    <p:extLst>
      <p:ext uri="{BB962C8B-B14F-4D97-AF65-F5344CB8AC3E}">
        <p14:creationId xmlns:p14="http://schemas.microsoft.com/office/powerpoint/2010/main" val="37316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276738"/>
            <a:ext cx="906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Dimensione del Mercato Turistico</a:t>
            </a:r>
            <a:endParaRPr lang="it-IT" sz="2000" b="1" cap="small" dirty="0">
              <a:solidFill>
                <a:schemeClr val="accent1"/>
              </a:solidFill>
              <a:latin typeface="Cambria" panose="020405030504060302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526365" y="4857439"/>
            <a:ext cx="2703505" cy="18866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13,7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arrivi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46,4 mln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presenze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3,4 notti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1600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endParaRPr lang="it-IT" sz="1000" dirty="0">
              <a:solidFill>
                <a:schemeClr val="accent1">
                  <a:lumMod val="50000"/>
                </a:schemeClr>
              </a:solidFill>
            </a:endParaRP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15,700 mila 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imprese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560 mila</a:t>
            </a:r>
            <a:r>
              <a:rPr lang="it-IT" sz="1600" dirty="0">
                <a:solidFill>
                  <a:schemeClr val="accent1">
                    <a:lumMod val="50000"/>
                  </a:schemeClr>
                </a:solidFill>
              </a:rPr>
              <a:t> posti letto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54021" y="6245099"/>
            <a:ext cx="2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3264225" y="1173792"/>
            <a:ext cx="3076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GARFAGNANA E MEDIA VALLE DEL SERCHIO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74372" y="2164620"/>
            <a:ext cx="313670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1">
                    <a:lumMod val="50000"/>
                  </a:schemeClr>
                </a:solidFill>
              </a:rPr>
              <a:t>La Domanda Turistica UFFICIALE</a:t>
            </a:r>
            <a:endParaRPr lang="it-IT" cap="small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(dati provvisori 2017)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84,2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arrivi turistici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290,5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presenze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æ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3,5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013907" y="2204732"/>
            <a:ext cx="29371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u="dotted" cap="small" dirty="0">
                <a:solidFill>
                  <a:schemeClr val="accent2">
                    <a:lumMod val="75000"/>
                  </a:schemeClr>
                </a:solidFill>
              </a:rPr>
              <a:t>L’Offerta Ricettiva UFFICIALE</a:t>
            </a:r>
            <a:endParaRPr lang="it-IT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361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imprese ricettive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ebdings" panose="05030102010509060703" pitchFamily="18" charset="2"/>
              <a:buChar char="ã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6.263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 posti letto</a:t>
            </a:r>
          </a:p>
        </p:txBody>
      </p:sp>
    </p:spTree>
    <p:extLst>
      <p:ext uri="{BB962C8B-B14F-4D97-AF65-F5344CB8AC3E}">
        <p14:creationId xmlns:p14="http://schemas.microsoft.com/office/powerpoint/2010/main" val="29083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945591" y="5627084"/>
            <a:ext cx="2831766" cy="9048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 cmpd="dbl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Regione Toscana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45,7% presenze Italiani</a:t>
            </a:r>
          </a:p>
          <a:p>
            <a:pPr marL="214313" indent="-21431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54,3% presenze Stranieri</a:t>
            </a:r>
            <a:endParaRPr lang="it-IT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" y="1158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chemeClr val="accent1"/>
                </a:solidFill>
                <a:latin typeface="Cambria" panose="02040503050406030204" pitchFamily="18" charset="0"/>
              </a:rPr>
              <a:t>Caratteristiche della Domanda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5315" y="6301115"/>
            <a:ext cx="23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29436" y="2849810"/>
            <a:ext cx="33795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  <a:endParaRPr lang="it-IT" b="1" cap="small" dirty="0">
              <a:solidFill>
                <a:schemeClr val="accent1">
                  <a:lumMod val="50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52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arrivi (61,8%)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137,7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mila presenze (47,4%)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2,6 notti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1">
                    <a:lumMod val="50000"/>
                  </a:schemeClr>
                </a:solidFill>
              </a:rPr>
              <a:t>pm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605502" y="2849810"/>
            <a:ext cx="318970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it-IT" b="1" u="dotted" cap="small" dirty="0">
                <a:solidFill>
                  <a:schemeClr val="accent2">
                    <a:lumMod val="75000"/>
                  </a:schemeClr>
                </a:solidFill>
              </a:rPr>
              <a:t>Turisti Stranieri</a:t>
            </a:r>
            <a:endParaRPr lang="it-IT" b="1" cap="small" dirty="0">
              <a:solidFill>
                <a:schemeClr val="accent2">
                  <a:lumMod val="75000"/>
                </a:schemeClr>
              </a:solidFill>
            </a:endParaRP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32,1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mila arrivi (38,2%)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152,7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mln presenze (52,6%)</a:t>
            </a:r>
          </a:p>
          <a:p>
            <a:pPr marL="402431" indent="-402431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4,8 notti 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di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</a:rPr>
              <a:t>pm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2823313" y="1359704"/>
            <a:ext cx="3076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GARFAGNANA E MEDIA VALLE DEL SERCHIO</a:t>
            </a:r>
          </a:p>
        </p:txBody>
      </p:sp>
    </p:spTree>
    <p:extLst>
      <p:ext uri="{BB962C8B-B14F-4D97-AF65-F5344CB8AC3E}">
        <p14:creationId xmlns:p14="http://schemas.microsoft.com/office/powerpoint/2010/main" val="182381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22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ctr">
              <a:buClr>
                <a:schemeClr val="accent2">
                  <a:lumMod val="75000"/>
                </a:schemeClr>
              </a:buClr>
              <a:buFont typeface="Webdings" panose="05030102010509060703" pitchFamily="18" charset="2"/>
              <a:buChar char=""/>
            </a:pPr>
            <a:r>
              <a:rPr lang="it-IT" sz="2400" b="1" cap="small" dirty="0">
                <a:solidFill>
                  <a:srgbClr val="0070C0"/>
                </a:solidFill>
                <a:latin typeface="Cambria" panose="02040503050406030204" pitchFamily="18" charset="0"/>
              </a:rPr>
              <a:t>Trend della Permanenza Media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425251" y="6073503"/>
            <a:ext cx="384887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Wingdings" panose="05000000000000000000" pitchFamily="2" charset="2"/>
              <a:buChar char="Ø"/>
            </a:pPr>
            <a:r>
              <a:rPr lang="it-IT" sz="1500" dirty="0">
                <a:solidFill>
                  <a:srgbClr val="0070C0"/>
                </a:solidFill>
              </a:rPr>
              <a:t>In calo la PM in Toscana, da 3,6 a 3,5 notti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49077" y="6497058"/>
            <a:ext cx="3760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Fonte dati: Elaborazione CST su dati Regione Toscana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88C223C-5EB1-4695-BE63-71D2B8E14119}"/>
              </a:ext>
            </a:extLst>
          </p:cNvPr>
          <p:cNvSpPr/>
          <p:nvPr/>
        </p:nvSpPr>
        <p:spPr>
          <a:xfrm>
            <a:off x="3033838" y="1081364"/>
            <a:ext cx="3076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</a:pP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GARFAGNANA E MEDIA VALLE DEL SERCHIO</a:t>
            </a:r>
          </a:p>
        </p:txBody>
      </p:sp>
      <p:graphicFrame>
        <p:nvGraphicFramePr>
          <p:cNvPr id="13" name="Grafic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899129"/>
              </p:ext>
            </p:extLst>
          </p:nvPr>
        </p:nvGraphicFramePr>
        <p:xfrm>
          <a:off x="1569195" y="2022368"/>
          <a:ext cx="5760000" cy="34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525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3635</TotalTime>
  <Words>2605</Words>
  <Application>Microsoft Office PowerPoint</Application>
  <PresentationFormat>Presentazione su schermo (4:3)</PresentationFormat>
  <Paragraphs>1289</Paragraphs>
  <Slides>23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45" baseType="lpstr">
      <vt:lpstr>맑은 고딕</vt:lpstr>
      <vt:lpstr>Microsoft YaHei</vt:lpstr>
      <vt:lpstr>MS Mincho</vt:lpstr>
      <vt:lpstr>Arial</vt:lpstr>
      <vt:lpstr>Arial Unicode MS</vt:lpstr>
      <vt:lpstr>Calibri</vt:lpstr>
      <vt:lpstr>Calibri Light</vt:lpstr>
      <vt:lpstr>Cambria</vt:lpstr>
      <vt:lpstr>Caviar Dreams</vt:lpstr>
      <vt:lpstr>DejaVu Sans Light</vt:lpstr>
      <vt:lpstr>DIN BoldAlternate</vt:lpstr>
      <vt:lpstr>Ebrima</vt:lpstr>
      <vt:lpstr>Lucida Sans Unicode</vt:lpstr>
      <vt:lpstr>Mangal</vt:lpstr>
      <vt:lpstr>MS Sans Serif</vt:lpstr>
      <vt:lpstr>QNLEKP+Arial-BoldMT</vt:lpstr>
      <vt:lpstr>Tahoma</vt:lpstr>
      <vt:lpstr>Times New Roman</vt:lpstr>
      <vt:lpstr>Verdana</vt:lpstr>
      <vt:lpstr>Webdings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L’ambito analizzato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Creazione di una «Rete» di ambito</vt:lpstr>
      <vt:lpstr>Punto di partenza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utenteprincipale</cp:lastModifiedBy>
  <cp:revision>383</cp:revision>
  <cp:lastPrinted>2018-07-17T13:08:33Z</cp:lastPrinted>
  <dcterms:created xsi:type="dcterms:W3CDTF">2016-04-08T14:26:43Z</dcterms:created>
  <dcterms:modified xsi:type="dcterms:W3CDTF">2018-07-19T09:35:46Z</dcterms:modified>
</cp:coreProperties>
</file>