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1" r:id="rId3"/>
    <p:sldId id="339" r:id="rId4"/>
    <p:sldId id="314" r:id="rId5"/>
    <p:sldId id="356" r:id="rId6"/>
    <p:sldId id="309" r:id="rId7"/>
    <p:sldId id="257" r:id="rId8"/>
    <p:sldId id="258" r:id="rId9"/>
    <p:sldId id="261" r:id="rId10"/>
    <p:sldId id="363" r:id="rId11"/>
    <p:sldId id="364" r:id="rId12"/>
    <p:sldId id="324" r:id="rId13"/>
    <p:sldId id="357" r:id="rId14"/>
    <p:sldId id="329" r:id="rId15"/>
    <p:sldId id="365" r:id="rId16"/>
    <p:sldId id="366" r:id="rId17"/>
    <p:sldId id="367" r:id="rId18"/>
    <p:sldId id="302" r:id="rId19"/>
    <p:sldId id="368" r:id="rId20"/>
    <p:sldId id="334" r:id="rId21"/>
    <p:sldId id="369" r:id="rId22"/>
    <p:sldId id="370" r:id="rId23"/>
    <p:sldId id="308" r:id="rId2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73" d="100"/>
          <a:sy n="73" d="100"/>
        </p:scale>
        <p:origin x="10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\RICERCA\SANDRO\lavori%202018\ANCI%20TOSCANA\Ambiti%20Turistici\ambiti%20nuovi\1Lunigianao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Andamento Permanenza Media</a:t>
            </a:r>
          </a:p>
        </c:rich>
      </c:tx>
      <c:layout>
        <c:manualLayout>
          <c:xMode val="edge"/>
          <c:yMode val="edge"/>
          <c:x val="0.28861366666666671"/>
          <c:y val="1.76388888888888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DOMANDA!$B$59</c:f>
              <c:strCache>
                <c:ptCount val="1"/>
                <c:pt idx="0">
                  <c:v>permanenza media 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DOMANDA!$C$58:$Q$58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DOMANDA!$C$59:$Q$59</c:f>
              <c:numCache>
                <c:formatCode>0.00</c:formatCode>
                <c:ptCount val="15"/>
                <c:pt idx="1">
                  <c:v>2.4127118644067798</c:v>
                </c:pt>
                <c:pt idx="3">
                  <c:v>2.4819428571428572</c:v>
                </c:pt>
                <c:pt idx="5">
                  <c:v>2.4137188736327668</c:v>
                </c:pt>
                <c:pt idx="7">
                  <c:v>2.7579161257549245</c:v>
                </c:pt>
                <c:pt idx="9">
                  <c:v>2.49872314856542</c:v>
                </c:pt>
                <c:pt idx="11">
                  <c:v>2.6434475597092422</c:v>
                </c:pt>
                <c:pt idx="13">
                  <c:v>2.8082559053298204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3C-459E-BA39-B27A50F87CC1}"/>
            </c:ext>
          </c:extLst>
        </c:ser>
        <c:ser>
          <c:idx val="1"/>
          <c:order val="1"/>
          <c:tx>
            <c:strRef>
              <c:f>DOMANDA!$B$60</c:f>
              <c:strCache>
                <c:ptCount val="1"/>
                <c:pt idx="0">
                  <c:v>permanenza media 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DOMANDA!$C$58:$Q$58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DOMANDA!$C$60:$Q$60</c:f>
              <c:numCache>
                <c:formatCode>0.00</c:formatCode>
                <c:ptCount val="15"/>
                <c:pt idx="1">
                  <c:v>3.0052967882966199</c:v>
                </c:pt>
                <c:pt idx="3">
                  <c:v>3.3263462233465848</c:v>
                </c:pt>
                <c:pt idx="5">
                  <c:v>3.5552160628546488</c:v>
                </c:pt>
                <c:pt idx="7">
                  <c:v>3.2953166948394155</c:v>
                </c:pt>
                <c:pt idx="9">
                  <c:v>3.5746833290827169</c:v>
                </c:pt>
                <c:pt idx="11">
                  <c:v>3.6409440466719705</c:v>
                </c:pt>
                <c:pt idx="13">
                  <c:v>3.4568418667874945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3C-459E-BA39-B27A50F87CC1}"/>
            </c:ext>
          </c:extLst>
        </c:ser>
        <c:ser>
          <c:idx val="2"/>
          <c:order val="2"/>
          <c:tx>
            <c:strRef>
              <c:f>DOMANDA!$B$61</c:f>
              <c:strCache>
                <c:ptCount val="1"/>
                <c:pt idx="0">
                  <c:v>permanenza media totale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DOMANDA!$C$58:$Q$58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DOMANDA!$C$61:$Q$61</c:f>
              <c:numCache>
                <c:formatCode>0.00</c:formatCode>
                <c:ptCount val="15"/>
                <c:pt idx="1">
                  <c:v>2.6332853476873006</c:v>
                </c:pt>
                <c:pt idx="3">
                  <c:v>2.8090870904508543</c:v>
                </c:pt>
                <c:pt idx="5">
                  <c:v>2.8702300736654678</c:v>
                </c:pt>
                <c:pt idx="7">
                  <c:v>2.9525095412976166</c:v>
                </c:pt>
                <c:pt idx="9">
                  <c:v>2.8975546732211508</c:v>
                </c:pt>
                <c:pt idx="11">
                  <c:v>2.9623318639086698</c:v>
                </c:pt>
                <c:pt idx="13">
                  <c:v>2.996224680739306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3C-459E-BA39-B27A50F87C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331016"/>
        <c:axId val="304332976"/>
      </c:barChart>
      <c:catAx>
        <c:axId val="304331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04332976"/>
        <c:crosses val="autoZero"/>
        <c:auto val="1"/>
        <c:lblAlgn val="ctr"/>
        <c:lblOffset val="100"/>
        <c:noMultiLvlLbl val="0"/>
      </c:catAx>
      <c:valAx>
        <c:axId val="304332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04331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0A769-EBCE-4C42-95DC-6DB20C050503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052D5654-8B9A-40C7-BB27-DF21BB7487E2}">
      <dgm:prSet phldrT="[Testo]" custT="1"/>
      <dgm:spPr/>
      <dgm:t>
        <a:bodyPr/>
        <a:lstStyle/>
        <a:p>
          <a:r>
            <a:rPr lang="it-IT" altLang="ko-KR" sz="14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dirty="0"/>
        </a:p>
      </dgm:t>
    </dgm:pt>
    <dgm:pt modelId="{08F2EDF2-7AFE-497A-BD79-B615AEA75DA3}" type="parTrans" cxnId="{F6CECE20-0CE8-4353-B3B2-89D912FFD8EB}">
      <dgm:prSet/>
      <dgm:spPr/>
      <dgm:t>
        <a:bodyPr/>
        <a:lstStyle/>
        <a:p>
          <a:endParaRPr lang="it-IT"/>
        </a:p>
      </dgm:t>
    </dgm:pt>
    <dgm:pt modelId="{7E536A71-65D8-442E-9D70-48429277DAB4}" type="sibTrans" cxnId="{F6CECE20-0CE8-4353-B3B2-89D912FFD8EB}">
      <dgm:prSet/>
      <dgm:spPr/>
      <dgm:t>
        <a:bodyPr/>
        <a:lstStyle/>
        <a:p>
          <a:endParaRPr lang="it-IT"/>
        </a:p>
      </dgm:t>
    </dgm:pt>
    <dgm:pt modelId="{408B532D-FF9B-4E2E-92DA-EB4EDA49C016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dirty="0"/>
        </a:p>
      </dgm:t>
    </dgm:pt>
    <dgm:pt modelId="{058A0AB1-D2B9-49C9-BFF7-A2969586778A}" type="parTrans" cxnId="{7F49E2FC-272A-4E5E-B4A8-B7070FFF831D}">
      <dgm:prSet/>
      <dgm:spPr/>
      <dgm:t>
        <a:bodyPr/>
        <a:lstStyle/>
        <a:p>
          <a:endParaRPr lang="it-IT"/>
        </a:p>
      </dgm:t>
    </dgm:pt>
    <dgm:pt modelId="{5B26735E-2699-418C-8071-5944D7F8C5BF}" type="sibTrans" cxnId="{7F49E2FC-272A-4E5E-B4A8-B7070FFF831D}">
      <dgm:prSet/>
      <dgm:spPr/>
      <dgm:t>
        <a:bodyPr/>
        <a:lstStyle/>
        <a:p>
          <a:endParaRPr lang="it-IT"/>
        </a:p>
      </dgm:t>
    </dgm:pt>
    <dgm:pt modelId="{B60CE05F-A6E8-4FBC-9457-1244EC5DD281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dirty="0"/>
        </a:p>
      </dgm:t>
    </dgm:pt>
    <dgm:pt modelId="{4CEC3909-F71C-4F70-8CAA-37625567433C}" type="parTrans" cxnId="{1426A740-6147-4994-B382-D92091BAC97D}">
      <dgm:prSet/>
      <dgm:spPr/>
      <dgm:t>
        <a:bodyPr/>
        <a:lstStyle/>
        <a:p>
          <a:endParaRPr lang="it-IT"/>
        </a:p>
      </dgm:t>
    </dgm:pt>
    <dgm:pt modelId="{40237E96-8D87-46E8-AC9E-DF235BB35F94}" type="sibTrans" cxnId="{1426A740-6147-4994-B382-D92091BAC97D}">
      <dgm:prSet/>
      <dgm:spPr/>
      <dgm:t>
        <a:bodyPr/>
        <a:lstStyle/>
        <a:p>
          <a:endParaRPr lang="it-IT"/>
        </a:p>
      </dgm:t>
    </dgm:pt>
    <dgm:pt modelId="{6E3C6D43-C642-4E6E-AD3B-F3E3D7DBEF2D}" type="pres">
      <dgm:prSet presAssocID="{0C90A769-EBCE-4C42-95DC-6DB20C05050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F40B364-45DF-48C4-9467-862151A6D099}" type="pres">
      <dgm:prSet presAssocID="{052D5654-8B9A-40C7-BB27-DF21BB7487E2}" presName="Accent1" presStyleCnt="0"/>
      <dgm:spPr/>
    </dgm:pt>
    <dgm:pt modelId="{1BD2CA63-98AA-4827-BE18-06577E840BDE}" type="pres">
      <dgm:prSet presAssocID="{052D5654-8B9A-40C7-BB27-DF21BB7487E2}" presName="Accent" presStyleLbl="node1" presStyleIdx="0" presStyleCnt="3"/>
      <dgm:spPr/>
    </dgm:pt>
    <dgm:pt modelId="{F76BA34E-3AB3-48AC-86AA-3FDEBB333BCF}" type="pres">
      <dgm:prSet presAssocID="{052D5654-8B9A-40C7-BB27-DF21BB7487E2}" presName="Parent1" presStyleLbl="revTx" presStyleIdx="0" presStyleCnt="3" custScaleX="128071" custLinFactNeighborX="-978" custLinFactNeighborY="-12477">
        <dgm:presLayoutVars>
          <dgm:chMax val="1"/>
          <dgm:chPref val="1"/>
          <dgm:bulletEnabled val="1"/>
        </dgm:presLayoutVars>
      </dgm:prSet>
      <dgm:spPr/>
    </dgm:pt>
    <dgm:pt modelId="{EBDDD194-96B8-4B3B-8F93-88D49843D517}" type="pres">
      <dgm:prSet presAssocID="{408B532D-FF9B-4E2E-92DA-EB4EDA49C016}" presName="Accent2" presStyleCnt="0"/>
      <dgm:spPr/>
    </dgm:pt>
    <dgm:pt modelId="{C6F5E915-5154-4FBF-B270-A6F82D54E741}" type="pres">
      <dgm:prSet presAssocID="{408B532D-FF9B-4E2E-92DA-EB4EDA49C016}" presName="Accent" presStyleLbl="node1" presStyleIdx="1" presStyleCnt="3"/>
      <dgm:spPr/>
    </dgm:pt>
    <dgm:pt modelId="{658761D4-9932-4E32-9F02-2017852222C7}" type="pres">
      <dgm:prSet presAssocID="{408B532D-FF9B-4E2E-92DA-EB4EDA49C016}" presName="Parent2" presStyleLbl="revTx" presStyleIdx="1" presStyleCnt="3" custScaleX="120760" custLinFactNeighborX="7826" custLinFactNeighborY="-6630">
        <dgm:presLayoutVars>
          <dgm:chMax val="1"/>
          <dgm:chPref val="1"/>
          <dgm:bulletEnabled val="1"/>
        </dgm:presLayoutVars>
      </dgm:prSet>
      <dgm:spPr/>
    </dgm:pt>
    <dgm:pt modelId="{B1E437E9-4536-4598-BD20-03AB4CDFBCBA}" type="pres">
      <dgm:prSet presAssocID="{B60CE05F-A6E8-4FBC-9457-1244EC5DD281}" presName="Accent3" presStyleCnt="0"/>
      <dgm:spPr/>
    </dgm:pt>
    <dgm:pt modelId="{AD612AF6-9214-4899-AFA8-7CA76CB42635}" type="pres">
      <dgm:prSet presAssocID="{B60CE05F-A6E8-4FBC-9457-1244EC5DD281}" presName="Accent" presStyleLbl="node1" presStyleIdx="2" presStyleCnt="3"/>
      <dgm:spPr/>
    </dgm:pt>
    <dgm:pt modelId="{956733AD-ABDF-4787-9E80-D9A0042036BB}" type="pres">
      <dgm:prSet presAssocID="{B60CE05F-A6E8-4FBC-9457-1244EC5DD281}" presName="Parent3" presStyleLbl="revTx" presStyleIdx="2" presStyleCnt="3" custScaleX="115094">
        <dgm:presLayoutVars>
          <dgm:chMax val="1"/>
          <dgm:chPref val="1"/>
          <dgm:bulletEnabled val="1"/>
        </dgm:presLayoutVars>
      </dgm:prSet>
      <dgm:spPr/>
    </dgm:pt>
  </dgm:ptLst>
  <dgm:cxnLst>
    <dgm:cxn modelId="{B984520D-A006-42E8-9B6C-CA3FE22BEBF0}" type="presOf" srcId="{052D5654-8B9A-40C7-BB27-DF21BB7487E2}" destId="{F76BA34E-3AB3-48AC-86AA-3FDEBB333BCF}" srcOrd="0" destOrd="0" presId="urn:microsoft.com/office/officeart/2009/layout/CircleArrowProcess"/>
    <dgm:cxn modelId="{B6F09C20-0D4A-4B3C-AA99-90C183AD15F7}" type="presOf" srcId="{408B532D-FF9B-4E2E-92DA-EB4EDA49C016}" destId="{658761D4-9932-4E32-9F02-2017852222C7}" srcOrd="0" destOrd="0" presId="urn:microsoft.com/office/officeart/2009/layout/CircleArrowProcess"/>
    <dgm:cxn modelId="{F6CECE20-0CE8-4353-B3B2-89D912FFD8EB}" srcId="{0C90A769-EBCE-4C42-95DC-6DB20C050503}" destId="{052D5654-8B9A-40C7-BB27-DF21BB7487E2}" srcOrd="0" destOrd="0" parTransId="{08F2EDF2-7AFE-497A-BD79-B615AEA75DA3}" sibTransId="{7E536A71-65D8-442E-9D70-48429277DAB4}"/>
    <dgm:cxn modelId="{1426A740-6147-4994-B382-D92091BAC97D}" srcId="{0C90A769-EBCE-4C42-95DC-6DB20C050503}" destId="{B60CE05F-A6E8-4FBC-9457-1244EC5DD281}" srcOrd="2" destOrd="0" parTransId="{4CEC3909-F71C-4F70-8CAA-37625567433C}" sibTransId="{40237E96-8D87-46E8-AC9E-DF235BB35F94}"/>
    <dgm:cxn modelId="{5966A4A3-F29A-4AEE-9564-76B357382186}" type="presOf" srcId="{B60CE05F-A6E8-4FBC-9457-1244EC5DD281}" destId="{956733AD-ABDF-4787-9E80-D9A0042036BB}" srcOrd="0" destOrd="0" presId="urn:microsoft.com/office/officeart/2009/layout/CircleArrowProcess"/>
    <dgm:cxn modelId="{D79B90B5-ABB7-473D-94CB-69BBB722DB13}" type="presOf" srcId="{0C90A769-EBCE-4C42-95DC-6DB20C050503}" destId="{6E3C6D43-C642-4E6E-AD3B-F3E3D7DBEF2D}" srcOrd="0" destOrd="0" presId="urn:microsoft.com/office/officeart/2009/layout/CircleArrowProcess"/>
    <dgm:cxn modelId="{7F49E2FC-272A-4E5E-B4A8-B7070FFF831D}" srcId="{0C90A769-EBCE-4C42-95DC-6DB20C050503}" destId="{408B532D-FF9B-4E2E-92DA-EB4EDA49C016}" srcOrd="1" destOrd="0" parTransId="{058A0AB1-D2B9-49C9-BFF7-A2969586778A}" sibTransId="{5B26735E-2699-418C-8071-5944D7F8C5BF}"/>
    <dgm:cxn modelId="{5D28BDB2-9A46-4A4D-8884-3B1C6F34B453}" type="presParOf" srcId="{6E3C6D43-C642-4E6E-AD3B-F3E3D7DBEF2D}" destId="{4F40B364-45DF-48C4-9467-862151A6D099}" srcOrd="0" destOrd="0" presId="urn:microsoft.com/office/officeart/2009/layout/CircleArrowProcess"/>
    <dgm:cxn modelId="{DDC9C3EE-86CD-4E55-A13B-7311E1351A6A}" type="presParOf" srcId="{4F40B364-45DF-48C4-9467-862151A6D099}" destId="{1BD2CA63-98AA-4827-BE18-06577E840BDE}" srcOrd="0" destOrd="0" presId="urn:microsoft.com/office/officeart/2009/layout/CircleArrowProcess"/>
    <dgm:cxn modelId="{C410FC5F-A63E-42FA-BE48-79451E1B6291}" type="presParOf" srcId="{6E3C6D43-C642-4E6E-AD3B-F3E3D7DBEF2D}" destId="{F76BA34E-3AB3-48AC-86AA-3FDEBB333BCF}" srcOrd="1" destOrd="0" presId="urn:microsoft.com/office/officeart/2009/layout/CircleArrowProcess"/>
    <dgm:cxn modelId="{30F4C3A5-4CDE-4620-8A86-7F75C996AC0B}" type="presParOf" srcId="{6E3C6D43-C642-4E6E-AD3B-F3E3D7DBEF2D}" destId="{EBDDD194-96B8-4B3B-8F93-88D49843D517}" srcOrd="2" destOrd="0" presId="urn:microsoft.com/office/officeart/2009/layout/CircleArrowProcess"/>
    <dgm:cxn modelId="{B3E4BD01-B88B-480D-BEE4-8E45035DF600}" type="presParOf" srcId="{EBDDD194-96B8-4B3B-8F93-88D49843D517}" destId="{C6F5E915-5154-4FBF-B270-A6F82D54E741}" srcOrd="0" destOrd="0" presId="urn:microsoft.com/office/officeart/2009/layout/CircleArrowProcess"/>
    <dgm:cxn modelId="{0AD5F15C-ED12-4FF2-8BDA-568AE96DCF33}" type="presParOf" srcId="{6E3C6D43-C642-4E6E-AD3B-F3E3D7DBEF2D}" destId="{658761D4-9932-4E32-9F02-2017852222C7}" srcOrd="3" destOrd="0" presId="urn:microsoft.com/office/officeart/2009/layout/CircleArrowProcess"/>
    <dgm:cxn modelId="{53A60A7B-E443-41D3-B77B-A4A8F1B3BC6F}" type="presParOf" srcId="{6E3C6D43-C642-4E6E-AD3B-F3E3D7DBEF2D}" destId="{B1E437E9-4536-4598-BD20-03AB4CDFBCBA}" srcOrd="4" destOrd="0" presId="urn:microsoft.com/office/officeart/2009/layout/CircleArrowProcess"/>
    <dgm:cxn modelId="{1FB2A2BB-9CB0-4667-BF4F-43DAD64D5070}" type="presParOf" srcId="{B1E437E9-4536-4598-BD20-03AB4CDFBCBA}" destId="{AD612AF6-9214-4899-AFA8-7CA76CB42635}" srcOrd="0" destOrd="0" presId="urn:microsoft.com/office/officeart/2009/layout/CircleArrowProcess"/>
    <dgm:cxn modelId="{F6155AF9-6775-4D0C-9BC1-7FFF36C18697}" type="presParOf" srcId="{6E3C6D43-C642-4E6E-AD3B-F3E3D7DBEF2D}" destId="{956733AD-ABDF-4787-9E80-D9A0042036B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2CA63-98AA-4827-BE18-06577E840BDE}">
      <dsp:nvSpPr>
        <dsp:cNvPr id="0" name=""/>
        <dsp:cNvSpPr/>
      </dsp:nvSpPr>
      <dsp:spPr>
        <a:xfrm>
          <a:off x="1855850" y="0"/>
          <a:ext cx="2438072" cy="243844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BA34E-3AB3-48AC-86AA-3FDEBB333BCF}">
      <dsp:nvSpPr>
        <dsp:cNvPr id="0" name=""/>
        <dsp:cNvSpPr/>
      </dsp:nvSpPr>
      <dsp:spPr>
        <a:xfrm>
          <a:off x="2191343" y="795853"/>
          <a:ext cx="1735092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ko-KR" sz="1400" kern="12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kern="1200" dirty="0"/>
        </a:p>
      </dsp:txBody>
      <dsp:txXfrm>
        <a:off x="2191343" y="795853"/>
        <a:ext cx="1735092" cy="677232"/>
      </dsp:txXfrm>
    </dsp:sp>
    <dsp:sp modelId="{C6F5E915-5154-4FBF-B270-A6F82D54E741}">
      <dsp:nvSpPr>
        <dsp:cNvPr id="0" name=""/>
        <dsp:cNvSpPr/>
      </dsp:nvSpPr>
      <dsp:spPr>
        <a:xfrm>
          <a:off x="1178684" y="1401066"/>
          <a:ext cx="2438072" cy="243844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761D4-9932-4E32-9F02-2017852222C7}">
      <dsp:nvSpPr>
        <dsp:cNvPr id="0" name=""/>
        <dsp:cNvSpPr/>
      </dsp:nvSpPr>
      <dsp:spPr>
        <a:xfrm>
          <a:off x="1685724" y="2244622"/>
          <a:ext cx="1636044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kern="1200" dirty="0"/>
        </a:p>
      </dsp:txBody>
      <dsp:txXfrm>
        <a:off x="1685724" y="2244622"/>
        <a:ext cx="1636044" cy="677232"/>
      </dsp:txXfrm>
    </dsp:sp>
    <dsp:sp modelId="{AD612AF6-9214-4899-AFA8-7CA76CB42635}">
      <dsp:nvSpPr>
        <dsp:cNvPr id="0" name=""/>
        <dsp:cNvSpPr/>
      </dsp:nvSpPr>
      <dsp:spPr>
        <a:xfrm>
          <a:off x="2029377" y="2969794"/>
          <a:ext cx="2094681" cy="209552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733AD-ABDF-4787-9E80-D9A0042036BB}">
      <dsp:nvSpPr>
        <dsp:cNvPr id="0" name=""/>
        <dsp:cNvSpPr/>
      </dsp:nvSpPr>
      <dsp:spPr>
        <a:xfrm>
          <a:off x="2295703" y="3700719"/>
          <a:ext cx="1559281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kern="1200" dirty="0"/>
        </a:p>
      </dsp:txBody>
      <dsp:txXfrm>
        <a:off x="2295703" y="3700719"/>
        <a:ext cx="1559281" cy="677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0E6389-A83F-4B3E-A338-DECD808A026F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3391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A014E99C-1F62-43F5-8356-923D294F5323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3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22531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22532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54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1600" dirty="0">
                <a:solidFill>
                  <a:srgbClr val="000000"/>
                </a:solidFill>
              </a:rPr>
              <a:t>Regole per lo sviluppo turistico nella nostra area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375F91"/>
                </a:solidFill>
              </a:rPr>
              <a:t>1. </a:t>
            </a:r>
            <a:r>
              <a:rPr lang="it-IT" dirty="0">
                <a:solidFill>
                  <a:srgbClr val="000000"/>
                </a:solidFill>
              </a:rPr>
              <a:t>Decisa </a:t>
            </a:r>
            <a:r>
              <a:rPr lang="it-IT" b="1" dirty="0">
                <a:solidFill>
                  <a:srgbClr val="000000"/>
                </a:solidFill>
              </a:rPr>
              <a:t>volontà politica </a:t>
            </a:r>
            <a:r>
              <a:rPr lang="it-IT" dirty="0">
                <a:solidFill>
                  <a:srgbClr val="000000"/>
                </a:solidFill>
              </a:rPr>
              <a:t>di fare del turismo una leva dello sviluppo economico garantendo continuità nel tempo e migliorando il livello professionale delle risorse umane.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2. </a:t>
            </a:r>
            <a:r>
              <a:rPr lang="it-IT" dirty="0">
                <a:solidFill>
                  <a:srgbClr val="000000"/>
                </a:solidFill>
              </a:rPr>
              <a:t>Attivazione di un sistema di «</a:t>
            </a:r>
            <a:r>
              <a:rPr lang="it-IT" b="1" dirty="0" err="1">
                <a:solidFill>
                  <a:srgbClr val="000000"/>
                </a:solidFill>
              </a:rPr>
              <a:t>governance</a:t>
            </a:r>
            <a:r>
              <a:rPr lang="it-IT" b="1" dirty="0">
                <a:solidFill>
                  <a:srgbClr val="000000"/>
                </a:solidFill>
              </a:rPr>
              <a:t> turistica territoriale» </a:t>
            </a:r>
            <a:r>
              <a:rPr lang="it-IT" dirty="0">
                <a:solidFill>
                  <a:srgbClr val="000000"/>
                </a:solidFill>
              </a:rPr>
              <a:t>efficiente, coordinato con il livello regionale, basati sulla cooperazione e il dialogo costante fra pubblico e privato.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3. </a:t>
            </a:r>
            <a:r>
              <a:rPr lang="it-IT" dirty="0">
                <a:solidFill>
                  <a:srgbClr val="000000"/>
                </a:solidFill>
              </a:rPr>
              <a:t>Valorizzazione delle risorse territoriali e trasformazione in </a:t>
            </a:r>
            <a:r>
              <a:rPr lang="it-IT" b="1" dirty="0">
                <a:solidFill>
                  <a:srgbClr val="000000"/>
                </a:solidFill>
              </a:rPr>
              <a:t>prodotti turistici </a:t>
            </a:r>
            <a:r>
              <a:rPr lang="it-IT" dirty="0">
                <a:solidFill>
                  <a:srgbClr val="000000"/>
                </a:solidFill>
              </a:rPr>
              <a:t>per creare  valore.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4. </a:t>
            </a:r>
            <a:r>
              <a:rPr lang="it-IT" dirty="0">
                <a:solidFill>
                  <a:srgbClr val="000000"/>
                </a:solidFill>
              </a:rPr>
              <a:t>Strutturazione delle risorse e dei servizi turistici in linea con le nuove </a:t>
            </a:r>
            <a:r>
              <a:rPr lang="it-IT" b="1" dirty="0">
                <a:solidFill>
                  <a:srgbClr val="000000"/>
                </a:solidFill>
              </a:rPr>
              <a:t>motivazioni dei turisti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5. </a:t>
            </a:r>
            <a:r>
              <a:rPr lang="it-IT" dirty="0">
                <a:solidFill>
                  <a:srgbClr val="000000"/>
                </a:solidFill>
              </a:rPr>
              <a:t>Uso delle nuove </a:t>
            </a:r>
            <a:r>
              <a:rPr lang="it-IT" b="1" dirty="0">
                <a:solidFill>
                  <a:srgbClr val="000000"/>
                </a:solidFill>
              </a:rPr>
              <a:t>tecnologie, del web e dei social media </a:t>
            </a:r>
            <a:r>
              <a:rPr lang="it-IT" dirty="0">
                <a:solidFill>
                  <a:srgbClr val="000000"/>
                </a:solidFill>
              </a:rPr>
              <a:t>sia per la gestione e l’integrazione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dei diversi attori turistici, sia per la commercializzazione e l’informazione ai turisti in arrivo.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6. </a:t>
            </a:r>
            <a:r>
              <a:rPr lang="it-IT" dirty="0">
                <a:solidFill>
                  <a:srgbClr val="000000"/>
                </a:solidFill>
              </a:rPr>
              <a:t>Sviluppo di politiche sostenibili che promuovono </a:t>
            </a:r>
            <a:r>
              <a:rPr lang="it-IT" b="1" dirty="0">
                <a:solidFill>
                  <a:srgbClr val="000000"/>
                </a:solidFill>
              </a:rPr>
              <a:t>accessibilità </a:t>
            </a:r>
            <a:r>
              <a:rPr lang="it-IT" dirty="0">
                <a:solidFill>
                  <a:srgbClr val="000000"/>
                </a:solidFill>
              </a:rPr>
              <a:t>da diversi mezzi di trasporto 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l’integrazione e razionalizzazione degli stessi.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7. </a:t>
            </a:r>
            <a:r>
              <a:rPr lang="it-IT" dirty="0">
                <a:solidFill>
                  <a:srgbClr val="000000"/>
                </a:solidFill>
              </a:rPr>
              <a:t>Impegno a creare un sistema di mobilità turistica che promuova il </a:t>
            </a:r>
            <a:r>
              <a:rPr lang="it-IT" b="1" dirty="0">
                <a:solidFill>
                  <a:srgbClr val="000000"/>
                </a:solidFill>
              </a:rPr>
              <a:t>pendolarismo intra-urbano</a:t>
            </a:r>
            <a:br>
              <a:rPr lang="it-IT" b="1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e valorizzi anche le località minori.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8. </a:t>
            </a:r>
            <a:r>
              <a:rPr lang="it-IT" dirty="0">
                <a:solidFill>
                  <a:srgbClr val="000000"/>
                </a:solidFill>
              </a:rPr>
              <a:t>Investimenti in servizi di qualità che favoriscano </a:t>
            </a:r>
            <a:r>
              <a:rPr lang="it-IT" b="1" dirty="0">
                <a:solidFill>
                  <a:srgbClr val="000000"/>
                </a:solidFill>
              </a:rPr>
              <a:t>l’esperienza turistica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9. </a:t>
            </a:r>
            <a:r>
              <a:rPr lang="it-IT" dirty="0">
                <a:solidFill>
                  <a:srgbClr val="000000"/>
                </a:solidFill>
              </a:rPr>
              <a:t>Favorire una </a:t>
            </a:r>
            <a:r>
              <a:rPr lang="it-IT" b="1" dirty="0">
                <a:solidFill>
                  <a:srgbClr val="000000"/>
                </a:solidFill>
              </a:rPr>
              <a:t>società locale aperta e favorevole </a:t>
            </a:r>
            <a:r>
              <a:rPr lang="it-IT" dirty="0">
                <a:solidFill>
                  <a:srgbClr val="000000"/>
                </a:solidFill>
              </a:rPr>
              <a:t>al turismo.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10. </a:t>
            </a:r>
            <a:r>
              <a:rPr lang="it-IT" dirty="0">
                <a:solidFill>
                  <a:srgbClr val="000000"/>
                </a:solidFill>
              </a:rPr>
              <a:t>Unire la fruizione turistica con lo </a:t>
            </a:r>
            <a:r>
              <a:rPr lang="it-IT" b="1" dirty="0">
                <a:solidFill>
                  <a:srgbClr val="000000"/>
                </a:solidFill>
              </a:rPr>
              <a:t>stile di vita </a:t>
            </a:r>
            <a:r>
              <a:rPr lang="it-IT" dirty="0">
                <a:solidFill>
                  <a:srgbClr val="000000"/>
                </a:solidFill>
              </a:rPr>
              <a:t>della società locale, come elementi di unicità e autenticità del nostro territorio.</a:t>
            </a: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12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246063" y="930275"/>
            <a:ext cx="8212137" cy="53324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59301-0617-4129-BD48-2ED0F44A93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934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38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stfirenze.it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666103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i="1" dirty="0"/>
              <a:t>Il turismo di domani fra territori, operatori e prodotti turistici: dimensione e trend del mercato turistico per gli ambiti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>
                <a:solidFill>
                  <a:srgbClr val="C00000"/>
                </a:solidFill>
                <a:cs typeface="Arial" panose="020B0604020202020204" pitchFamily="34" charset="0"/>
              </a:rPr>
              <a:t>LUNIGIANA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>
                <a:solidFill>
                  <a:schemeClr val="tx2">
                    <a:lumMod val="50000"/>
                  </a:schemeClr>
                </a:solidFill>
              </a:rPr>
              <a:t>Licciana Nardi, 19 luglio 2018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848" y="5867253"/>
            <a:ext cx="2094045" cy="781557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>
                <a:solidFill>
                  <a:schemeClr val="accent1">
                    <a:lumMod val="75000"/>
                  </a:schemeClr>
                </a:solidFill>
              </a:rPr>
              <a:t>MONTAGNA</a:t>
            </a: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9499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L’Offerta Ricettiva nei Comuni al 2017 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83763" y="6625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014204"/>
              </p:ext>
            </p:extLst>
          </p:nvPr>
        </p:nvGraphicFramePr>
        <p:xfrm>
          <a:off x="0" y="487428"/>
          <a:ext cx="9144005" cy="6097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8034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16636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Comune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Strutture letti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Esercizi alberghieri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Esercizi extra alberghieri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000" u="none" strike="noStrike" dirty="0">
                          <a:effectLst/>
                        </a:rPr>
                        <a:t>Totale alberghi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000" u="none" strike="noStrike" dirty="0">
                          <a:effectLst/>
                        </a:rPr>
                        <a:t>Totale extra 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000" u="none" strike="noStrike">
                          <a:effectLst/>
                        </a:rPr>
                        <a:t>Totale esercizi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7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Alberghi__1_stelle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Alberghi_a_2_stelle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Alberghi_a_3_stelle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Alberghi_a_4_stelle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Alberghi_a_5_stelle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RTA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Alloggi agrituristici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Affittacamere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Alloggi privati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Aree di sosta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CAV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Case per ferie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Ostelli per la gioventù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Residence    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Residenze d'Epoca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Rifugi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Campeggi     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Villaggi turistici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Aulla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Aulla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268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Bagnone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Bagnone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Casola </a:t>
                      </a:r>
                      <a:r>
                        <a:rPr lang="it-IT" sz="1000" u="none" strike="noStrike" dirty="0" err="1">
                          <a:effectLst/>
                        </a:rPr>
                        <a:t>Lun</a:t>
                      </a:r>
                      <a:r>
                        <a:rPr lang="it-IT" sz="1000" u="none" strike="noStrike" dirty="0">
                          <a:effectLst/>
                        </a:rPr>
                        <a:t>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Casola </a:t>
                      </a:r>
                      <a:r>
                        <a:rPr lang="it-IT" sz="1000" u="none" strike="noStrike" dirty="0" err="1">
                          <a:effectLst/>
                        </a:rPr>
                        <a:t>LuN</a:t>
                      </a:r>
                      <a:r>
                        <a:rPr lang="it-IT" sz="1000" u="none" strike="noStrike" dirty="0">
                          <a:effectLst/>
                        </a:rPr>
                        <a:t>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Comano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Comano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Filattiera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Filattiera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Fivizzano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Fivizzano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403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500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Fosdinovo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Fosdinovo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177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277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Licciana 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Licciana</a:t>
                      </a:r>
                      <a:r>
                        <a:rPr lang="it-IT" sz="1000" u="none" strike="noStrike" baseline="0" dirty="0">
                          <a:effectLst/>
                        </a:rPr>
                        <a:t> 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Mulazzo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Mulazzo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180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330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Podenzana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Podenzana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Pontremoli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Pontremoli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165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261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426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Tresana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Tresana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Villafranca L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Villafranca L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340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383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Zeri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Strutture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Zeri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120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6362"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6362"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LUNIGIANA</a:t>
                      </a:r>
                    </a:p>
                  </a:txBody>
                  <a:tcPr marL="4182" marR="4182" marT="4182" marB="0" anchor="b"/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185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214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6362">
                <a:tc gridSpan="2" vMerge="1"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283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492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187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339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294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340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904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2.323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3.230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65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1943"/>
            <a:ext cx="4152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La Domanda nei Comuni 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8620" y="6380179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775444"/>
              </p:ext>
            </p:extLst>
          </p:nvPr>
        </p:nvGraphicFramePr>
        <p:xfrm>
          <a:off x="2268639" y="996336"/>
          <a:ext cx="4152120" cy="487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6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>
                          <a:solidFill>
                            <a:srgbClr val="C00000"/>
                          </a:solidFill>
                        </a:rPr>
                        <a:t>LUNIGIANA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ITALIANI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STRANIERI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Aulla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Bagnone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82%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Casola In Lunigiana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Comano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Filattiera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Fivizzano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28%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72%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Fosdinovo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Licciana Nardi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Mulazzo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Podenzana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Pontremoli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53%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47%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Tresana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Villafranca</a:t>
                      </a:r>
                      <a:r>
                        <a:rPr lang="it-IT" sz="15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Lunigiana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Zeri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77%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23%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97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04" y="5795070"/>
            <a:ext cx="2140017" cy="79871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059505" y="2073161"/>
            <a:ext cx="70249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L’Ambito Turistico Territoriale</a:t>
            </a: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azioni da svolgere</a:t>
            </a:r>
          </a:p>
        </p:txBody>
      </p:sp>
    </p:spTree>
    <p:extLst>
      <p:ext uri="{BB962C8B-B14F-4D97-AF65-F5344CB8AC3E}">
        <p14:creationId xmlns:p14="http://schemas.microsoft.com/office/powerpoint/2010/main" val="158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095" y="0"/>
            <a:ext cx="5657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3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4642339" y="162719"/>
            <a:ext cx="4349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AMBITI TURISTICI TERRITORIALI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35265" y="1511312"/>
            <a:ext cx="3112029" cy="1016305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Un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AMBITO TURISTICO TERRITORIALE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è il risultato di 3 componenti</a:t>
            </a:r>
          </a:p>
        </p:txBody>
      </p:sp>
      <p:sp>
        <p:nvSpPr>
          <p:cNvPr id="6" name="Freccia in giù 5"/>
          <p:cNvSpPr/>
          <p:nvPr/>
        </p:nvSpPr>
        <p:spPr>
          <a:xfrm rot="16200000">
            <a:off x="3639726" y="1539914"/>
            <a:ext cx="563675" cy="959098"/>
          </a:xfrm>
          <a:prstGeom prst="down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2724" y="1008185"/>
            <a:ext cx="4196475" cy="209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programma di sviluppo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con i relativi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progetti attuativi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Un’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intesa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 tra soggetti pubblici e fra pubblico e privato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 riferimento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221672" y="4624022"/>
            <a:ext cx="1828801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</a:t>
            </a:r>
          </a:p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Conoscenza e Programmazione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9" name="Elaborazione 8"/>
          <p:cNvSpPr/>
          <p:nvPr/>
        </p:nvSpPr>
        <p:spPr>
          <a:xfrm>
            <a:off x="2356353" y="3888530"/>
            <a:ext cx="4257243" cy="387927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C0000"/>
                </a:solidFill>
              </a:rPr>
              <a:t>Le funzioni …</a:t>
            </a:r>
          </a:p>
        </p:txBody>
      </p:sp>
      <p:sp>
        <p:nvSpPr>
          <p:cNvPr id="10" name="Elaborazione 9"/>
          <p:cNvSpPr/>
          <p:nvPr/>
        </p:nvSpPr>
        <p:spPr>
          <a:xfrm>
            <a:off x="3632921" y="4602410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Informazione e Accoglienza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1" name="Elaborazione 10"/>
          <p:cNvSpPr/>
          <p:nvPr/>
        </p:nvSpPr>
        <p:spPr>
          <a:xfrm>
            <a:off x="6927272" y="4624022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Organizzazione, Coordinamento e Valorizzazione del territorio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4" name="Freccia bidirezionale orizzontale 13"/>
          <p:cNvSpPr/>
          <p:nvPr/>
        </p:nvSpPr>
        <p:spPr>
          <a:xfrm>
            <a:off x="2286000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orizzontale 14"/>
          <p:cNvSpPr/>
          <p:nvPr/>
        </p:nvSpPr>
        <p:spPr>
          <a:xfrm>
            <a:off x="5580351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459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35375" y="251178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rgbClr val="256373"/>
                </a:solidFill>
                <a:latin typeface="Cambria"/>
                <a:ea typeface="+mj-ea"/>
                <a:cs typeface="Cambria"/>
              </a:defRPr>
            </a:lvl1pPr>
          </a:lstStyle>
          <a:p>
            <a:pPr algn="ctr"/>
            <a:r>
              <a:rPr lang="mr-IN" sz="3600" dirty="0"/>
              <a:t>…</a:t>
            </a:r>
            <a:r>
              <a:rPr lang="it-IT" sz="3600" dirty="0"/>
              <a:t> informazione e accoglienza come segno distintivo </a:t>
            </a:r>
            <a:r>
              <a:rPr lang="mr-IN" sz="3600" dirty="0"/>
              <a:t>…</a:t>
            </a:r>
            <a:endParaRPr lang="it-IT" sz="3600" dirty="0"/>
          </a:p>
        </p:txBody>
      </p:sp>
      <p:sp>
        <p:nvSpPr>
          <p:cNvPr id="5" name="Rettangolo 4"/>
          <p:cNvSpPr/>
          <p:nvPr/>
        </p:nvSpPr>
        <p:spPr>
          <a:xfrm>
            <a:off x="546100" y="2860401"/>
            <a:ext cx="2528570" cy="35016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Occorre delineare il processo di informazione e accoglienza del turista del territorio, suddiviso nelle tre fasi fondamentali dell’esperienza turistica: </a:t>
            </a:r>
          </a:p>
          <a:p>
            <a:pPr algn="ctr"/>
            <a:r>
              <a:rPr lang="it-IT" sz="2000" b="1" u="sng" dirty="0"/>
              <a:t>prima, durante e dopo l’esperienza.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492625" y="2860401"/>
            <a:ext cx="4239683" cy="3501659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Definire le politiche di informazione e accoglienza sull’ambito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un sistema di redazione (back-office) nell’ambito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una rete dei servizi di informazione e accoglienza turistica in stretto collegamento con </a:t>
            </a:r>
            <a:r>
              <a:rPr lang="it-IT" sz="2000" i="1" dirty="0" err="1">
                <a:solidFill>
                  <a:srgbClr val="000000"/>
                </a:solidFill>
              </a:rPr>
              <a:t>Visit</a:t>
            </a:r>
            <a:r>
              <a:rPr lang="it-IT" sz="2000" i="1" dirty="0">
                <a:solidFill>
                  <a:srgbClr val="000000"/>
                </a:solidFill>
              </a:rPr>
              <a:t> </a:t>
            </a:r>
            <a:r>
              <a:rPr lang="it-IT" sz="2000" i="1" dirty="0" err="1">
                <a:solidFill>
                  <a:srgbClr val="000000"/>
                </a:solidFill>
              </a:rPr>
              <a:t>Tuscany</a:t>
            </a:r>
            <a:r>
              <a:rPr lang="it-IT" sz="2000" i="1" dirty="0">
                <a:solidFill>
                  <a:srgbClr val="000000"/>
                </a:solidFill>
              </a:rPr>
              <a:t> e Toscana Promozione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546100" y="494121"/>
            <a:ext cx="2528570" cy="14120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Per l’ambito è un tema strategico di Marketing Territoriale</a:t>
            </a:r>
          </a:p>
        </p:txBody>
      </p:sp>
      <p:sp>
        <p:nvSpPr>
          <p:cNvPr id="9" name="Freccia in giù 6"/>
          <p:cNvSpPr/>
          <p:nvPr/>
        </p:nvSpPr>
        <p:spPr>
          <a:xfrm>
            <a:off x="6036945" y="2044700"/>
            <a:ext cx="615782" cy="734182"/>
          </a:xfrm>
          <a:prstGeom prst="downArrow">
            <a:avLst>
              <a:gd name="adj1" fmla="val 50000"/>
              <a:gd name="adj2" fmla="val 4827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  <p:sp>
        <p:nvSpPr>
          <p:cNvPr id="10" name="Freccia a sinistra 7"/>
          <p:cNvSpPr/>
          <p:nvPr/>
        </p:nvSpPr>
        <p:spPr>
          <a:xfrm>
            <a:off x="3482975" y="4229100"/>
            <a:ext cx="857250" cy="604157"/>
          </a:xfrm>
          <a:prstGeom prst="leftArrow">
            <a:avLst/>
          </a:prstGeom>
          <a:solidFill>
            <a:srgbClr val="3185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2004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b="1" dirty="0"/>
              <a:t>Organizzare un sistema di informazione e accoglienza turistica </a:t>
            </a:r>
          </a:p>
          <a:p>
            <a:pPr algn="ctr"/>
            <a:r>
              <a:rPr lang="it-IT" sz="1900" dirty="0"/>
              <a:t>a carattere sovra-comunale</a:t>
            </a:r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L’obiettivo che l’ambito si deve porre è l’organizzazione di un sistema degli uffici in rete con l’organizzazione di un eventuale back-office per il coordinamento e la redazione delle varie basi informative, in un rapporto continuo con il sistema informativo regionale al fine di garantire l’immagine unitaria.</a:t>
            </a:r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Sistema di Redazione come strumento di gestione e coordinamento del sistema informativo dell’ambito</a:t>
            </a:r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Organizzazione di una attività di monitoraggio delle attività svolte dagli uffici informazioni e i flussi turistici connessi, come strumento di analisi per impostare anche le linee guida future dell’ambito</a:t>
            </a:r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Gli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sono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</a:p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04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58800" y="1100102"/>
            <a:ext cx="3386667" cy="524934"/>
          </a:xfrm>
          <a:prstGeom prst="rect">
            <a:avLst/>
          </a:prstGeom>
          <a:solidFill>
            <a:srgbClr val="37609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OBIETTIVI SPECIFICI</a:t>
            </a:r>
          </a:p>
        </p:txBody>
      </p:sp>
      <p:sp>
        <p:nvSpPr>
          <p:cNvPr id="3" name="Rettangolo 2"/>
          <p:cNvSpPr/>
          <p:nvPr/>
        </p:nvSpPr>
        <p:spPr>
          <a:xfrm>
            <a:off x="558800" y="1766016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A) DEFINIRE LE POLITICHE DI ACCOGLIENZA SU TUTTO IL TERRITORIO DELL’AMBITO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140798"/>
            <a:ext cx="9144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Clr>
                <a:srgbClr val="A00003"/>
              </a:buClr>
            </a:pPr>
            <a:r>
              <a:rPr lang="it-IT" sz="2400" b="1" dirty="0">
                <a:solidFill>
                  <a:srgbClr val="376092"/>
                </a:solidFill>
                <a:latin typeface="Cambria"/>
                <a:cs typeface="Cambria"/>
              </a:rPr>
              <a:t>ORGANIZZARE IL SISTEMA DI ACCOGLIENZA TURISTICA</a:t>
            </a:r>
          </a:p>
        </p:txBody>
      </p:sp>
      <p:sp>
        <p:nvSpPr>
          <p:cNvPr id="7" name="Rettangolo 6"/>
          <p:cNvSpPr/>
          <p:nvPr/>
        </p:nvSpPr>
        <p:spPr>
          <a:xfrm>
            <a:off x="558800" y="2607341"/>
            <a:ext cx="35359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Organizzazione di un piano strategico dell’accoglienza turistica a livello di ambito sia per le singole destinazioni sia per le imprese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gli elementi costitutivi il piano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le esigenze del piano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L’importanza del livello di soddisfazione della clientela e metodi di rilevazione di tale fabbisogno in un piano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/>
          </p:nvPr>
        </p:nvGraphicFramePr>
        <p:xfrm>
          <a:off x="3538395" y="4761372"/>
          <a:ext cx="4674697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Comunicare le tipicità, l’identità territoriale, lo stile di vita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Essere una comunità che accoglie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>
                          <a:effectLst/>
                          <a:latin typeface="Cambria"/>
                          <a:cs typeface="Cambria"/>
                        </a:rPr>
                        <a:t>Accogliere e comunicare tra persone </a:t>
                      </a:r>
                      <a:endParaRPr lang="it-IT" sz="105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Organizzare località accoglienti e sicure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Tutelare, valorizzare e rendere accoglienti e fruibili le risorse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Valorizzare e rendere fruibili gli eventi legati alle tipicità locali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Personalizzare, qualificare e rendere competitivi i servizi e le attività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 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Garantire una qualità dell’accoglienza negli uffici, nelle imprese, nelle destinazioni.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Freccia angolare in su 8"/>
          <p:cNvSpPr/>
          <p:nvPr/>
        </p:nvSpPr>
        <p:spPr>
          <a:xfrm rot="5400000">
            <a:off x="1928137" y="4601359"/>
            <a:ext cx="1080695" cy="1828799"/>
          </a:xfrm>
          <a:prstGeom prst="bentUpArrow">
            <a:avLst>
              <a:gd name="adj1" fmla="val 25000"/>
              <a:gd name="adj2" fmla="val 44666"/>
              <a:gd name="adj3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749801" y="1766016"/>
            <a:ext cx="37718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Organizzare percorsi formativi che sviluppino il quadro delle competenze legate al concetto di accoglienza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formativa per aree tematiche e territoriali;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delle azioni di formazione permanenti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826000" y="3648414"/>
            <a:ext cx="405631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FAVORIRE L’INTEGRAZIONE FRA DIVERSI ATTORI TERRITORIALI DEL SISTEMA DI ACCOGLIENZA</a:t>
            </a:r>
          </a:p>
        </p:txBody>
      </p:sp>
    </p:spTree>
    <p:extLst>
      <p:ext uri="{BB962C8B-B14F-4D97-AF65-F5344CB8AC3E}">
        <p14:creationId xmlns:p14="http://schemas.microsoft.com/office/powerpoint/2010/main" val="367382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45868" y="1171875"/>
            <a:ext cx="8969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 Per la programmazione e  il monitoraggio delle strategie e delle attività turistiche del territorio e dei prodotti correlati</a:t>
            </a:r>
          </a:p>
        </p:txBody>
      </p:sp>
      <p:sp>
        <p:nvSpPr>
          <p:cNvPr id="6" name="Elaborazione 5"/>
          <p:cNvSpPr/>
          <p:nvPr/>
        </p:nvSpPr>
        <p:spPr>
          <a:xfrm>
            <a:off x="221672" y="3295058"/>
            <a:ext cx="1828801" cy="32165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Indirizzi strategici per la valorizzazione del territorio e dei prodotti correlati</a:t>
            </a:r>
          </a:p>
          <a:p>
            <a:pPr algn="ctr"/>
            <a:endParaRPr lang="it-IT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Piano di attività dell’OTD almeno biennale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1133240" y="1836570"/>
            <a:ext cx="660607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La funzione dell’OTD di Ambito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7067540" y="3267418"/>
            <a:ext cx="1704109" cy="3218902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Monitoraggio relativo alle azioni realizzate </a:t>
            </a:r>
          </a:p>
        </p:txBody>
      </p:sp>
      <p:sp>
        <p:nvSpPr>
          <p:cNvPr id="11" name="Elaborazione 10"/>
          <p:cNvSpPr/>
          <p:nvPr/>
        </p:nvSpPr>
        <p:spPr>
          <a:xfrm>
            <a:off x="878490" y="133152"/>
            <a:ext cx="7121236" cy="939225"/>
          </a:xfrm>
          <a:prstGeom prst="flowChart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sservatorio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uristico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estinazione</a:t>
            </a:r>
          </a:p>
        </p:txBody>
      </p:sp>
      <p:sp>
        <p:nvSpPr>
          <p:cNvPr id="12" name="Elaborazione 11"/>
          <p:cNvSpPr/>
          <p:nvPr/>
        </p:nvSpPr>
        <p:spPr>
          <a:xfrm>
            <a:off x="4338369" y="3267418"/>
            <a:ext cx="177836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Sostenere forme di collaborazione / dialogo fra imprese e attori pubblici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2304492" y="3295058"/>
            <a:ext cx="182880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Crescita delle competenze / conoscenze professionali</a:t>
            </a:r>
          </a:p>
        </p:txBody>
      </p:sp>
      <p:sp>
        <p:nvSpPr>
          <p:cNvPr id="9" name="Elaborazione 8"/>
          <p:cNvSpPr/>
          <p:nvPr/>
        </p:nvSpPr>
        <p:spPr>
          <a:xfrm>
            <a:off x="358815" y="6120561"/>
            <a:ext cx="8321056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tx2">
                    <a:lumMod val="50000"/>
                  </a:schemeClr>
                </a:solidFill>
              </a:rPr>
              <a:t>Dialogo Sociale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Freccia in su 2"/>
          <p:cNvSpPr/>
          <p:nvPr/>
        </p:nvSpPr>
        <p:spPr>
          <a:xfrm rot="18944644">
            <a:off x="2164028" y="5738420"/>
            <a:ext cx="463683" cy="7469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>
            <a:off x="3120422" y="5628788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>
            <a:off x="4863573" y="5663935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su 15"/>
          <p:cNvSpPr/>
          <p:nvPr/>
        </p:nvSpPr>
        <p:spPr>
          <a:xfrm rot="3035067">
            <a:off x="6391584" y="5785305"/>
            <a:ext cx="463683" cy="7055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Elaborazione 16"/>
          <p:cNvSpPr/>
          <p:nvPr/>
        </p:nvSpPr>
        <p:spPr>
          <a:xfrm>
            <a:off x="221672" y="2453951"/>
            <a:ext cx="5638822" cy="705709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confronto: conoscenza, programmazione e valorizzazione</a:t>
            </a:r>
          </a:p>
        </p:txBody>
      </p:sp>
      <p:sp>
        <p:nvSpPr>
          <p:cNvPr id="18" name="Elaborazione 17"/>
          <p:cNvSpPr/>
          <p:nvPr/>
        </p:nvSpPr>
        <p:spPr>
          <a:xfrm>
            <a:off x="6203662" y="2742893"/>
            <a:ext cx="296038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misurazione</a:t>
            </a:r>
          </a:p>
        </p:txBody>
      </p:sp>
    </p:spTree>
    <p:extLst>
      <p:ext uri="{BB962C8B-B14F-4D97-AF65-F5344CB8AC3E}">
        <p14:creationId xmlns:p14="http://schemas.microsoft.com/office/powerpoint/2010/main" val="188370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dirty="0">
                <a:solidFill>
                  <a:schemeClr val="tx1"/>
                </a:solidFill>
              </a:rPr>
              <a:t>Un’area a vocazione turistica richiede sempre più un coinvolgimento dei vari sistemi territoriali e di tutti gli attori (pubblici e privati) sulla base delle competenze</a:t>
            </a:r>
          </a:p>
          <a:p>
            <a:pPr algn="ctr"/>
            <a:endParaRPr lang="it-IT" sz="1900" dirty="0">
              <a:solidFill>
                <a:schemeClr val="tx1"/>
              </a:solidFill>
            </a:endParaRPr>
          </a:p>
          <a:p>
            <a:pPr algn="ctr"/>
            <a:r>
              <a:rPr lang="it-IT" sz="1900" dirty="0">
                <a:solidFill>
                  <a:schemeClr val="tx1"/>
                </a:solidFill>
              </a:rPr>
              <a:t>Il passaggio da una semplice logica di destinazione o di prodotto, ad una integrazione fra prodotti turistici  e valorizzazione di una destinazione turistica e dei suoi elementi di identità riporta in primo piano la necessità di nuove forme di «partnership» fra tutti gli attori locali siano essi soggetti pubblici siano essi soggetti privati</a:t>
            </a:r>
          </a:p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dirty="0">
                <a:solidFill>
                  <a:srgbClr val="C00000"/>
                </a:solidFill>
              </a:rPr>
              <a:t>Per queste considerazioni </a:t>
            </a:r>
            <a:r>
              <a:rPr lang="it-IT" sz="2600" b="1" dirty="0">
                <a:solidFill>
                  <a:srgbClr val="C00000"/>
                </a:solidFill>
              </a:rPr>
              <a:t>uno dei primi obiettivi</a:t>
            </a:r>
            <a:r>
              <a:rPr lang="it-IT" sz="1900" dirty="0">
                <a:solidFill>
                  <a:srgbClr val="C00000"/>
                </a:solidFill>
              </a:rPr>
              <a:t>, non come ambito ma come destinazione turistica che crede a questo settore per lo sviluppo economico del territorio è quello di </a:t>
            </a:r>
          </a:p>
          <a:p>
            <a:pPr algn="ctr"/>
            <a:r>
              <a:rPr lang="it-IT" sz="2400" b="1" dirty="0"/>
              <a:t>Organizzare un nuovo rapporto con le imprese </a:t>
            </a:r>
          </a:p>
          <a:p>
            <a:pPr algn="ctr"/>
            <a:r>
              <a:rPr lang="it-IT" sz="1900" b="1" dirty="0"/>
              <a:t>facendole partecipare direttamente al percorso intrapreso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Il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nostro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è </a:t>
            </a:r>
          </a:p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65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8954" y="850229"/>
            <a:ext cx="4372708" cy="256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LE COSE CAMBIANO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PERSONE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IDEE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GLI SCENARI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990491" y="1910861"/>
            <a:ext cx="2856887" cy="3232791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spcBef>
                <a:spcPct val="50000"/>
              </a:spcBef>
              <a:defRPr/>
            </a:pPr>
            <a:r>
              <a:rPr lang="it-IT" sz="2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Comprendere e anticipare un cambiamento rappresenta uno dei fattori di successo delle imprese, delle destinazioni …..</a:t>
            </a:r>
          </a:p>
        </p:txBody>
      </p:sp>
      <p:sp>
        <p:nvSpPr>
          <p:cNvPr id="7" name="Rettangolo 6"/>
          <p:cNvSpPr/>
          <p:nvPr/>
        </p:nvSpPr>
        <p:spPr>
          <a:xfrm>
            <a:off x="4865077" y="162719"/>
            <a:ext cx="4126523" cy="461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TURISMO &amp; CAMBIAMENTI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8954" y="4084647"/>
            <a:ext cx="5377348" cy="245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Offerta ricettiva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Web, Mobile, </a:t>
            </a:r>
            <a:r>
              <a:rPr lang="it-IT" altLang="it-IT" sz="2800" b="1" dirty="0" err="1">
                <a:solidFill>
                  <a:srgbClr val="CC0000"/>
                </a:solidFill>
                <a:latin typeface="+mn-lt"/>
              </a:rPr>
              <a:t>Ota</a:t>
            </a: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i turisti del domani……….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Destinazione Smart, community</a:t>
            </a:r>
          </a:p>
        </p:txBody>
      </p:sp>
    </p:spTree>
    <p:extLst>
      <p:ext uri="{BB962C8B-B14F-4D97-AF65-F5344CB8AC3E}">
        <p14:creationId xmlns:p14="http://schemas.microsoft.com/office/powerpoint/2010/main" val="193439415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Creazione di una «Rete» di ambito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8" name="Freccia a sinistra 7"/>
          <p:cNvSpPr/>
          <p:nvPr/>
        </p:nvSpPr>
        <p:spPr>
          <a:xfrm rot="10800000">
            <a:off x="5004048" y="3817895"/>
            <a:ext cx="1001315" cy="36624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ttangolo 9"/>
          <p:cNvSpPr/>
          <p:nvPr/>
        </p:nvSpPr>
        <p:spPr>
          <a:xfrm>
            <a:off x="6228184" y="1638831"/>
            <a:ext cx="2592288" cy="472437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DIALOGO SOCIALE 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 una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destinazione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più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FORTE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COMPETITIVA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738322544"/>
              </p:ext>
            </p:extLst>
          </p:nvPr>
        </p:nvGraphicFramePr>
        <p:xfrm>
          <a:off x="539552" y="1285236"/>
          <a:ext cx="5472608" cy="506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555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Punto di partenza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934477" y="1227932"/>
            <a:ext cx="4371391" cy="524759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ESPERIENZE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ATTIVE SUI SINGOLI TERRITORI COMUNALI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ARRIVARE A UNA RETE DI IMPRESA DI AMBITO</a:t>
            </a:r>
          </a:p>
        </p:txBody>
      </p:sp>
    </p:spTree>
    <p:extLst>
      <p:ext uri="{BB962C8B-B14F-4D97-AF65-F5344CB8AC3E}">
        <p14:creationId xmlns:p14="http://schemas.microsoft.com/office/powerpoint/2010/main" val="2122521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C8EEC3B0-7076-4C5B-AAFD-2CAD9224B0D4}"/>
              </a:ext>
            </a:extLst>
          </p:cNvPr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375F91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          </a:t>
            </a:r>
          </a:p>
          <a:p>
            <a:pPr>
              <a:lnSpc>
                <a:spcPct val="150000"/>
              </a:lnSpc>
            </a:pPr>
            <a:endParaRPr lang="it-IT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br>
              <a:rPr lang="it-IT" dirty="0">
                <a:solidFill>
                  <a:srgbClr val="000000"/>
                </a:solidFill>
              </a:rPr>
            </a:br>
            <a:r>
              <a:rPr lang="it-IT" dirty="0"/>
              <a:t> </a:t>
            </a:r>
          </a:p>
        </p:txBody>
      </p:sp>
      <p:cxnSp>
        <p:nvCxnSpPr>
          <p:cNvPr id="4" name="Connettore 1 14">
            <a:extLst>
              <a:ext uri="{FF2B5EF4-FFF2-40B4-BE49-F238E27FC236}">
                <a16:creationId xmlns:a16="http://schemas.microsoft.com/office/drawing/2014/main" id="{747A90FE-83C0-44E0-8556-47BD840D319B}"/>
              </a:ext>
            </a:extLst>
          </p:cNvPr>
          <p:cNvCxnSpPr/>
          <p:nvPr/>
        </p:nvCxnSpPr>
        <p:spPr>
          <a:xfrm flipH="1">
            <a:off x="0" y="332556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14">
            <a:extLst>
              <a:ext uri="{FF2B5EF4-FFF2-40B4-BE49-F238E27FC236}">
                <a16:creationId xmlns:a16="http://schemas.microsoft.com/office/drawing/2014/main" id="{8AFDC3CF-AD2B-45DD-8A34-2D710F426ED1}"/>
              </a:ext>
            </a:extLst>
          </p:cNvPr>
          <p:cNvCxnSpPr/>
          <p:nvPr/>
        </p:nvCxnSpPr>
        <p:spPr>
          <a:xfrm flipH="1">
            <a:off x="-5142" y="930154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4">
            <a:extLst>
              <a:ext uri="{FF2B5EF4-FFF2-40B4-BE49-F238E27FC236}">
                <a16:creationId xmlns:a16="http://schemas.microsoft.com/office/drawing/2014/main" id="{562EF927-204F-4548-8703-907245ED9240}"/>
              </a:ext>
            </a:extLst>
          </p:cNvPr>
          <p:cNvCxnSpPr/>
          <p:nvPr/>
        </p:nvCxnSpPr>
        <p:spPr>
          <a:xfrm flipH="1">
            <a:off x="34081" y="215660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4">
            <a:extLst>
              <a:ext uri="{FF2B5EF4-FFF2-40B4-BE49-F238E27FC236}">
                <a16:creationId xmlns:a16="http://schemas.microsoft.com/office/drawing/2014/main" id="{2BA9DF08-4571-46F9-96DF-1E10EAD69C88}"/>
              </a:ext>
            </a:extLst>
          </p:cNvPr>
          <p:cNvCxnSpPr/>
          <p:nvPr/>
        </p:nvCxnSpPr>
        <p:spPr>
          <a:xfrm flipH="1">
            <a:off x="0" y="6131775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14">
            <a:extLst>
              <a:ext uri="{FF2B5EF4-FFF2-40B4-BE49-F238E27FC236}">
                <a16:creationId xmlns:a16="http://schemas.microsoft.com/office/drawing/2014/main" id="{BB115E29-2135-40D1-ACCC-F08D139C17CB}"/>
              </a:ext>
            </a:extLst>
          </p:cNvPr>
          <p:cNvCxnSpPr/>
          <p:nvPr/>
        </p:nvCxnSpPr>
        <p:spPr>
          <a:xfrm flipH="1">
            <a:off x="18464" y="2917382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14">
            <a:extLst>
              <a:ext uri="{FF2B5EF4-FFF2-40B4-BE49-F238E27FC236}">
                <a16:creationId xmlns:a16="http://schemas.microsoft.com/office/drawing/2014/main" id="{C4556BE4-12AA-43ED-89D9-533A9FB6D0D6}"/>
              </a:ext>
            </a:extLst>
          </p:cNvPr>
          <p:cNvCxnSpPr/>
          <p:nvPr/>
        </p:nvCxnSpPr>
        <p:spPr>
          <a:xfrm flipH="1">
            <a:off x="-15617" y="3429000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8D2036-21E4-41C1-97FD-75EE9A4A31F3}"/>
              </a:ext>
            </a:extLst>
          </p:cNvPr>
          <p:cNvSpPr txBox="1"/>
          <p:nvPr/>
        </p:nvSpPr>
        <p:spPr>
          <a:xfrm>
            <a:off x="747168" y="156755"/>
            <a:ext cx="8331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600" dirty="0">
                <a:solidFill>
                  <a:srgbClr val="000000"/>
                </a:solidFill>
              </a:rPr>
              <a:t>Vi è una decisa </a:t>
            </a:r>
            <a:r>
              <a:rPr lang="it-IT" sz="2000" b="1" dirty="0">
                <a:solidFill>
                  <a:srgbClr val="C00000"/>
                </a:solidFill>
              </a:rPr>
              <a:t>VOLONTÀ POLITICA DEI COMUNI </a:t>
            </a:r>
            <a:r>
              <a:rPr lang="it-IT" sz="1600" dirty="0">
                <a:solidFill>
                  <a:srgbClr val="000000"/>
                </a:solidFill>
              </a:rPr>
              <a:t>di fare del turismo una leva dello sviluppo economico</a:t>
            </a:r>
            <a:endParaRPr lang="it-IT" sz="16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DIN BoldAlternate"/>
            </a:endParaRPr>
          </a:p>
        </p:txBody>
      </p:sp>
      <p:cxnSp>
        <p:nvCxnSpPr>
          <p:cNvPr id="12" name="Connettore 1 14">
            <a:extLst>
              <a:ext uri="{FF2B5EF4-FFF2-40B4-BE49-F238E27FC236}">
                <a16:creationId xmlns:a16="http://schemas.microsoft.com/office/drawing/2014/main" id="{9A1EBD38-E734-46C9-9A7A-BAE681389D27}"/>
              </a:ext>
            </a:extLst>
          </p:cNvPr>
          <p:cNvCxnSpPr/>
          <p:nvPr/>
        </p:nvCxnSpPr>
        <p:spPr>
          <a:xfrm flipH="1">
            <a:off x="34081" y="5557001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4D0ECEF9-215A-43B5-AB21-CB59EEBC0151}"/>
              </a:ext>
            </a:extLst>
          </p:cNvPr>
          <p:cNvSpPr/>
          <p:nvPr/>
        </p:nvSpPr>
        <p:spPr>
          <a:xfrm>
            <a:off x="492277" y="21470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301BC8E-1F03-4A95-9704-4790B68B6CFE}"/>
              </a:ext>
            </a:extLst>
          </p:cNvPr>
          <p:cNvSpPr/>
          <p:nvPr/>
        </p:nvSpPr>
        <p:spPr>
          <a:xfrm>
            <a:off x="492277" y="778838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AFBE0A2-8E5E-4739-BF1D-7390E1C35A3F}"/>
              </a:ext>
            </a:extLst>
          </p:cNvPr>
          <p:cNvSpPr txBox="1"/>
          <p:nvPr/>
        </p:nvSpPr>
        <p:spPr>
          <a:xfrm>
            <a:off x="728884" y="827334"/>
            <a:ext cx="8349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Stiamo concludendo le azioni per l’attivazione di un sistema di «</a:t>
            </a:r>
            <a:r>
              <a:rPr lang="it-IT" sz="2000" b="1" dirty="0" err="1">
                <a:solidFill>
                  <a:srgbClr val="C00000"/>
                </a:solidFill>
              </a:rPr>
              <a:t>governance</a:t>
            </a:r>
            <a:r>
              <a:rPr lang="it-IT" sz="2000" b="1" dirty="0">
                <a:solidFill>
                  <a:srgbClr val="C00000"/>
                </a:solidFill>
              </a:rPr>
              <a:t> turistica territoriale</a:t>
            </a:r>
            <a:r>
              <a:rPr lang="it-IT" sz="1600" b="1" dirty="0">
                <a:solidFill>
                  <a:srgbClr val="000000"/>
                </a:solidFill>
              </a:rPr>
              <a:t>»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31D9CB9B-AFC4-4074-AEDA-28FA24CED8B8}"/>
              </a:ext>
            </a:extLst>
          </p:cNvPr>
          <p:cNvSpPr/>
          <p:nvPr/>
        </p:nvSpPr>
        <p:spPr>
          <a:xfrm>
            <a:off x="531500" y="1970453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8529F33D-1DC6-4D13-83B0-D46D46D387E0}"/>
              </a:ext>
            </a:extLst>
          </p:cNvPr>
          <p:cNvSpPr txBox="1"/>
          <p:nvPr/>
        </p:nvSpPr>
        <p:spPr>
          <a:xfrm>
            <a:off x="651137" y="2031202"/>
            <a:ext cx="793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Trasformazione </a:t>
            </a:r>
            <a:r>
              <a:rPr lang="it-IT" sz="1600" dirty="0"/>
              <a:t>delle</a:t>
            </a:r>
            <a:r>
              <a:rPr lang="it-IT" sz="1600" dirty="0">
                <a:solidFill>
                  <a:srgbClr val="C00000"/>
                </a:solidFill>
              </a:rPr>
              <a:t> </a:t>
            </a:r>
            <a:r>
              <a:rPr lang="it-IT" sz="2000" b="1" dirty="0">
                <a:solidFill>
                  <a:srgbClr val="C00000"/>
                </a:solidFill>
              </a:rPr>
              <a:t>risorse territoriali in prodotti turistici </a:t>
            </a:r>
            <a:r>
              <a:rPr lang="it-IT" sz="1600" dirty="0">
                <a:solidFill>
                  <a:srgbClr val="000000"/>
                </a:solidFill>
              </a:rPr>
              <a:t>in linea con le nuove </a:t>
            </a:r>
            <a:r>
              <a:rPr lang="it-IT" sz="2000" b="1" dirty="0">
                <a:solidFill>
                  <a:srgbClr val="C00000"/>
                </a:solidFill>
              </a:rPr>
              <a:t>motivazioni dei turisti</a:t>
            </a:r>
            <a:r>
              <a:rPr lang="it-IT" sz="2000" dirty="0">
                <a:solidFill>
                  <a:srgbClr val="000000"/>
                </a:solidFill>
              </a:rPr>
              <a:t>.</a:t>
            </a:r>
            <a:r>
              <a:rPr lang="it-IT" sz="2000" b="1" dirty="0">
                <a:solidFill>
                  <a:srgbClr val="C00000"/>
                </a:solidFill>
              </a:rPr>
              <a:t> </a:t>
            </a:r>
            <a:r>
              <a:rPr lang="it-IT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1703168D-8E86-4298-A93A-BC66B8FDEB80}"/>
              </a:ext>
            </a:extLst>
          </p:cNvPr>
          <p:cNvSpPr/>
          <p:nvPr/>
        </p:nvSpPr>
        <p:spPr>
          <a:xfrm>
            <a:off x="507894" y="593638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B620BA51-FF58-41A7-91DA-96B4D8D89F97}"/>
              </a:ext>
            </a:extLst>
          </p:cNvPr>
          <p:cNvSpPr/>
          <p:nvPr/>
        </p:nvSpPr>
        <p:spPr>
          <a:xfrm>
            <a:off x="507894" y="2734405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CA5167D4-575C-4592-A8B3-A1C64AC81EBC}"/>
              </a:ext>
            </a:extLst>
          </p:cNvPr>
          <p:cNvSpPr txBox="1"/>
          <p:nvPr/>
        </p:nvSpPr>
        <p:spPr>
          <a:xfrm>
            <a:off x="617056" y="272953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Uso nuove </a:t>
            </a:r>
            <a:r>
              <a:rPr lang="it-IT" sz="2000" b="1" dirty="0">
                <a:solidFill>
                  <a:srgbClr val="C00000"/>
                </a:solidFill>
              </a:rPr>
              <a:t>tecnologie, web e social media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E7CF31C3-ADC2-423F-9693-81A2417FE935}"/>
              </a:ext>
            </a:extLst>
          </p:cNvPr>
          <p:cNvSpPr/>
          <p:nvPr/>
        </p:nvSpPr>
        <p:spPr>
          <a:xfrm>
            <a:off x="462753" y="324785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9FEBE53D-EDA4-4861-AD24-C99217237D0D}"/>
              </a:ext>
            </a:extLst>
          </p:cNvPr>
          <p:cNvSpPr txBox="1"/>
          <p:nvPr/>
        </p:nvSpPr>
        <p:spPr>
          <a:xfrm>
            <a:off x="651137" y="6056735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Sistemi di </a:t>
            </a:r>
            <a:r>
              <a:rPr lang="it-IT" sz="2000" b="1" dirty="0">
                <a:solidFill>
                  <a:srgbClr val="C00000"/>
                </a:solidFill>
              </a:rPr>
              <a:t>mobilità/accessibilità turistica sostenibile, integrati </a:t>
            </a:r>
            <a:r>
              <a:rPr lang="it-IT" sz="1600" dirty="0">
                <a:solidFill>
                  <a:srgbClr val="000000"/>
                </a:solidFill>
              </a:rPr>
              <a:t>e verso tutte le destinazioni</a:t>
            </a:r>
            <a:endParaRPr lang="it-IT" sz="2000" dirty="0">
              <a:solidFill>
                <a:srgbClr val="375F91"/>
              </a:solidFill>
            </a:endParaRPr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id="{FC5D1F1C-163F-42C7-967F-E7C1BBC298F3}"/>
              </a:ext>
            </a:extLst>
          </p:cNvPr>
          <p:cNvCxnSpPr/>
          <p:nvPr/>
        </p:nvCxnSpPr>
        <p:spPr>
          <a:xfrm flipH="1">
            <a:off x="34081" y="429715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e 24">
            <a:extLst>
              <a:ext uri="{FF2B5EF4-FFF2-40B4-BE49-F238E27FC236}">
                <a16:creationId xmlns:a16="http://schemas.microsoft.com/office/drawing/2014/main" id="{A80E9D8D-037D-4B66-B302-63C73D57D46F}"/>
              </a:ext>
            </a:extLst>
          </p:cNvPr>
          <p:cNvSpPr/>
          <p:nvPr/>
        </p:nvSpPr>
        <p:spPr>
          <a:xfrm>
            <a:off x="515883" y="4104929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3EF945C3-0CB6-4503-A5E2-5B78F5495D22}"/>
              </a:ext>
            </a:extLst>
          </p:cNvPr>
          <p:cNvSpPr txBox="1"/>
          <p:nvPr/>
        </p:nvSpPr>
        <p:spPr>
          <a:xfrm>
            <a:off x="627531" y="3338426"/>
            <a:ext cx="8534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Organizzazione dei </a:t>
            </a:r>
            <a:r>
              <a:rPr lang="it-IT" sz="2000" b="1" dirty="0">
                <a:solidFill>
                  <a:srgbClr val="C00000"/>
                </a:solidFill>
              </a:rPr>
              <a:t>servizi di informazione e accoglienza turistica </a:t>
            </a:r>
            <a:r>
              <a:rPr lang="it-IT" sz="1600" dirty="0">
                <a:solidFill>
                  <a:srgbClr val="000000"/>
                </a:solidFill>
              </a:rPr>
              <a:t>che favoriscano </a:t>
            </a:r>
            <a:r>
              <a:rPr lang="it-IT" sz="2000" b="1" dirty="0">
                <a:solidFill>
                  <a:srgbClr val="C00000"/>
                </a:solidFill>
              </a:rPr>
              <a:t>l’esperienza turistica</a:t>
            </a:r>
            <a:r>
              <a:rPr lang="it-IT" sz="2000" dirty="0">
                <a:solidFill>
                  <a:srgbClr val="000000"/>
                </a:solidFill>
              </a:rPr>
              <a:t> </a:t>
            </a:r>
            <a:r>
              <a:rPr lang="it-IT" sz="1600" dirty="0">
                <a:solidFill>
                  <a:srgbClr val="000000"/>
                </a:solidFill>
              </a:rPr>
              <a:t>sul territorio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id="{2F8EEF5A-0783-4004-A99B-C6EB99276775}"/>
              </a:ext>
            </a:extLst>
          </p:cNvPr>
          <p:cNvSpPr/>
          <p:nvPr/>
        </p:nvSpPr>
        <p:spPr>
          <a:xfrm>
            <a:off x="496169" y="5383104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8F8403A4-A5EA-4708-8781-C776097B9B7A}"/>
              </a:ext>
            </a:extLst>
          </p:cNvPr>
          <p:cNvSpPr txBox="1"/>
          <p:nvPr/>
        </p:nvSpPr>
        <p:spPr>
          <a:xfrm>
            <a:off x="589966" y="539035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Qualità e stile di vita </a:t>
            </a:r>
            <a:r>
              <a:rPr lang="it-IT" sz="1600" dirty="0">
                <a:solidFill>
                  <a:srgbClr val="000000"/>
                </a:solidFill>
              </a:rPr>
              <a:t>della società locale, come elementi di </a:t>
            </a:r>
            <a:r>
              <a:rPr lang="it-IT" sz="2000" b="1" dirty="0">
                <a:solidFill>
                  <a:srgbClr val="C00000"/>
                </a:solidFill>
              </a:rPr>
              <a:t>unicità e autenticità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CA5167D4-575C-4592-A8B3-A1C64AC81EBC}"/>
              </a:ext>
            </a:extLst>
          </p:cNvPr>
          <p:cNvSpPr txBox="1"/>
          <p:nvPr/>
        </p:nvSpPr>
        <p:spPr>
          <a:xfrm>
            <a:off x="627531" y="4131800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Volontà di coinvolgere in questo percorso </a:t>
            </a:r>
            <a:r>
              <a:rPr lang="it-IT" sz="2000" b="1" dirty="0">
                <a:solidFill>
                  <a:srgbClr val="C00000"/>
                </a:solidFill>
              </a:rPr>
              <a:t>i soggetti privati </a:t>
            </a:r>
            <a:r>
              <a:rPr lang="it-IT" sz="1600" dirty="0">
                <a:solidFill>
                  <a:srgbClr val="000000"/>
                </a:solidFill>
              </a:rPr>
              <a:t>attraverso un consolidamento del dialogo sociale  </a:t>
            </a:r>
            <a:endParaRPr lang="it-IT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805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rchioCs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956" y="3554556"/>
            <a:ext cx="225742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6"/>
          <p:cNvSpPr/>
          <p:nvPr/>
        </p:nvSpPr>
        <p:spPr>
          <a:xfrm>
            <a:off x="1225773" y="4838558"/>
            <a:ext cx="71811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 Piemonte 7 - 50145 Firenze </a:t>
            </a: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055 3438733 - 055 3438720    Fax 055 301042 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it-IT" u="sng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info@cstfirenze.it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Web site: www.cstfirenze.it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P.Iva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01741530487 - Codice Fiscale: 80030550489</a:t>
            </a:r>
            <a:endPara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95649"/>
            <a:ext cx="9075738" cy="6635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SzPct val="25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Ø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65000"/>
              <a:buFont typeface="Wingdings" panose="05000000000000000000" pitchFamily="2" charset="2"/>
              <a:buChar char="l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ü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it-IT" altLang="it-IT" sz="2215" b="1" i="1" dirty="0">
                <a:solidFill>
                  <a:srgbClr val="00B0F0"/>
                </a:solidFill>
                <a:latin typeface="Calibri" panose="020F0502020204030204" pitchFamily="34" charset="0"/>
              </a:rPr>
              <a:t>ALCUNE PROBLEMATICHE DEL NUOVO MERCATO TURISTICO…….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68313" y="944563"/>
            <a:ext cx="8053387" cy="568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LA COMPETITIVITA’ DELLE DESTINAZIONI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C3300"/>
                </a:solidFill>
                <a:latin typeface="+mn-lt"/>
              </a:rPr>
              <a:t> IL GOVERNO DEL TERRITORIO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IL GOVERNO DELLA PROMOZIONE TURISTICA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 L’INNOVAZIONE TECNOLOGICA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51005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423852"/>
            <a:ext cx="9144000" cy="531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600" b="1" dirty="0">
                <a:solidFill>
                  <a:srgbClr val="C00000"/>
                </a:solidFill>
              </a:rPr>
              <a:t>Attraverso l’accordo fra i comuni </a:t>
            </a:r>
            <a:endParaRPr lang="it-IT" sz="2200" dirty="0">
              <a:solidFill>
                <a:srgbClr val="C00000"/>
              </a:solidFill>
            </a:endParaRP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animare turisticamente l’</a:t>
            </a:r>
            <a:r>
              <a:rPr lang="it-IT" sz="2400" dirty="0"/>
              <a:t>area,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Informazione e accoglienza turistica </a:t>
            </a:r>
            <a:r>
              <a:rPr lang="it-IT" sz="2000" dirty="0"/>
              <a:t>a carattere sovra-comunale, 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Organizzare  prodotti turistici </a:t>
            </a:r>
            <a:r>
              <a:rPr lang="it-IT" sz="2400" dirty="0"/>
              <a:t>in ambito sovra-comunale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Valorizzare il territorio e le sue imprese</a:t>
            </a:r>
          </a:p>
          <a:p>
            <a:pPr algn="ctr"/>
            <a:r>
              <a:rPr lang="it-IT" sz="2400" b="1" dirty="0"/>
              <a:t>in modo unitario e integrato </a:t>
            </a:r>
          </a:p>
          <a:p>
            <a:pPr algn="ctr"/>
            <a:r>
              <a:rPr lang="it-IT" sz="2400" dirty="0"/>
              <a:t>in collaborazione con Toscana Promozione Turistica </a:t>
            </a:r>
          </a:p>
          <a:p>
            <a:pPr algn="ctr"/>
            <a:endParaRPr lang="it-IT" sz="2400" dirty="0"/>
          </a:p>
          <a:p>
            <a:pPr algn="ctr"/>
            <a:r>
              <a:rPr lang="it-IT" sz="2600" b="1" dirty="0"/>
              <a:t>Monitorare </a:t>
            </a:r>
            <a:r>
              <a:rPr lang="it-IT" sz="2400" dirty="0"/>
              <a:t>le attività svolte e i flussi turistici connessi</a:t>
            </a:r>
          </a:p>
          <a:p>
            <a:pPr algn="ctr"/>
            <a:endParaRPr lang="it-IT" sz="2400" dirty="0"/>
          </a:p>
          <a:p>
            <a:pPr algn="ctr"/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>
            <a:off x="1475656" y="967543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260750"/>
              </p:ext>
            </p:extLst>
          </p:nvPr>
        </p:nvGraphicFramePr>
        <p:xfrm>
          <a:off x="3530467" y="1620768"/>
          <a:ext cx="2478447" cy="4546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Aulla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Bagnone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Casola In Lunigiana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Comano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Filattiera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Fivizzano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Fosdinovo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Licciana Nardi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Mulazzo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Podenzana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Pontremoli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Tresana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Villafranca</a:t>
                      </a:r>
                      <a:r>
                        <a:rPr lang="it-IT" sz="15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in Lunigiana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Zeri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58760" y="6012196"/>
            <a:ext cx="30763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LUNIGIANA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0" y="918699"/>
            <a:ext cx="9139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barometro del settore turistico</a:t>
            </a:r>
            <a:r>
              <a:rPr lang="it-IT" sz="2400" b="1" dirty="0">
                <a:solidFill>
                  <a:schemeClr val="tx2"/>
                </a:solidFill>
              </a:rPr>
              <a:t> </a:t>
            </a:r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ritratto in cifre</a:t>
            </a:r>
          </a:p>
        </p:txBody>
      </p:sp>
    </p:spTree>
    <p:extLst>
      <p:ext uri="{BB962C8B-B14F-4D97-AF65-F5344CB8AC3E}">
        <p14:creationId xmlns:p14="http://schemas.microsoft.com/office/powerpoint/2010/main" val="15236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e 6"/>
          <p:cNvSpPr/>
          <p:nvPr/>
        </p:nvSpPr>
        <p:spPr>
          <a:xfrm>
            <a:off x="1702325" y="2379306"/>
            <a:ext cx="3578802" cy="3247053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14 comuni </a:t>
            </a:r>
          </a:p>
          <a:p>
            <a:pPr algn="ctr"/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Si estende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per  973,09 Kmq </a:t>
            </a:r>
          </a:p>
          <a:p>
            <a:pPr algn="ctr"/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Oltre  54 mila residenti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(55,86 abitanti per Kmq)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6990753" y="263769"/>
            <a:ext cx="2153248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it-IT"/>
          </a:p>
        </p:txBody>
      </p:sp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12982" y="70173"/>
            <a:ext cx="6476018" cy="795366"/>
          </a:xfrm>
        </p:spPr>
        <p:txBody>
          <a:bodyPr>
            <a:normAutofit/>
          </a:bodyPr>
          <a:lstStyle/>
          <a:p>
            <a:r>
              <a:rPr lang="it-IT" b="1" dirty="0"/>
              <a:t>Gli ambiti analizzati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315AEB9-0E22-4966-A848-F6CC82C1F5B1}"/>
              </a:ext>
            </a:extLst>
          </p:cNvPr>
          <p:cNvSpPr txBox="1"/>
          <p:nvPr/>
        </p:nvSpPr>
        <p:spPr>
          <a:xfrm>
            <a:off x="5876297" y="1905401"/>
            <a:ext cx="3407662" cy="10772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22.986, 99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3,742 mln 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162,81 abitanti 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12982" y="980509"/>
            <a:ext cx="30763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LUNIGIANA</a:t>
            </a:r>
          </a:p>
        </p:txBody>
      </p:sp>
    </p:spTree>
    <p:extLst>
      <p:ext uri="{BB962C8B-B14F-4D97-AF65-F5344CB8AC3E}">
        <p14:creationId xmlns:p14="http://schemas.microsoft.com/office/powerpoint/2010/main" val="373163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76738"/>
            <a:ext cx="906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Dimensione del Mercato Turistico</a:t>
            </a:r>
            <a:endParaRPr lang="it-IT" sz="2000" b="1" cap="small" dirty="0">
              <a:solidFill>
                <a:schemeClr val="accent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54021" y="2311267"/>
            <a:ext cx="313670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1">
                    <a:lumMod val="50000"/>
                  </a:schemeClr>
                </a:solidFill>
              </a:rPr>
              <a:t>La Domanda Turistica UFFICIALE</a:t>
            </a:r>
            <a:endParaRPr lang="it-IT" cap="sm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(dati provvisori 2017)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32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arrivi turistici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84,1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presenze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2,6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631090" y="2403629"/>
            <a:ext cx="29371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214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imprese 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3.230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 posti letto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162065" y="4820094"/>
            <a:ext cx="2703505" cy="188667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13,7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arrivi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46,4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3,4 notti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sz="1600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it-IT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15,700 mila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imprese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560 mila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 posti letto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54021" y="6245099"/>
            <a:ext cx="2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2789247" y="1166580"/>
            <a:ext cx="30763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LUNIGIANA</a:t>
            </a:r>
          </a:p>
        </p:txBody>
      </p:sp>
    </p:spTree>
    <p:extLst>
      <p:ext uri="{BB962C8B-B14F-4D97-AF65-F5344CB8AC3E}">
        <p14:creationId xmlns:p14="http://schemas.microsoft.com/office/powerpoint/2010/main" val="29083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2871927" y="5064863"/>
            <a:ext cx="2831766" cy="9048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45,7% presenze Italiani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54,3% presenze Stranieri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" y="1158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Caratteristiche della Domanda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19335" y="2054748"/>
            <a:ext cx="33795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  <a:endParaRPr lang="it-IT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20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arrivi (62,8%)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48,3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presenze (57,5%)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2,4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016903" y="2054748"/>
            <a:ext cx="318970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2">
                    <a:lumMod val="75000"/>
                  </a:schemeClr>
                </a:solidFill>
              </a:rPr>
              <a:t>Turisti Stranieri</a:t>
            </a:r>
            <a:endParaRPr lang="it-IT" b="1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11,9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mila arrivi (37,2%)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35,7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mila presenze (42,5%)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3,0 notti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</a:rPr>
              <a:t>pm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65315" y="6301115"/>
            <a:ext cx="234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2514665" y="955481"/>
            <a:ext cx="30763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LUNIGIANA</a:t>
            </a:r>
          </a:p>
        </p:txBody>
      </p:sp>
    </p:spTree>
    <p:extLst>
      <p:ext uri="{BB962C8B-B14F-4D97-AF65-F5344CB8AC3E}">
        <p14:creationId xmlns:p14="http://schemas.microsoft.com/office/powerpoint/2010/main" val="182381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227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rgbClr val="0070C0"/>
                </a:solidFill>
                <a:latin typeface="Cambria" panose="02040503050406030204" pitchFamily="18" charset="0"/>
              </a:rPr>
              <a:t>Trend della Permanenza Media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425251" y="6073503"/>
            <a:ext cx="384887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500" dirty="0">
                <a:solidFill>
                  <a:srgbClr val="0070C0"/>
                </a:solidFill>
              </a:rPr>
              <a:t>In calo la PM in Toscana, da 3,6 a 3,5 notti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449077" y="6497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2834619" y="1074779"/>
            <a:ext cx="30763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LUNIGIANA</a:t>
            </a:r>
          </a:p>
        </p:txBody>
      </p:sp>
      <p:graphicFrame>
        <p:nvGraphicFramePr>
          <p:cNvPr id="14" name="Grafic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383196"/>
              </p:ext>
            </p:extLst>
          </p:nvPr>
        </p:nvGraphicFramePr>
        <p:xfrm>
          <a:off x="1572000" y="1965298"/>
          <a:ext cx="60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525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3631</TotalTime>
  <Words>2173</Words>
  <Application>Microsoft Office PowerPoint</Application>
  <PresentationFormat>Presentazione su schermo (4:3)</PresentationFormat>
  <Paragraphs>986</Paragraphs>
  <Slides>23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45" baseType="lpstr">
      <vt:lpstr>맑은 고딕</vt:lpstr>
      <vt:lpstr>Microsoft YaHei</vt:lpstr>
      <vt:lpstr>MS Mincho</vt:lpstr>
      <vt:lpstr>Arial</vt:lpstr>
      <vt:lpstr>Arial Unicode MS</vt:lpstr>
      <vt:lpstr>Calibri</vt:lpstr>
      <vt:lpstr>Calibri Light</vt:lpstr>
      <vt:lpstr>Cambria</vt:lpstr>
      <vt:lpstr>Caviar Dreams</vt:lpstr>
      <vt:lpstr>DejaVu Sans Light</vt:lpstr>
      <vt:lpstr>DIN BoldAlternate</vt:lpstr>
      <vt:lpstr>Ebrima</vt:lpstr>
      <vt:lpstr>Lucida Sans Unicode</vt:lpstr>
      <vt:lpstr>Mangal</vt:lpstr>
      <vt:lpstr>MS Sans Serif</vt:lpstr>
      <vt:lpstr>QNLEKP+Arial-BoldMT</vt:lpstr>
      <vt:lpstr>Tahoma</vt:lpstr>
      <vt:lpstr>Times New Roman</vt:lpstr>
      <vt:lpstr>Verdana</vt:lpstr>
      <vt:lpstr>Webdings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Gli ambiti analizzati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Creazione di una «Rete» di ambito</vt:lpstr>
      <vt:lpstr>Punto di partenza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utenteprincipale</cp:lastModifiedBy>
  <cp:revision>382</cp:revision>
  <cp:lastPrinted>2018-07-17T13:08:33Z</cp:lastPrinted>
  <dcterms:created xsi:type="dcterms:W3CDTF">2016-04-08T14:26:43Z</dcterms:created>
  <dcterms:modified xsi:type="dcterms:W3CDTF">2018-07-19T09:37:06Z</dcterms:modified>
</cp:coreProperties>
</file>