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1" r:id="rId3"/>
    <p:sldId id="339" r:id="rId4"/>
    <p:sldId id="361" r:id="rId5"/>
    <p:sldId id="340" r:id="rId6"/>
    <p:sldId id="342" r:id="rId7"/>
    <p:sldId id="343" r:id="rId8"/>
    <p:sldId id="314" r:id="rId9"/>
    <p:sldId id="356" r:id="rId10"/>
    <p:sldId id="309" r:id="rId11"/>
    <p:sldId id="257" r:id="rId12"/>
    <p:sldId id="258" r:id="rId13"/>
    <p:sldId id="261" r:id="rId14"/>
    <p:sldId id="264" r:id="rId15"/>
    <p:sldId id="359" r:id="rId16"/>
    <p:sldId id="360" r:id="rId17"/>
    <p:sldId id="324" r:id="rId18"/>
    <p:sldId id="357" r:id="rId19"/>
    <p:sldId id="329" r:id="rId20"/>
    <p:sldId id="362" r:id="rId21"/>
    <p:sldId id="302" r:id="rId22"/>
    <p:sldId id="358" r:id="rId23"/>
    <p:sldId id="344" r:id="rId24"/>
    <p:sldId id="338" r:id="rId25"/>
    <p:sldId id="334" r:id="rId26"/>
    <p:sldId id="308" r:id="rId27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AFA"/>
    <a:srgbClr val="FFCC00"/>
    <a:srgbClr val="FFFFFF"/>
    <a:srgbClr val="CC0000"/>
    <a:srgbClr val="FFCC66"/>
    <a:srgbClr val="FF9900"/>
    <a:srgbClr val="222A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 snapToGrid="0"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\RICERCA\SANDRO\lavori%202018\ANCI%20TOSCANA\sorano%2012%20giugno\1MaremmaToscana%20Area%20Su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andamento permanenza media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'DOMANDA TURISTICA'!$B$59</c:f>
              <c:strCache>
                <c:ptCount val="1"/>
                <c:pt idx="0">
                  <c:v>permanenza media 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'DOMANDA TURISTICA'!$C$58:$Q$58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TURISTICA'!$C$59:$Q$59</c:f>
              <c:numCache>
                <c:formatCode>0.00</c:formatCode>
                <c:ptCount val="15"/>
                <c:pt idx="1">
                  <c:v>4.1742776689520076</c:v>
                </c:pt>
                <c:pt idx="3">
                  <c:v>4.2831381027676487</c:v>
                </c:pt>
                <c:pt idx="5">
                  <c:v>4.3590365109434961</c:v>
                </c:pt>
                <c:pt idx="7">
                  <c:v>4.5075475545997259</c:v>
                </c:pt>
                <c:pt idx="9">
                  <c:v>4.5780915599095708</c:v>
                </c:pt>
                <c:pt idx="11">
                  <c:v>4.5255586187701926</c:v>
                </c:pt>
                <c:pt idx="13">
                  <c:v>4.581652282004038</c:v>
                </c:pt>
              </c:numCache>
            </c:numRef>
          </c:val>
        </c:ser>
        <c:ser>
          <c:idx val="1"/>
          <c:order val="1"/>
          <c:tx>
            <c:strRef>
              <c:f>'DOMANDA TURISTICA'!$B$60</c:f>
              <c:strCache>
                <c:ptCount val="1"/>
                <c:pt idx="0">
                  <c:v>permanenza media stranieri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'DOMANDA TURISTICA'!$C$58:$Q$58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TURISTICA'!$C$60:$Q$60</c:f>
              <c:numCache>
                <c:formatCode>0.00</c:formatCode>
                <c:ptCount val="15"/>
                <c:pt idx="1">
                  <c:v>4.8108309905297402</c:v>
                </c:pt>
                <c:pt idx="3">
                  <c:v>5.0264971615895098</c:v>
                </c:pt>
                <c:pt idx="5">
                  <c:v>5.1228388789772223</c:v>
                </c:pt>
                <c:pt idx="7">
                  <c:v>5.846963659073336</c:v>
                </c:pt>
                <c:pt idx="9">
                  <c:v>5.9374338740086072</c:v>
                </c:pt>
                <c:pt idx="11">
                  <c:v>5.409803957293299</c:v>
                </c:pt>
                <c:pt idx="13">
                  <c:v>5.3006451741770535</c:v>
                </c:pt>
              </c:numCache>
            </c:numRef>
          </c:val>
        </c:ser>
        <c:ser>
          <c:idx val="2"/>
          <c:order val="2"/>
          <c:tx>
            <c:strRef>
              <c:f>'DOMANDA TURISTICA'!$B$61</c:f>
              <c:strCache>
                <c:ptCount val="1"/>
                <c:pt idx="0">
                  <c:v>permanenza media totale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'DOMANDA TURISTICA'!$C$58:$Q$58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TURISTICA'!$C$61:$Q$61</c:f>
              <c:numCache>
                <c:formatCode>0.00</c:formatCode>
                <c:ptCount val="15"/>
                <c:pt idx="1">
                  <c:v>4.2904237025421592</c:v>
                </c:pt>
                <c:pt idx="3">
                  <c:v>4.4192864841434414</c:v>
                </c:pt>
                <c:pt idx="5">
                  <c:v>4.4959689044111846</c:v>
                </c:pt>
                <c:pt idx="7">
                  <c:v>4.7474565153537442</c:v>
                </c:pt>
                <c:pt idx="9">
                  <c:v>4.8383764377226743</c:v>
                </c:pt>
                <c:pt idx="11">
                  <c:v>4.6768615653204062</c:v>
                </c:pt>
                <c:pt idx="13">
                  <c:v>4.689539520713101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52549536"/>
        <c:axId val="152549928"/>
      </c:barChart>
      <c:catAx>
        <c:axId val="152549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2549928"/>
        <c:crosses val="autoZero"/>
        <c:auto val="1"/>
        <c:lblAlgn val="ctr"/>
        <c:lblOffset val="100"/>
        <c:noMultiLvlLbl val="0"/>
      </c:catAx>
      <c:valAx>
        <c:axId val="152549928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5254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0A769-EBCE-4C42-95DC-6DB20C050503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052D5654-8B9A-40C7-BB27-DF21BB7487E2}">
      <dgm:prSet phldrT="[Testo]" custT="1"/>
      <dgm:spPr/>
      <dgm:t>
        <a:bodyPr/>
        <a:lstStyle/>
        <a:p>
          <a:r>
            <a:rPr lang="it-IT" altLang="ko-KR" sz="14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dirty="0"/>
        </a:p>
      </dgm:t>
    </dgm:pt>
    <dgm:pt modelId="{08F2EDF2-7AFE-497A-BD79-B615AEA75DA3}" type="parTrans" cxnId="{F6CECE20-0CE8-4353-B3B2-89D912FFD8EB}">
      <dgm:prSet/>
      <dgm:spPr/>
      <dgm:t>
        <a:bodyPr/>
        <a:lstStyle/>
        <a:p>
          <a:endParaRPr lang="it-IT"/>
        </a:p>
      </dgm:t>
    </dgm:pt>
    <dgm:pt modelId="{7E536A71-65D8-442E-9D70-48429277DAB4}" type="sibTrans" cxnId="{F6CECE20-0CE8-4353-B3B2-89D912FFD8EB}">
      <dgm:prSet/>
      <dgm:spPr/>
      <dgm:t>
        <a:bodyPr/>
        <a:lstStyle/>
        <a:p>
          <a:endParaRPr lang="it-IT"/>
        </a:p>
      </dgm:t>
    </dgm:pt>
    <dgm:pt modelId="{408B532D-FF9B-4E2E-92DA-EB4EDA49C016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dirty="0"/>
        </a:p>
      </dgm:t>
    </dgm:pt>
    <dgm:pt modelId="{058A0AB1-D2B9-49C9-BFF7-A2969586778A}" type="parTrans" cxnId="{7F49E2FC-272A-4E5E-B4A8-B7070FFF831D}">
      <dgm:prSet/>
      <dgm:spPr/>
      <dgm:t>
        <a:bodyPr/>
        <a:lstStyle/>
        <a:p>
          <a:endParaRPr lang="it-IT"/>
        </a:p>
      </dgm:t>
    </dgm:pt>
    <dgm:pt modelId="{5B26735E-2699-418C-8071-5944D7F8C5BF}" type="sibTrans" cxnId="{7F49E2FC-272A-4E5E-B4A8-B7070FFF831D}">
      <dgm:prSet/>
      <dgm:spPr/>
      <dgm:t>
        <a:bodyPr/>
        <a:lstStyle/>
        <a:p>
          <a:endParaRPr lang="it-IT"/>
        </a:p>
      </dgm:t>
    </dgm:pt>
    <dgm:pt modelId="{B60CE05F-A6E8-4FBC-9457-1244EC5DD281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dirty="0"/>
        </a:p>
      </dgm:t>
    </dgm:pt>
    <dgm:pt modelId="{4CEC3909-F71C-4F70-8CAA-37625567433C}" type="parTrans" cxnId="{1426A740-6147-4994-B382-D92091BAC97D}">
      <dgm:prSet/>
      <dgm:spPr/>
      <dgm:t>
        <a:bodyPr/>
        <a:lstStyle/>
        <a:p>
          <a:endParaRPr lang="it-IT"/>
        </a:p>
      </dgm:t>
    </dgm:pt>
    <dgm:pt modelId="{40237E96-8D87-46E8-AC9E-DF235BB35F94}" type="sibTrans" cxnId="{1426A740-6147-4994-B382-D92091BAC97D}">
      <dgm:prSet/>
      <dgm:spPr/>
      <dgm:t>
        <a:bodyPr/>
        <a:lstStyle/>
        <a:p>
          <a:endParaRPr lang="it-IT"/>
        </a:p>
      </dgm:t>
    </dgm:pt>
    <dgm:pt modelId="{6E3C6D43-C642-4E6E-AD3B-F3E3D7DBEF2D}" type="pres">
      <dgm:prSet presAssocID="{0C90A769-EBCE-4C42-95DC-6DB20C050503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4F40B364-45DF-48C4-9467-862151A6D099}" type="pres">
      <dgm:prSet presAssocID="{052D5654-8B9A-40C7-BB27-DF21BB7487E2}" presName="Accent1" presStyleCnt="0"/>
      <dgm:spPr/>
    </dgm:pt>
    <dgm:pt modelId="{1BD2CA63-98AA-4827-BE18-06577E840BDE}" type="pres">
      <dgm:prSet presAssocID="{052D5654-8B9A-40C7-BB27-DF21BB7487E2}" presName="Accent" presStyleLbl="node1" presStyleIdx="0" presStyleCnt="3"/>
      <dgm:spPr/>
    </dgm:pt>
    <dgm:pt modelId="{F76BA34E-3AB3-48AC-86AA-3FDEBB333BCF}" type="pres">
      <dgm:prSet presAssocID="{052D5654-8B9A-40C7-BB27-DF21BB7487E2}" presName="Parent1" presStyleLbl="revTx" presStyleIdx="0" presStyleCnt="3" custScaleX="128071" custLinFactNeighborX="-978" custLinFactNeighborY="-124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DDD194-96B8-4B3B-8F93-88D49843D517}" type="pres">
      <dgm:prSet presAssocID="{408B532D-FF9B-4E2E-92DA-EB4EDA49C016}" presName="Accent2" presStyleCnt="0"/>
      <dgm:spPr/>
    </dgm:pt>
    <dgm:pt modelId="{C6F5E915-5154-4FBF-B270-A6F82D54E741}" type="pres">
      <dgm:prSet presAssocID="{408B532D-FF9B-4E2E-92DA-EB4EDA49C016}" presName="Accent" presStyleLbl="node1" presStyleIdx="1" presStyleCnt="3"/>
      <dgm:spPr/>
    </dgm:pt>
    <dgm:pt modelId="{658761D4-9932-4E32-9F02-2017852222C7}" type="pres">
      <dgm:prSet presAssocID="{408B532D-FF9B-4E2E-92DA-EB4EDA49C016}" presName="Parent2" presStyleLbl="revTx" presStyleIdx="1" presStyleCnt="3" custScaleX="120760" custLinFactNeighborX="7826" custLinFactNeighborY="-66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1E437E9-4536-4598-BD20-03AB4CDFBCBA}" type="pres">
      <dgm:prSet presAssocID="{B60CE05F-A6E8-4FBC-9457-1244EC5DD281}" presName="Accent3" presStyleCnt="0"/>
      <dgm:spPr/>
    </dgm:pt>
    <dgm:pt modelId="{AD612AF6-9214-4899-AFA8-7CA76CB42635}" type="pres">
      <dgm:prSet presAssocID="{B60CE05F-A6E8-4FBC-9457-1244EC5DD281}" presName="Accent" presStyleLbl="node1" presStyleIdx="2" presStyleCnt="3"/>
      <dgm:spPr/>
    </dgm:pt>
    <dgm:pt modelId="{956733AD-ABDF-4787-9E80-D9A0042036BB}" type="pres">
      <dgm:prSet presAssocID="{B60CE05F-A6E8-4FBC-9457-1244EC5DD281}" presName="Parent3" presStyleLbl="revTx" presStyleIdx="2" presStyleCnt="3" custScaleX="115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F49E2FC-272A-4E5E-B4A8-B7070FFF831D}" srcId="{0C90A769-EBCE-4C42-95DC-6DB20C050503}" destId="{408B532D-FF9B-4E2E-92DA-EB4EDA49C016}" srcOrd="1" destOrd="0" parTransId="{058A0AB1-D2B9-49C9-BFF7-A2969586778A}" sibTransId="{5B26735E-2699-418C-8071-5944D7F8C5BF}"/>
    <dgm:cxn modelId="{D79B90B5-ABB7-473D-94CB-69BBB722DB13}" type="presOf" srcId="{0C90A769-EBCE-4C42-95DC-6DB20C050503}" destId="{6E3C6D43-C642-4E6E-AD3B-F3E3D7DBEF2D}" srcOrd="0" destOrd="0" presId="urn:microsoft.com/office/officeart/2009/layout/CircleArrowProcess"/>
    <dgm:cxn modelId="{B6F09C20-0D4A-4B3C-AA99-90C183AD15F7}" type="presOf" srcId="{408B532D-FF9B-4E2E-92DA-EB4EDA49C016}" destId="{658761D4-9932-4E32-9F02-2017852222C7}" srcOrd="0" destOrd="0" presId="urn:microsoft.com/office/officeart/2009/layout/CircleArrowProcess"/>
    <dgm:cxn modelId="{5966A4A3-F29A-4AEE-9564-76B357382186}" type="presOf" srcId="{B60CE05F-A6E8-4FBC-9457-1244EC5DD281}" destId="{956733AD-ABDF-4787-9E80-D9A0042036BB}" srcOrd="0" destOrd="0" presId="urn:microsoft.com/office/officeart/2009/layout/CircleArrowProcess"/>
    <dgm:cxn modelId="{B984520D-A006-42E8-9B6C-CA3FE22BEBF0}" type="presOf" srcId="{052D5654-8B9A-40C7-BB27-DF21BB7487E2}" destId="{F76BA34E-3AB3-48AC-86AA-3FDEBB333BCF}" srcOrd="0" destOrd="0" presId="urn:microsoft.com/office/officeart/2009/layout/CircleArrowProcess"/>
    <dgm:cxn modelId="{F6CECE20-0CE8-4353-B3B2-89D912FFD8EB}" srcId="{0C90A769-EBCE-4C42-95DC-6DB20C050503}" destId="{052D5654-8B9A-40C7-BB27-DF21BB7487E2}" srcOrd="0" destOrd="0" parTransId="{08F2EDF2-7AFE-497A-BD79-B615AEA75DA3}" sibTransId="{7E536A71-65D8-442E-9D70-48429277DAB4}"/>
    <dgm:cxn modelId="{1426A740-6147-4994-B382-D92091BAC97D}" srcId="{0C90A769-EBCE-4C42-95DC-6DB20C050503}" destId="{B60CE05F-A6E8-4FBC-9457-1244EC5DD281}" srcOrd="2" destOrd="0" parTransId="{4CEC3909-F71C-4F70-8CAA-37625567433C}" sibTransId="{40237E96-8D87-46E8-AC9E-DF235BB35F94}"/>
    <dgm:cxn modelId="{5D28BDB2-9A46-4A4D-8884-3B1C6F34B453}" type="presParOf" srcId="{6E3C6D43-C642-4E6E-AD3B-F3E3D7DBEF2D}" destId="{4F40B364-45DF-48C4-9467-862151A6D099}" srcOrd="0" destOrd="0" presId="urn:microsoft.com/office/officeart/2009/layout/CircleArrowProcess"/>
    <dgm:cxn modelId="{DDC9C3EE-86CD-4E55-A13B-7311E1351A6A}" type="presParOf" srcId="{4F40B364-45DF-48C4-9467-862151A6D099}" destId="{1BD2CA63-98AA-4827-BE18-06577E840BDE}" srcOrd="0" destOrd="0" presId="urn:microsoft.com/office/officeart/2009/layout/CircleArrowProcess"/>
    <dgm:cxn modelId="{C410FC5F-A63E-42FA-BE48-79451E1B6291}" type="presParOf" srcId="{6E3C6D43-C642-4E6E-AD3B-F3E3D7DBEF2D}" destId="{F76BA34E-3AB3-48AC-86AA-3FDEBB333BCF}" srcOrd="1" destOrd="0" presId="urn:microsoft.com/office/officeart/2009/layout/CircleArrowProcess"/>
    <dgm:cxn modelId="{30F4C3A5-4CDE-4620-8A86-7F75C996AC0B}" type="presParOf" srcId="{6E3C6D43-C642-4E6E-AD3B-F3E3D7DBEF2D}" destId="{EBDDD194-96B8-4B3B-8F93-88D49843D517}" srcOrd="2" destOrd="0" presId="urn:microsoft.com/office/officeart/2009/layout/CircleArrowProcess"/>
    <dgm:cxn modelId="{B3E4BD01-B88B-480D-BEE4-8E45035DF600}" type="presParOf" srcId="{EBDDD194-96B8-4B3B-8F93-88D49843D517}" destId="{C6F5E915-5154-4FBF-B270-A6F82D54E741}" srcOrd="0" destOrd="0" presId="urn:microsoft.com/office/officeart/2009/layout/CircleArrowProcess"/>
    <dgm:cxn modelId="{0AD5F15C-ED12-4FF2-8BDA-568AE96DCF33}" type="presParOf" srcId="{6E3C6D43-C642-4E6E-AD3B-F3E3D7DBEF2D}" destId="{658761D4-9932-4E32-9F02-2017852222C7}" srcOrd="3" destOrd="0" presId="urn:microsoft.com/office/officeart/2009/layout/CircleArrowProcess"/>
    <dgm:cxn modelId="{53A60A7B-E443-41D3-B77B-A4A8F1B3BC6F}" type="presParOf" srcId="{6E3C6D43-C642-4E6E-AD3B-F3E3D7DBEF2D}" destId="{B1E437E9-4536-4598-BD20-03AB4CDFBCBA}" srcOrd="4" destOrd="0" presId="urn:microsoft.com/office/officeart/2009/layout/CircleArrowProcess"/>
    <dgm:cxn modelId="{1FB2A2BB-9CB0-4667-BF4F-43DAD64D5070}" type="presParOf" srcId="{B1E437E9-4536-4598-BD20-03AB4CDFBCBA}" destId="{AD612AF6-9214-4899-AFA8-7CA76CB42635}" srcOrd="0" destOrd="0" presId="urn:microsoft.com/office/officeart/2009/layout/CircleArrowProcess"/>
    <dgm:cxn modelId="{F6155AF9-6775-4D0C-9BC1-7FFF36C18697}" type="presParOf" srcId="{6E3C6D43-C642-4E6E-AD3B-F3E3D7DBEF2D}" destId="{956733AD-ABDF-4787-9E80-D9A0042036BB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2CA63-98AA-4827-BE18-06577E840BDE}">
      <dsp:nvSpPr>
        <dsp:cNvPr id="0" name=""/>
        <dsp:cNvSpPr/>
      </dsp:nvSpPr>
      <dsp:spPr>
        <a:xfrm>
          <a:off x="1855850" y="0"/>
          <a:ext cx="2438072" cy="243844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BA34E-3AB3-48AC-86AA-3FDEBB333BCF}">
      <dsp:nvSpPr>
        <dsp:cNvPr id="0" name=""/>
        <dsp:cNvSpPr/>
      </dsp:nvSpPr>
      <dsp:spPr>
        <a:xfrm>
          <a:off x="2191343" y="795853"/>
          <a:ext cx="1735092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altLang="ko-KR" sz="1400" kern="12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kern="1200" dirty="0"/>
        </a:p>
      </dsp:txBody>
      <dsp:txXfrm>
        <a:off x="2191343" y="795853"/>
        <a:ext cx="1735092" cy="677232"/>
      </dsp:txXfrm>
    </dsp:sp>
    <dsp:sp modelId="{C6F5E915-5154-4FBF-B270-A6F82D54E741}">
      <dsp:nvSpPr>
        <dsp:cNvPr id="0" name=""/>
        <dsp:cNvSpPr/>
      </dsp:nvSpPr>
      <dsp:spPr>
        <a:xfrm>
          <a:off x="1178684" y="1401066"/>
          <a:ext cx="2438072" cy="243844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761D4-9932-4E32-9F02-2017852222C7}">
      <dsp:nvSpPr>
        <dsp:cNvPr id="0" name=""/>
        <dsp:cNvSpPr/>
      </dsp:nvSpPr>
      <dsp:spPr>
        <a:xfrm>
          <a:off x="1685724" y="2244622"/>
          <a:ext cx="1636044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kern="1200" dirty="0"/>
        </a:p>
      </dsp:txBody>
      <dsp:txXfrm>
        <a:off x="1685724" y="2244622"/>
        <a:ext cx="1636044" cy="677232"/>
      </dsp:txXfrm>
    </dsp:sp>
    <dsp:sp modelId="{AD612AF6-9214-4899-AFA8-7CA76CB42635}">
      <dsp:nvSpPr>
        <dsp:cNvPr id="0" name=""/>
        <dsp:cNvSpPr/>
      </dsp:nvSpPr>
      <dsp:spPr>
        <a:xfrm>
          <a:off x="2029377" y="2969794"/>
          <a:ext cx="2094681" cy="209552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733AD-ABDF-4787-9E80-D9A0042036BB}">
      <dsp:nvSpPr>
        <dsp:cNvPr id="0" name=""/>
        <dsp:cNvSpPr/>
      </dsp:nvSpPr>
      <dsp:spPr>
        <a:xfrm>
          <a:off x="2295703" y="3700719"/>
          <a:ext cx="1559281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kern="1200" dirty="0"/>
        </a:p>
      </dsp:txBody>
      <dsp:txXfrm>
        <a:off x="2295703" y="3700719"/>
        <a:ext cx="1559281" cy="677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D51B-7E12-458E-B6B0-CF75F2D073CD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5AAD-E103-4571-81C5-29FD3D516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86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77919-67C0-47C3-9DE2-BC486C9F18B8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976C-EFFF-4ECF-AE73-3ACB47EF8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5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0E6389-A83F-4B3E-A338-DECD808A026F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3391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A014E99C-1F62-43F5-8356-923D294F5323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3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22531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22532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854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855D417C-26DB-4E00-AECB-ED3CB40C8772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5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1638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16388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397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855D417C-26DB-4E00-AECB-ED3CB40C8772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6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1638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16388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853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855D417C-26DB-4E00-AECB-ED3CB40C8772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7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1638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16388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20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C976C-EFFF-4ECF-AE73-3ACB47EF8539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422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sz="1600" dirty="0">
                <a:solidFill>
                  <a:srgbClr val="000000"/>
                </a:solidFill>
              </a:rPr>
              <a:t>Regole per lo sviluppo turistico nella nostra area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375F91"/>
                </a:solidFill>
              </a:rPr>
              <a:t>1. </a:t>
            </a:r>
            <a:r>
              <a:rPr lang="it-IT" dirty="0">
                <a:solidFill>
                  <a:srgbClr val="000000"/>
                </a:solidFill>
              </a:rPr>
              <a:t>Decisa </a:t>
            </a:r>
            <a:r>
              <a:rPr lang="it-IT" b="1" dirty="0">
                <a:solidFill>
                  <a:srgbClr val="000000"/>
                </a:solidFill>
              </a:rPr>
              <a:t>volontà politica </a:t>
            </a:r>
            <a:r>
              <a:rPr lang="it-IT" dirty="0">
                <a:solidFill>
                  <a:srgbClr val="000000"/>
                </a:solidFill>
              </a:rPr>
              <a:t>di fare del turismo una leva dello sviluppo economico garantendo continuità nel tempo e migliorando il livello professionale delle risorse umane.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2. </a:t>
            </a:r>
            <a:r>
              <a:rPr lang="it-IT" dirty="0">
                <a:solidFill>
                  <a:srgbClr val="000000"/>
                </a:solidFill>
              </a:rPr>
              <a:t>Attivazione di un sistema di «</a:t>
            </a:r>
            <a:r>
              <a:rPr lang="it-IT" b="1" dirty="0" err="1">
                <a:solidFill>
                  <a:srgbClr val="000000"/>
                </a:solidFill>
              </a:rPr>
              <a:t>governance</a:t>
            </a:r>
            <a:r>
              <a:rPr lang="it-IT" b="1" dirty="0">
                <a:solidFill>
                  <a:srgbClr val="000000"/>
                </a:solidFill>
              </a:rPr>
              <a:t> turistica territoriale» </a:t>
            </a:r>
            <a:r>
              <a:rPr lang="it-IT" dirty="0">
                <a:solidFill>
                  <a:srgbClr val="000000"/>
                </a:solidFill>
              </a:rPr>
              <a:t>efficiente, coordinato con il livello regionale, basati sulla cooperazione e il dialogo costante fra pubblico e privato.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3. </a:t>
            </a:r>
            <a:r>
              <a:rPr lang="it-IT" dirty="0">
                <a:solidFill>
                  <a:srgbClr val="000000"/>
                </a:solidFill>
              </a:rPr>
              <a:t>Valorizzazione delle risorse territoriali e trasformazione in </a:t>
            </a:r>
            <a:r>
              <a:rPr lang="it-IT" b="1" dirty="0">
                <a:solidFill>
                  <a:srgbClr val="000000"/>
                </a:solidFill>
              </a:rPr>
              <a:t>prodotti turistici </a:t>
            </a:r>
            <a:r>
              <a:rPr lang="it-IT" dirty="0">
                <a:solidFill>
                  <a:srgbClr val="000000"/>
                </a:solidFill>
              </a:rPr>
              <a:t>per creare  valore.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4. </a:t>
            </a:r>
            <a:r>
              <a:rPr lang="it-IT" dirty="0">
                <a:solidFill>
                  <a:srgbClr val="000000"/>
                </a:solidFill>
              </a:rPr>
              <a:t>Strutturazione delle risorse e dei servizi turistici in linea con le nuove </a:t>
            </a:r>
            <a:r>
              <a:rPr lang="it-IT" b="1" dirty="0">
                <a:solidFill>
                  <a:srgbClr val="000000"/>
                </a:solidFill>
              </a:rPr>
              <a:t>motivazioni dei turisti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5. </a:t>
            </a:r>
            <a:r>
              <a:rPr lang="it-IT" dirty="0">
                <a:solidFill>
                  <a:srgbClr val="000000"/>
                </a:solidFill>
              </a:rPr>
              <a:t>Uso delle nuove </a:t>
            </a:r>
            <a:r>
              <a:rPr lang="it-IT" b="1" dirty="0">
                <a:solidFill>
                  <a:srgbClr val="000000"/>
                </a:solidFill>
              </a:rPr>
              <a:t>tecnologie, del web e dei social media </a:t>
            </a:r>
            <a:r>
              <a:rPr lang="it-IT" dirty="0">
                <a:solidFill>
                  <a:srgbClr val="000000"/>
                </a:solidFill>
              </a:rPr>
              <a:t>sia per la gestione e l’integrazione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dei diversi attori turistici, sia per la commercializzazione e l’informazione ai turisti in arrivo.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6. </a:t>
            </a:r>
            <a:r>
              <a:rPr lang="it-IT" dirty="0">
                <a:solidFill>
                  <a:srgbClr val="000000"/>
                </a:solidFill>
              </a:rPr>
              <a:t>Sviluppo di politiche sostenibili che promuovono </a:t>
            </a:r>
            <a:r>
              <a:rPr lang="it-IT" b="1" dirty="0">
                <a:solidFill>
                  <a:srgbClr val="000000"/>
                </a:solidFill>
              </a:rPr>
              <a:t>accessibilità </a:t>
            </a:r>
            <a:r>
              <a:rPr lang="it-IT" dirty="0">
                <a:solidFill>
                  <a:srgbClr val="000000"/>
                </a:solidFill>
              </a:rPr>
              <a:t>da diversi mezzi di trasporto 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l’integrazione e razionalizzazione degli stessi.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7. </a:t>
            </a:r>
            <a:r>
              <a:rPr lang="it-IT" dirty="0">
                <a:solidFill>
                  <a:srgbClr val="000000"/>
                </a:solidFill>
              </a:rPr>
              <a:t>Impegno a creare un sistema di mobilità turistica che promuova il </a:t>
            </a:r>
            <a:r>
              <a:rPr lang="it-IT" b="1" dirty="0">
                <a:solidFill>
                  <a:srgbClr val="000000"/>
                </a:solidFill>
              </a:rPr>
              <a:t>pendolarismo intra-urbano</a:t>
            </a:r>
            <a:br>
              <a:rPr lang="it-IT" b="1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e valorizzi anche le località minori.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8. </a:t>
            </a:r>
            <a:r>
              <a:rPr lang="it-IT" dirty="0">
                <a:solidFill>
                  <a:srgbClr val="000000"/>
                </a:solidFill>
              </a:rPr>
              <a:t>Investimenti in servizi di qualità che favoriscano </a:t>
            </a:r>
            <a:r>
              <a:rPr lang="it-IT" b="1" dirty="0">
                <a:solidFill>
                  <a:srgbClr val="000000"/>
                </a:solidFill>
              </a:rPr>
              <a:t>l’esperienza turistica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9. </a:t>
            </a:r>
            <a:r>
              <a:rPr lang="it-IT" dirty="0">
                <a:solidFill>
                  <a:srgbClr val="000000"/>
                </a:solidFill>
              </a:rPr>
              <a:t>Favorire una </a:t>
            </a:r>
            <a:r>
              <a:rPr lang="it-IT" b="1" dirty="0">
                <a:solidFill>
                  <a:srgbClr val="000000"/>
                </a:solidFill>
              </a:rPr>
              <a:t>società locale aperta e favorevole </a:t>
            </a:r>
            <a:r>
              <a:rPr lang="it-IT" dirty="0">
                <a:solidFill>
                  <a:srgbClr val="000000"/>
                </a:solidFill>
              </a:rPr>
              <a:t>al turismo.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10. </a:t>
            </a:r>
            <a:r>
              <a:rPr lang="it-IT" dirty="0">
                <a:solidFill>
                  <a:srgbClr val="000000"/>
                </a:solidFill>
              </a:rPr>
              <a:t>Unire la fruizione turistica con lo </a:t>
            </a:r>
            <a:r>
              <a:rPr lang="it-IT" b="1" dirty="0">
                <a:solidFill>
                  <a:srgbClr val="000000"/>
                </a:solidFill>
              </a:rPr>
              <a:t>stile di vita </a:t>
            </a:r>
            <a:r>
              <a:rPr lang="it-IT" dirty="0">
                <a:solidFill>
                  <a:srgbClr val="000000"/>
                </a:solidFill>
              </a:rPr>
              <a:t>della società locale, come elementi di unicità e autenticità del nostro territorio.</a:t>
            </a: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C976C-EFFF-4ECF-AE73-3ACB47EF8539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64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1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4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246063" y="930275"/>
            <a:ext cx="8212137" cy="53324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59301-0617-4129-BD48-2ED0F44A93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934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000" y="135100"/>
            <a:ext cx="2018926" cy="1124200"/>
          </a:xfrm>
          <a:prstGeom prst="rect">
            <a:avLst/>
          </a:prstGeom>
          <a:effectLst>
            <a:outerShdw blurRad="50800" dist="50800" algn="ctr" rotWithShape="0">
              <a:srgbClr val="000000">
                <a:alpha val="49000"/>
              </a:srgbClr>
            </a:outerShdw>
            <a:softEdge rad="381000"/>
          </a:effectLst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>
            <a:lum brigh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34" b="23536"/>
          <a:stretch/>
        </p:blipFill>
        <p:spPr>
          <a:xfrm>
            <a:off x="4543343" y="993916"/>
            <a:ext cx="2228619" cy="1063477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2" y="903704"/>
            <a:ext cx="2262188" cy="1040230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84" y="220575"/>
            <a:ext cx="2141621" cy="1038725"/>
          </a:xfrm>
          <a:prstGeom prst="rect">
            <a:avLst/>
          </a:prstGeom>
          <a:effectLst>
            <a:outerShdw blurRad="50800" dist="50800" dir="3900000" algn="ctr" rotWithShape="0">
              <a:srgbClr val="000000">
                <a:alpha val="50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7096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38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9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3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0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  <a:alpha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C0AE-C02E-4701-B5BA-AA9A6686BD93}" type="datetimeFigureOut">
              <a:rPr lang="it-IT" smtClean="0"/>
              <a:t>11/06/2018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7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stfirenze.it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666103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600" b="1" cap="small" dirty="0">
                <a:solidFill>
                  <a:srgbClr val="CC0000"/>
                </a:solidFill>
              </a:rPr>
              <a:t>NELL’AMBITO DELL’AMBITO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200" i="1" dirty="0">
                <a:solidFill>
                  <a:srgbClr val="C00000"/>
                </a:solidFill>
              </a:rPr>
              <a:t>Identità, qualità, organizzazione e prospettive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i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i="1" dirty="0"/>
              <a:t>Il turismo di domani fra territori, operatori e prodotti turistici: dimensione e trend del mercato turistico per </a:t>
            </a:r>
            <a:r>
              <a:rPr lang="it-IT" sz="2800" i="1" dirty="0" smtClean="0"/>
              <a:t>la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</a:rPr>
              <a:t>MAREMMA TOSCANA – AREA SUD</a:t>
            </a:r>
            <a:endParaRPr lang="it-IT" sz="2800" b="1" i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Sorano, 12 giugno </a:t>
            </a:r>
            <a:r>
              <a:rPr lang="it-IT" sz="2400" b="1" dirty="0">
                <a:solidFill>
                  <a:schemeClr val="tx2">
                    <a:lumMod val="50000"/>
                  </a:schemeClr>
                </a:solidFill>
              </a:rPr>
              <a:t>2018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517" y="5770188"/>
            <a:ext cx="2094045" cy="781557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 smtClean="0">
                <a:solidFill>
                  <a:schemeClr val="accent1">
                    <a:lumMod val="75000"/>
                  </a:schemeClr>
                </a:solidFill>
              </a:rPr>
              <a:t>MAREMMA</a:t>
            </a:r>
            <a:endParaRPr lang="it-IT" sz="3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576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e 6"/>
          <p:cNvSpPr/>
          <p:nvPr/>
        </p:nvSpPr>
        <p:spPr>
          <a:xfrm>
            <a:off x="3182170" y="1119264"/>
            <a:ext cx="3306830" cy="3057858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57150" cap="rnd">
            <a:solidFill>
              <a:schemeClr val="accent4">
                <a:lumMod val="60000"/>
                <a:lumOff val="4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150" tIns="33575" rIns="67150" bIns="335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14 comuni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Si </a:t>
            </a:r>
            <a:r>
              <a:rPr lang="it-IT" b="1" dirty="0">
                <a:solidFill>
                  <a:schemeClr val="bg1"/>
                </a:solidFill>
              </a:rPr>
              <a:t>estende 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per  </a:t>
            </a:r>
            <a:r>
              <a:rPr lang="it-IT" b="1" dirty="0" smtClean="0">
                <a:solidFill>
                  <a:schemeClr val="bg1"/>
                </a:solidFill>
              </a:rPr>
              <a:t>2.743,81 Kmq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Oltre  147 mila </a:t>
            </a:r>
            <a:r>
              <a:rPr lang="it-IT" b="1" dirty="0">
                <a:solidFill>
                  <a:schemeClr val="bg1"/>
                </a:solidFill>
              </a:rPr>
              <a:t>residenti </a:t>
            </a:r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(53,51 </a:t>
            </a:r>
            <a:r>
              <a:rPr lang="it-IT" b="1" dirty="0">
                <a:solidFill>
                  <a:schemeClr val="bg1"/>
                </a:solidFill>
              </a:rPr>
              <a:t>abitanti per Kmq)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6990753" y="263769"/>
            <a:ext cx="2153248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it-IT"/>
          </a:p>
        </p:txBody>
      </p:sp>
      <p:sp>
        <p:nvSpPr>
          <p:cNvPr id="13" name="Titolo 12"/>
          <p:cNvSpPr>
            <a:spLocks noGrp="1"/>
          </p:cNvSpPr>
          <p:nvPr>
            <p:ph type="title"/>
          </p:nvPr>
        </p:nvSpPr>
        <p:spPr>
          <a:xfrm>
            <a:off x="12982" y="70173"/>
            <a:ext cx="6476018" cy="795366"/>
          </a:xfrm>
        </p:spPr>
        <p:txBody>
          <a:bodyPr>
            <a:normAutofit/>
          </a:bodyPr>
          <a:lstStyle/>
          <a:p>
            <a:r>
              <a:rPr lang="it-IT" b="1" dirty="0"/>
              <a:t>Gli ambiti analizzati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xmlns="" id="{1315AEB9-0E22-4966-A848-F6CC82C1F5B1}"/>
              </a:ext>
            </a:extLst>
          </p:cNvPr>
          <p:cNvSpPr txBox="1"/>
          <p:nvPr/>
        </p:nvSpPr>
        <p:spPr>
          <a:xfrm>
            <a:off x="5643032" y="4608649"/>
            <a:ext cx="3407662" cy="19931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22.986, 99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Oltre 3,742 mln residenti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162,81 abitanti per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12982" y="1550559"/>
            <a:ext cx="3076323" cy="2190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MAREMMA TOSCANA</a:t>
            </a:r>
          </a:p>
          <a:p>
            <a:pPr algn="ctr">
              <a:spcAft>
                <a:spcPts val="450"/>
              </a:spcAft>
            </a:pPr>
            <a:endParaRPr lang="it-IT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SUD</a:t>
            </a:r>
            <a:endParaRPr lang="it-IT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163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76738"/>
            <a:ext cx="906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Dimensione del Mercato Turistico</a:t>
            </a:r>
            <a:endParaRPr lang="it-IT" sz="2000" b="1" cap="small" dirty="0">
              <a:solidFill>
                <a:schemeClr val="accent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902861" y="1255878"/>
            <a:ext cx="313670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1">
                    <a:lumMod val="50000"/>
                  </a:schemeClr>
                </a:solidFill>
              </a:rPr>
              <a:t>La Domanda Turistica UFFICIALE</a:t>
            </a:r>
            <a:endParaRPr lang="it-IT" cap="sm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(dati provvisori 2017)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719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arrivi turistici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3,086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mln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4,3 </a:t>
            </a: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264482" y="2133041"/>
            <a:ext cx="29371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2">
                    <a:lumMod val="75000"/>
                  </a:schemeClr>
                </a:solidFill>
              </a:rPr>
              <a:t>L’Offerta Ricettiva UFFICIALE</a:t>
            </a:r>
            <a:endParaRPr lang="it-IT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1.331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imprese ricettive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55.527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posti letto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772296" y="4358429"/>
            <a:ext cx="2703505" cy="188667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13,7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arrivi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46,4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3,4 notti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sz="1600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it-IT" sz="10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15,700 mila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imprese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560 mila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 posti letto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54021" y="6245099"/>
            <a:ext cx="2685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</p:spTree>
    <p:extLst>
      <p:ext uri="{BB962C8B-B14F-4D97-AF65-F5344CB8AC3E}">
        <p14:creationId xmlns:p14="http://schemas.microsoft.com/office/powerpoint/2010/main" val="29083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3198499" y="5627084"/>
            <a:ext cx="2831766" cy="9048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45,7% presenze Italiani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54,3% presenze Stranieri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" y="1158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Caratteristiche della Domanda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17506" y="2181667"/>
            <a:ext cx="33795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1">
                    <a:lumMod val="50000"/>
                  </a:schemeClr>
                </a:solidFill>
              </a:rPr>
              <a:t>Turisti Italiani</a:t>
            </a:r>
            <a:endParaRPr lang="it-IT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588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(81,7%)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2,454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mln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presenze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(79,5%)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4,2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421862" y="2181667"/>
            <a:ext cx="318970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2">
                    <a:lumMod val="75000"/>
                  </a:schemeClr>
                </a:solidFill>
              </a:rPr>
              <a:t>Turisti Stranieri</a:t>
            </a:r>
            <a:endParaRPr lang="it-IT" b="1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131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mila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(18,3%)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631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mila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presenze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(20,5%)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4,8 </a:t>
            </a: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notti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</a:rPr>
              <a:t>pm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65315" y="6301115"/>
            <a:ext cx="234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</p:spTree>
    <p:extLst>
      <p:ext uri="{BB962C8B-B14F-4D97-AF65-F5344CB8AC3E}">
        <p14:creationId xmlns:p14="http://schemas.microsoft.com/office/powerpoint/2010/main" val="182381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2270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rgbClr val="0070C0"/>
                </a:solidFill>
                <a:latin typeface="Cambria" panose="02040503050406030204" pitchFamily="18" charset="0"/>
              </a:rPr>
              <a:t>Trend della Permanenza Media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806181" y="5876285"/>
            <a:ext cx="384887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500" dirty="0">
                <a:solidFill>
                  <a:srgbClr val="0070C0"/>
                </a:solidFill>
              </a:rPr>
              <a:t>In calo la PM in Toscana, da 3,6 a 3,5 notti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449077" y="6497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6" name="Grafic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996470"/>
              </p:ext>
            </p:extLst>
          </p:nvPr>
        </p:nvGraphicFramePr>
        <p:xfrm>
          <a:off x="1310620" y="1143000"/>
          <a:ext cx="6840000" cy="41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525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9499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L’Offerta Ricettiva nei Comuni </a:t>
            </a:r>
            <a:r>
              <a:rPr lang="it-IT" sz="2400" b="1" cap="small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al </a:t>
            </a: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2017 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83763" y="6625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822616"/>
              </p:ext>
            </p:extLst>
          </p:nvPr>
        </p:nvGraphicFramePr>
        <p:xfrm>
          <a:off x="138896" y="508276"/>
          <a:ext cx="8831484" cy="61167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2891"/>
                <a:gridCol w="1686369"/>
                <a:gridCol w="1735392"/>
                <a:gridCol w="2115753"/>
                <a:gridCol w="1141079"/>
              </a:tblGrid>
              <a:tr h="317860">
                <a:tc>
                  <a:txBody>
                    <a:bodyPr/>
                    <a:lstStyle/>
                    <a:p>
                      <a:pPr algn="l" fontAlgn="ctr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 smtClean="0">
                          <a:effectLst/>
                        </a:rPr>
                        <a:t>Informazioni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Totale esercizi alberghieri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Totale esercizi extra alberghieri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Totale esercizi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82" marR="4182" marT="418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Campagnatico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43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43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418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418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Capalbio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Strutture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70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451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2.576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3.027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Cinigiano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Strutture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Letti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122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727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849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Civitella Paganico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47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374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496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870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Grosseto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51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286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337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3.976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15.031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19.008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Isola del Giglio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Strutture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13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11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Letti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594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291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885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63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Magliano in Toscana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98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101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24635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153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1.282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1.435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Manciano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184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214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Letti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1.069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2.732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3.801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Monte Argentario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21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1.356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941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2.297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Orbetello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Strutture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39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122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160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2.547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17.409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19.956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Pitigliano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62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Letti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197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468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665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Scansano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Strutture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66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71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201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690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891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Semproniano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Strutture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496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539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Sorano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60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Letti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175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713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888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84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64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AMBITO MAREMMA TOSCANA AREA SUD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Strutture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193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1.138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1.331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</a:tr>
              <a:tr h="836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Letti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effectLst/>
                        </a:rPr>
                        <a:t>11.258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44.269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</a:rPr>
                        <a:t>55.527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182" marR="4182" marT="418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41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7945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La Domanda nei Comuni 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8620" y="6380179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45785"/>
              </p:ext>
            </p:extLst>
          </p:nvPr>
        </p:nvGraphicFramePr>
        <p:xfrm>
          <a:off x="971990" y="883132"/>
          <a:ext cx="6239037" cy="487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6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9679"/>
                <a:gridCol w="2079679"/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presenze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Campagnatico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1.723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9.663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Capalbio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34.257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143.045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Cinigiano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5.186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22.613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Civitella Paganico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12.154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38.241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Grosseto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234.215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1.084.381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Isola del Giglio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19.523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76.251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Magliano in Toscana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20.748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81.895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Manciano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83.369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204.036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 Argentario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60.320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189.946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Orbetello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199.857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1.110.450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Pitigliano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11.061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23.091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Scansano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11.627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37.613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Semproniano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7.046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16.704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Sorano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18.263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48.383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68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7945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La Domanda nei Comuni 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8620" y="6380179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183850"/>
              </p:ext>
            </p:extLst>
          </p:nvPr>
        </p:nvGraphicFramePr>
        <p:xfrm>
          <a:off x="971990" y="883132"/>
          <a:ext cx="6239037" cy="487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6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9679"/>
                <a:gridCol w="2079679"/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italiani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stranieri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Campagnatico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35,9%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64,1%</a:t>
                      </a:r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Capalbio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82,8%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17,2%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Cinigiano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27,2%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72,8%</a:t>
                      </a:r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Civitella Paganico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54,0%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46,0%</a:t>
                      </a:r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Grosseto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81,0%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19,0%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Isola del Giglio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84,5%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15,5%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Magliano in Toscana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62,2%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37,8%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Manciano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80,2%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19,8%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 Argentario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67,6%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32,4%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Orbetello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84,3%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15,7%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Pitigliano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69,5%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30,5%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Scansano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62,1%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37,9%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Semproniano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77,0%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23,0%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Sorano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64,5%</a:t>
                      </a:r>
                      <a:endParaRPr lang="it-IT" sz="1600" b="0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35,5%</a:t>
                      </a:r>
                      <a:endParaRPr lang="it-I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19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904" y="5795070"/>
            <a:ext cx="2140017" cy="79871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059505" y="2073161"/>
            <a:ext cx="70249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L’Ambito Turistico Territoriale</a:t>
            </a:r>
          </a:p>
          <a:p>
            <a:pPr algn="r"/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azioni da svolgere</a:t>
            </a:r>
          </a:p>
        </p:txBody>
      </p:sp>
    </p:spTree>
    <p:extLst>
      <p:ext uri="{BB962C8B-B14F-4D97-AF65-F5344CB8AC3E}">
        <p14:creationId xmlns:p14="http://schemas.microsoft.com/office/powerpoint/2010/main" val="1580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095" y="0"/>
            <a:ext cx="56570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33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4642339" y="162719"/>
            <a:ext cx="43492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AMBITI TURISTICI TERRITORIALI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35265" y="1511312"/>
            <a:ext cx="3112029" cy="1016305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Un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AMBITO TURISTICO TERRITORIALE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è il risultato di 3 componenti</a:t>
            </a:r>
          </a:p>
        </p:txBody>
      </p:sp>
      <p:sp>
        <p:nvSpPr>
          <p:cNvPr id="6" name="Freccia in giù 5"/>
          <p:cNvSpPr/>
          <p:nvPr/>
        </p:nvSpPr>
        <p:spPr>
          <a:xfrm rot="16200000">
            <a:off x="3639726" y="1539914"/>
            <a:ext cx="563675" cy="959098"/>
          </a:xfrm>
          <a:prstGeom prst="down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42724" y="1008185"/>
            <a:ext cx="4196475" cy="209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programma di sviluppo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con i relativi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progetti attuativi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Un’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intesa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 tra soggetti pubblici e fra pubblico e privato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territorio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di riferimento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221672" y="4624022"/>
            <a:ext cx="1828801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</a:t>
            </a:r>
          </a:p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Conoscenza e Programmazione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9" name="Elaborazione 8"/>
          <p:cNvSpPr/>
          <p:nvPr/>
        </p:nvSpPr>
        <p:spPr>
          <a:xfrm>
            <a:off x="2356353" y="3888530"/>
            <a:ext cx="4257243" cy="387927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CC0000"/>
                </a:solidFill>
              </a:rPr>
              <a:t>Le funzioni …</a:t>
            </a:r>
          </a:p>
        </p:txBody>
      </p:sp>
      <p:sp>
        <p:nvSpPr>
          <p:cNvPr id="10" name="Elaborazione 9"/>
          <p:cNvSpPr/>
          <p:nvPr/>
        </p:nvSpPr>
        <p:spPr>
          <a:xfrm>
            <a:off x="3632921" y="4602410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Informazione e Accoglienza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1" name="Elaborazione 10"/>
          <p:cNvSpPr/>
          <p:nvPr/>
        </p:nvSpPr>
        <p:spPr>
          <a:xfrm>
            <a:off x="6927272" y="4624022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Organizzazione, Coordinamento e Valorizzazione del territorio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4" name="Freccia bidirezionale orizzontale 13"/>
          <p:cNvSpPr/>
          <p:nvPr/>
        </p:nvSpPr>
        <p:spPr>
          <a:xfrm>
            <a:off x="2286000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orizzontale 14"/>
          <p:cNvSpPr/>
          <p:nvPr/>
        </p:nvSpPr>
        <p:spPr>
          <a:xfrm>
            <a:off x="5580351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459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8954" y="850229"/>
            <a:ext cx="4372708" cy="256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LE COSE CAMBIANO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PERSONE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IDEE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GLI SCENARI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990491" y="1910861"/>
            <a:ext cx="2856887" cy="3232791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spcBef>
                <a:spcPct val="50000"/>
              </a:spcBef>
              <a:defRPr/>
            </a:pPr>
            <a:r>
              <a:rPr lang="it-IT" sz="2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Comprendere e anticipare un cambiamento rappresenta uno dei fattori di successo delle imprese, delle destinazioni …..</a:t>
            </a:r>
          </a:p>
        </p:txBody>
      </p:sp>
      <p:sp>
        <p:nvSpPr>
          <p:cNvPr id="7" name="Rettangolo 6"/>
          <p:cNvSpPr/>
          <p:nvPr/>
        </p:nvSpPr>
        <p:spPr>
          <a:xfrm>
            <a:off x="4865077" y="162719"/>
            <a:ext cx="4126523" cy="461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TURISMO &amp; CAMBIAMENTI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8954" y="4084647"/>
            <a:ext cx="5377348" cy="245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Offerta ricettiva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Web, Mobile, </a:t>
            </a:r>
            <a:r>
              <a:rPr lang="it-IT" altLang="it-IT" sz="2800" b="1" dirty="0" err="1">
                <a:solidFill>
                  <a:srgbClr val="CC0000"/>
                </a:solidFill>
                <a:latin typeface="+mn-lt"/>
              </a:rPr>
              <a:t>Ota</a:t>
            </a: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i turisti del domani……….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Destinazione Smart, community</a:t>
            </a:r>
          </a:p>
        </p:txBody>
      </p:sp>
    </p:spTree>
    <p:extLst>
      <p:ext uri="{BB962C8B-B14F-4D97-AF65-F5344CB8AC3E}">
        <p14:creationId xmlns:p14="http://schemas.microsoft.com/office/powerpoint/2010/main" val="193439415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35375" y="251178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rgbClr val="256373"/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mr-IN" dirty="0"/>
              <a:t>…</a:t>
            </a:r>
            <a:r>
              <a:rPr lang="it-IT" dirty="0"/>
              <a:t> accoglienza come segno distintivo </a:t>
            </a:r>
            <a:r>
              <a:rPr lang="mr-IN" dirty="0"/>
              <a:t>…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46100" y="2860401"/>
            <a:ext cx="2528570" cy="35016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Occorre delineare il processo di accoglienza del turista, suddiviso in tre fasi fondamentali dell’esperienza turistica: </a:t>
            </a:r>
          </a:p>
          <a:p>
            <a:pPr algn="ctr"/>
            <a:r>
              <a:rPr lang="it-IT" sz="2000" b="1" u="sng" dirty="0" smtClean="0"/>
              <a:t>prima</a:t>
            </a:r>
            <a:r>
              <a:rPr lang="it-IT" sz="2000" b="1" u="sng" dirty="0"/>
              <a:t>, durante e dopo l’esperienza.</a:t>
            </a:r>
          </a:p>
        </p:txBody>
      </p:sp>
      <p:sp>
        <p:nvSpPr>
          <p:cNvPr id="6" name="Rettangolo 5"/>
          <p:cNvSpPr/>
          <p:nvPr/>
        </p:nvSpPr>
        <p:spPr>
          <a:xfrm>
            <a:off x="4492625" y="2860401"/>
            <a:ext cx="4239683" cy="3501659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Definire le politiche di accoglienza </a:t>
            </a:r>
            <a:r>
              <a:rPr lang="it-IT" sz="2000" i="1" dirty="0" smtClean="0">
                <a:solidFill>
                  <a:srgbClr val="000000"/>
                </a:solidFill>
              </a:rPr>
              <a:t>sull’ambito e su tutto </a:t>
            </a:r>
            <a:r>
              <a:rPr lang="it-IT" sz="2000" i="1" dirty="0">
                <a:solidFill>
                  <a:srgbClr val="000000"/>
                </a:solidFill>
              </a:rPr>
              <a:t>il territorio regionale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il sistema di accoglienza turistica nei principali gate turistici regionali 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</a:t>
            </a:r>
            <a:r>
              <a:rPr lang="it-IT" sz="2000" i="1" dirty="0" smtClean="0">
                <a:solidFill>
                  <a:srgbClr val="000000"/>
                </a:solidFill>
              </a:rPr>
              <a:t>una </a:t>
            </a:r>
            <a:r>
              <a:rPr lang="it-IT" sz="2000" i="1" dirty="0">
                <a:solidFill>
                  <a:srgbClr val="000000"/>
                </a:solidFill>
              </a:rPr>
              <a:t>rete </a:t>
            </a:r>
            <a:r>
              <a:rPr lang="it-IT" sz="2000" i="1" dirty="0" smtClean="0">
                <a:solidFill>
                  <a:srgbClr val="000000"/>
                </a:solidFill>
              </a:rPr>
              <a:t>di ambito e regionale dei </a:t>
            </a:r>
            <a:r>
              <a:rPr lang="it-IT" sz="2000" i="1" dirty="0">
                <a:solidFill>
                  <a:srgbClr val="000000"/>
                </a:solidFill>
              </a:rPr>
              <a:t>servizi di informazione e accoglienza turistica </a:t>
            </a:r>
          </a:p>
        </p:txBody>
      </p:sp>
      <p:sp>
        <p:nvSpPr>
          <p:cNvPr id="7" name="Rettangolo 6"/>
          <p:cNvSpPr/>
          <p:nvPr/>
        </p:nvSpPr>
        <p:spPr>
          <a:xfrm>
            <a:off x="546100" y="945112"/>
            <a:ext cx="2528570" cy="14120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Il tema strategico del Marketing Territoriale</a:t>
            </a:r>
          </a:p>
        </p:txBody>
      </p:sp>
      <p:sp>
        <p:nvSpPr>
          <p:cNvPr id="9" name="Freccia in giù 6"/>
          <p:cNvSpPr/>
          <p:nvPr/>
        </p:nvSpPr>
        <p:spPr>
          <a:xfrm>
            <a:off x="6036945" y="2044700"/>
            <a:ext cx="750570" cy="734182"/>
          </a:xfrm>
          <a:prstGeom prst="downArrow">
            <a:avLst>
              <a:gd name="adj1" fmla="val 50000"/>
              <a:gd name="adj2" fmla="val 4827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  <p:sp>
        <p:nvSpPr>
          <p:cNvPr id="10" name="Freccia a sinistra 7"/>
          <p:cNvSpPr/>
          <p:nvPr/>
        </p:nvSpPr>
        <p:spPr>
          <a:xfrm>
            <a:off x="3482975" y="4229100"/>
            <a:ext cx="857250" cy="819292"/>
          </a:xfrm>
          <a:prstGeom prst="leftArrow">
            <a:avLst/>
          </a:prstGeom>
          <a:solidFill>
            <a:srgbClr val="3185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2544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45868" y="1171875"/>
            <a:ext cx="8969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 Per la programmazione e  il monitoraggio delle strategie e delle attività turistiche del territorio e dei prodotti correlati</a:t>
            </a:r>
          </a:p>
        </p:txBody>
      </p:sp>
      <p:sp>
        <p:nvSpPr>
          <p:cNvPr id="6" name="Elaborazione 5"/>
          <p:cNvSpPr/>
          <p:nvPr/>
        </p:nvSpPr>
        <p:spPr>
          <a:xfrm>
            <a:off x="221672" y="3295058"/>
            <a:ext cx="1828801" cy="32165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Indirizzi strategici per la valorizzazione del territorio e dei prodotti correlati</a:t>
            </a:r>
          </a:p>
          <a:p>
            <a:pPr algn="ctr"/>
            <a:endParaRPr lang="it-IT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Piano di attività dell’OTD almeno biennale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1133240" y="1836570"/>
            <a:ext cx="660607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La funzione dell’OTD di Ambito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7067540" y="3267418"/>
            <a:ext cx="1704109" cy="3218902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Monitoraggio relativo alle azioni realizzate </a:t>
            </a:r>
          </a:p>
        </p:txBody>
      </p:sp>
      <p:sp>
        <p:nvSpPr>
          <p:cNvPr id="11" name="Elaborazione 10"/>
          <p:cNvSpPr/>
          <p:nvPr/>
        </p:nvSpPr>
        <p:spPr>
          <a:xfrm>
            <a:off x="878490" y="133152"/>
            <a:ext cx="7121236" cy="939225"/>
          </a:xfrm>
          <a:prstGeom prst="flowChart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sservatorio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uristico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estinazione</a:t>
            </a:r>
          </a:p>
        </p:txBody>
      </p:sp>
      <p:sp>
        <p:nvSpPr>
          <p:cNvPr id="12" name="Elaborazione 11"/>
          <p:cNvSpPr/>
          <p:nvPr/>
        </p:nvSpPr>
        <p:spPr>
          <a:xfrm>
            <a:off x="4338369" y="3267418"/>
            <a:ext cx="177836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Sostenere forme di collaborazione / dialogo fra imprese e attori pubblici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2304492" y="3295058"/>
            <a:ext cx="182880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Crescita delle competenze / conoscenze professionali</a:t>
            </a:r>
          </a:p>
        </p:txBody>
      </p:sp>
      <p:sp>
        <p:nvSpPr>
          <p:cNvPr id="9" name="Elaborazione 8"/>
          <p:cNvSpPr/>
          <p:nvPr/>
        </p:nvSpPr>
        <p:spPr>
          <a:xfrm>
            <a:off x="358815" y="6120561"/>
            <a:ext cx="8321056" cy="77152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tx2">
                    <a:lumMod val="50000"/>
                  </a:schemeClr>
                </a:solidFill>
              </a:rPr>
              <a:t>Dialogo Sociale</a:t>
            </a:r>
            <a:endParaRPr lang="it-IT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Freccia in su 2"/>
          <p:cNvSpPr/>
          <p:nvPr/>
        </p:nvSpPr>
        <p:spPr>
          <a:xfrm rot="18944644">
            <a:off x="2164028" y="5738420"/>
            <a:ext cx="463683" cy="7469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su 13"/>
          <p:cNvSpPr/>
          <p:nvPr/>
        </p:nvSpPr>
        <p:spPr>
          <a:xfrm>
            <a:off x="3120422" y="5628788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su 14"/>
          <p:cNvSpPr/>
          <p:nvPr/>
        </p:nvSpPr>
        <p:spPr>
          <a:xfrm>
            <a:off x="4863573" y="5663935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su 15"/>
          <p:cNvSpPr/>
          <p:nvPr/>
        </p:nvSpPr>
        <p:spPr>
          <a:xfrm rot="3035067">
            <a:off x="6391584" y="5785305"/>
            <a:ext cx="463683" cy="7055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Elaborazione 16"/>
          <p:cNvSpPr/>
          <p:nvPr/>
        </p:nvSpPr>
        <p:spPr>
          <a:xfrm>
            <a:off x="221672" y="2453951"/>
            <a:ext cx="5638822" cy="705709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</a:t>
            </a:r>
            <a:r>
              <a:rPr lang="it-IT" sz="2400" dirty="0" smtClean="0">
                <a:solidFill>
                  <a:schemeClr val="tx2">
                    <a:lumMod val="50000"/>
                  </a:schemeClr>
                </a:solidFill>
              </a:rPr>
              <a:t>confronto: conoscenza, programmazione e valorizzazione</a:t>
            </a:r>
            <a:endParaRPr lang="it-IT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Elaborazione 17"/>
          <p:cNvSpPr/>
          <p:nvPr/>
        </p:nvSpPr>
        <p:spPr>
          <a:xfrm>
            <a:off x="6203662" y="2742893"/>
            <a:ext cx="296038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misurazione</a:t>
            </a:r>
          </a:p>
        </p:txBody>
      </p:sp>
    </p:spTree>
    <p:extLst>
      <p:ext uri="{BB962C8B-B14F-4D97-AF65-F5344CB8AC3E}">
        <p14:creationId xmlns:p14="http://schemas.microsoft.com/office/powerpoint/2010/main" val="188370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73860" y="743010"/>
            <a:ext cx="8969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Regolamento di Attuazione 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-27092" y="1109002"/>
            <a:ext cx="9144000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Le attività dell’OTD svolte attraverso una </a:t>
            </a:r>
            <a:r>
              <a:rPr lang="it-IT" sz="2800" dirty="0">
                <a:solidFill>
                  <a:srgbClr val="C00000"/>
                </a:solidFill>
              </a:rPr>
              <a:t>consulta</a:t>
            </a:r>
            <a:r>
              <a:rPr lang="it-IT" sz="2400" dirty="0">
                <a:solidFill>
                  <a:srgbClr val="C00000"/>
                </a:solidFill>
              </a:rPr>
              <a:t> 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composta da:  </a:t>
            </a:r>
          </a:p>
        </p:txBody>
      </p:sp>
      <p:sp>
        <p:nvSpPr>
          <p:cNvPr id="11" name="Elaborazione 10"/>
          <p:cNvSpPr/>
          <p:nvPr/>
        </p:nvSpPr>
        <p:spPr>
          <a:xfrm>
            <a:off x="878490" y="133152"/>
            <a:ext cx="7121236" cy="557313"/>
          </a:xfrm>
          <a:prstGeom prst="flowChart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sservatorio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uristico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estinazione</a:t>
            </a:r>
          </a:p>
        </p:txBody>
      </p:sp>
      <p:sp>
        <p:nvSpPr>
          <p:cNvPr id="9" name="Elaborazione 8"/>
          <p:cNvSpPr/>
          <p:nvPr/>
        </p:nvSpPr>
        <p:spPr>
          <a:xfrm>
            <a:off x="358815" y="6120561"/>
            <a:ext cx="8321056" cy="77152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tx2">
                    <a:lumMod val="50000"/>
                  </a:schemeClr>
                </a:solidFill>
              </a:rPr>
              <a:t>Dialogo Sociale</a:t>
            </a:r>
            <a:endParaRPr lang="it-IT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Freccia in su 2"/>
          <p:cNvSpPr/>
          <p:nvPr/>
        </p:nvSpPr>
        <p:spPr>
          <a:xfrm rot="18944644">
            <a:off x="2164028" y="5738420"/>
            <a:ext cx="463683" cy="7469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su 13"/>
          <p:cNvSpPr/>
          <p:nvPr/>
        </p:nvSpPr>
        <p:spPr>
          <a:xfrm>
            <a:off x="3120422" y="5628788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su 14"/>
          <p:cNvSpPr/>
          <p:nvPr/>
        </p:nvSpPr>
        <p:spPr>
          <a:xfrm>
            <a:off x="4863573" y="5663935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su 15"/>
          <p:cNvSpPr/>
          <p:nvPr/>
        </p:nvSpPr>
        <p:spPr>
          <a:xfrm rot="3035067">
            <a:off x="6391584" y="5785305"/>
            <a:ext cx="463683" cy="7055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Elaborazione 18"/>
          <p:cNvSpPr/>
          <p:nvPr/>
        </p:nvSpPr>
        <p:spPr>
          <a:xfrm>
            <a:off x="-27092" y="1631547"/>
            <a:ext cx="9144000" cy="282675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i="1" dirty="0">
                <a:solidFill>
                  <a:schemeClr val="tx2">
                    <a:lumMod val="50000"/>
                  </a:schemeClr>
                </a:solidFill>
              </a:rPr>
              <a:t>Esperti o portatori di interessi operanti direttamente o indirettamente nel settore del turismo che rappresentano:</a:t>
            </a:r>
          </a:p>
          <a:p>
            <a:pPr algn="ctr"/>
            <a:endParaRPr lang="it-IT" sz="2400" i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i="1" dirty="0">
                <a:solidFill>
                  <a:schemeClr val="tx2">
                    <a:lumMod val="50000"/>
                  </a:schemeClr>
                </a:solidFill>
              </a:rPr>
              <a:t>Associazioni di categoria delle imprese del turismo</a:t>
            </a:r>
          </a:p>
          <a:p>
            <a:pPr algn="ctr"/>
            <a:r>
              <a:rPr lang="it-IT" sz="2400" i="1" dirty="0">
                <a:solidFill>
                  <a:schemeClr val="tx2">
                    <a:lumMod val="50000"/>
                  </a:schemeClr>
                </a:solidFill>
              </a:rPr>
              <a:t>Organizzazioni sindacali dei lavoratori</a:t>
            </a:r>
          </a:p>
          <a:p>
            <a:pPr algn="ctr"/>
            <a:r>
              <a:rPr lang="it-IT" sz="2400" i="1" dirty="0">
                <a:solidFill>
                  <a:schemeClr val="tx2">
                    <a:lumMod val="50000"/>
                  </a:schemeClr>
                </a:solidFill>
              </a:rPr>
              <a:t>Rappresentanti istituzioni culturali, musei, parchi</a:t>
            </a:r>
          </a:p>
          <a:p>
            <a:pPr algn="ctr"/>
            <a:r>
              <a:rPr lang="it-IT" sz="2400" i="1" dirty="0">
                <a:solidFill>
                  <a:schemeClr val="tx2">
                    <a:lumMod val="50000"/>
                  </a:schemeClr>
                </a:solidFill>
              </a:rPr>
              <a:t>Associazioni pro -loco</a:t>
            </a:r>
          </a:p>
        </p:txBody>
      </p:sp>
      <p:sp>
        <p:nvSpPr>
          <p:cNvPr id="20" name="Elaborazione 19"/>
          <p:cNvSpPr/>
          <p:nvPr/>
        </p:nvSpPr>
        <p:spPr>
          <a:xfrm>
            <a:off x="-27092" y="4357334"/>
            <a:ext cx="9243164" cy="1184863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La </a:t>
            </a:r>
            <a:r>
              <a:rPr lang="it-IT" sz="2800" dirty="0">
                <a:solidFill>
                  <a:srgbClr val="C00000"/>
                </a:solidFill>
              </a:rPr>
              <a:t>consulta</a:t>
            </a:r>
            <a:r>
              <a:rPr lang="it-IT" sz="2400" dirty="0">
                <a:solidFill>
                  <a:srgbClr val="C00000"/>
                </a:solidFill>
              </a:rPr>
              <a:t> 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costituisce al proprio interno il comitato di indirizzo con funzioni di approvazione dei piani di attività, dei resoconti delle attività svolte e di monitoraggio delle azioni</a:t>
            </a:r>
          </a:p>
        </p:txBody>
      </p:sp>
    </p:spTree>
    <p:extLst>
      <p:ext uri="{BB962C8B-B14F-4D97-AF65-F5344CB8AC3E}">
        <p14:creationId xmlns:p14="http://schemas.microsoft.com/office/powerpoint/2010/main" val="371758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ccia a destra 7"/>
          <p:cNvSpPr/>
          <p:nvPr/>
        </p:nvSpPr>
        <p:spPr>
          <a:xfrm>
            <a:off x="2858947" y="1565597"/>
            <a:ext cx="2685326" cy="563931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Elaborazione 12"/>
          <p:cNvSpPr/>
          <p:nvPr/>
        </p:nvSpPr>
        <p:spPr>
          <a:xfrm rot="18834111">
            <a:off x="1531603" y="2371530"/>
            <a:ext cx="4045527" cy="1793846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accent1">
                    <a:lumMod val="50000"/>
                  </a:schemeClr>
                </a:solidFill>
              </a:rPr>
              <a:t>Riepilogo dell’Iter procedurale</a:t>
            </a:r>
            <a:endParaRPr lang="it-IT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Documento multiplo 2"/>
          <p:cNvSpPr/>
          <p:nvPr/>
        </p:nvSpPr>
        <p:spPr>
          <a:xfrm>
            <a:off x="122260" y="1173355"/>
            <a:ext cx="2526030" cy="1766258"/>
          </a:xfrm>
          <a:prstGeom prst="flowChartMultidocumen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Ambiti Turistici Territoriali </a:t>
            </a:r>
          </a:p>
        </p:txBody>
      </p:sp>
      <p:sp>
        <p:nvSpPr>
          <p:cNvPr id="6" name="Elaborazione 5"/>
          <p:cNvSpPr/>
          <p:nvPr/>
        </p:nvSpPr>
        <p:spPr>
          <a:xfrm>
            <a:off x="5834525" y="979881"/>
            <a:ext cx="3309475" cy="158589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Bozza di convenzione fra comuni degli ambiti interessati per la gestione associata delle funzioni di accoglienza ed informazione turistica sovracomunale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5126323" y="3789183"/>
            <a:ext cx="3720299" cy="771525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Convenzione con TPT</a:t>
            </a:r>
          </a:p>
        </p:txBody>
      </p:sp>
      <p:sp>
        <p:nvSpPr>
          <p:cNvPr id="7" name="Elaborazione 6"/>
          <p:cNvSpPr/>
          <p:nvPr/>
        </p:nvSpPr>
        <p:spPr>
          <a:xfrm>
            <a:off x="4629352" y="5403348"/>
            <a:ext cx="4544645" cy="1052080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Accordo Operativo con FST per la connessione con la piattaforma digitale regionale </a:t>
            </a:r>
          </a:p>
        </p:txBody>
      </p:sp>
      <p:sp>
        <p:nvSpPr>
          <p:cNvPr id="9" name="Freccia in giù 8"/>
          <p:cNvSpPr/>
          <p:nvPr/>
        </p:nvSpPr>
        <p:spPr>
          <a:xfrm>
            <a:off x="5916430" y="3103547"/>
            <a:ext cx="484196" cy="685636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giù 9"/>
          <p:cNvSpPr/>
          <p:nvPr/>
        </p:nvSpPr>
        <p:spPr>
          <a:xfrm>
            <a:off x="7853397" y="4641065"/>
            <a:ext cx="484196" cy="720653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in giù 10"/>
          <p:cNvSpPr/>
          <p:nvPr/>
        </p:nvSpPr>
        <p:spPr>
          <a:xfrm>
            <a:off x="493059" y="3079543"/>
            <a:ext cx="762867" cy="1766136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Elaborazione 11"/>
          <p:cNvSpPr/>
          <p:nvPr/>
        </p:nvSpPr>
        <p:spPr>
          <a:xfrm>
            <a:off x="0" y="5047624"/>
            <a:ext cx="3880573" cy="1547380"/>
          </a:xfrm>
          <a:prstGeom prst="flowChartProcess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Organizzazione e Attivazione </a:t>
            </a:r>
          </a:p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OTD di ambito</a:t>
            </a:r>
          </a:p>
          <a:p>
            <a:pPr algn="ctr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 la programmazione e  il monitoraggio delle strategie e delle attività turistiche del territorio e/o connesse a quel prodotto </a:t>
            </a:r>
          </a:p>
        </p:txBody>
      </p:sp>
      <p:sp>
        <p:nvSpPr>
          <p:cNvPr id="14" name="Elaborazione 13"/>
          <p:cNvSpPr/>
          <p:nvPr/>
        </p:nvSpPr>
        <p:spPr>
          <a:xfrm>
            <a:off x="0" y="-15787"/>
            <a:ext cx="9144000" cy="77152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  <a:endParaRPr lang="it-IT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Freccia in giù 1"/>
          <p:cNvSpPr/>
          <p:nvPr/>
        </p:nvSpPr>
        <p:spPr>
          <a:xfrm>
            <a:off x="746640" y="254643"/>
            <a:ext cx="509286" cy="804371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Elaborazione 14"/>
          <p:cNvSpPr/>
          <p:nvPr/>
        </p:nvSpPr>
        <p:spPr>
          <a:xfrm>
            <a:off x="2761398" y="924270"/>
            <a:ext cx="2958268" cy="69046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Comune responsabile della gestione Associata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Elaborazione 15"/>
          <p:cNvSpPr/>
          <p:nvPr/>
        </p:nvSpPr>
        <p:spPr>
          <a:xfrm>
            <a:off x="6175428" y="2489432"/>
            <a:ext cx="2958268" cy="69046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Maggioranza dei comuni  compresi nell’ambito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24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C8EEC3B0-7076-4C5B-AAFD-2CAD9224B0D4}"/>
              </a:ext>
            </a:extLst>
          </p:cNvPr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375F91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          </a:t>
            </a:r>
          </a:p>
          <a:p>
            <a:pPr>
              <a:lnSpc>
                <a:spcPct val="150000"/>
              </a:lnSpc>
            </a:pPr>
            <a:endParaRPr lang="it-IT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.</a:t>
            </a:r>
            <a:r>
              <a:rPr lang="it-IT" dirty="0"/>
              <a:t> </a:t>
            </a:r>
          </a:p>
        </p:txBody>
      </p:sp>
      <p:cxnSp>
        <p:nvCxnSpPr>
          <p:cNvPr id="4" name="Connettore 1 14">
            <a:extLst>
              <a:ext uri="{FF2B5EF4-FFF2-40B4-BE49-F238E27FC236}">
                <a16:creationId xmlns:a16="http://schemas.microsoft.com/office/drawing/2014/main" xmlns="" id="{747A90FE-83C0-44E0-8556-47BD840D319B}"/>
              </a:ext>
            </a:extLst>
          </p:cNvPr>
          <p:cNvCxnSpPr/>
          <p:nvPr/>
        </p:nvCxnSpPr>
        <p:spPr>
          <a:xfrm flipH="1">
            <a:off x="0" y="332556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14">
            <a:extLst>
              <a:ext uri="{FF2B5EF4-FFF2-40B4-BE49-F238E27FC236}">
                <a16:creationId xmlns:a16="http://schemas.microsoft.com/office/drawing/2014/main" xmlns="" id="{8AFDC3CF-AD2B-45DD-8A34-2D710F426ED1}"/>
              </a:ext>
            </a:extLst>
          </p:cNvPr>
          <p:cNvCxnSpPr/>
          <p:nvPr/>
        </p:nvCxnSpPr>
        <p:spPr>
          <a:xfrm flipH="1">
            <a:off x="-5142" y="930154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14">
            <a:extLst>
              <a:ext uri="{FF2B5EF4-FFF2-40B4-BE49-F238E27FC236}">
                <a16:creationId xmlns:a16="http://schemas.microsoft.com/office/drawing/2014/main" xmlns="" id="{562EF927-204F-4548-8703-907245ED9240}"/>
              </a:ext>
            </a:extLst>
          </p:cNvPr>
          <p:cNvCxnSpPr/>
          <p:nvPr/>
        </p:nvCxnSpPr>
        <p:spPr>
          <a:xfrm flipH="1">
            <a:off x="0" y="1504121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14">
            <a:extLst>
              <a:ext uri="{FF2B5EF4-FFF2-40B4-BE49-F238E27FC236}">
                <a16:creationId xmlns:a16="http://schemas.microsoft.com/office/drawing/2014/main" xmlns="" id="{2BA9DF08-4571-46F9-96DF-1E10EAD69C88}"/>
              </a:ext>
            </a:extLst>
          </p:cNvPr>
          <p:cNvCxnSpPr/>
          <p:nvPr/>
        </p:nvCxnSpPr>
        <p:spPr>
          <a:xfrm flipH="1">
            <a:off x="-5142" y="2100950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14">
            <a:extLst>
              <a:ext uri="{FF2B5EF4-FFF2-40B4-BE49-F238E27FC236}">
                <a16:creationId xmlns:a16="http://schemas.microsoft.com/office/drawing/2014/main" xmlns="" id="{BB115E29-2135-40D1-ACCC-F08D139C17CB}"/>
              </a:ext>
            </a:extLst>
          </p:cNvPr>
          <p:cNvCxnSpPr/>
          <p:nvPr/>
        </p:nvCxnSpPr>
        <p:spPr>
          <a:xfrm flipH="1">
            <a:off x="-15617" y="2690672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14">
            <a:extLst>
              <a:ext uri="{FF2B5EF4-FFF2-40B4-BE49-F238E27FC236}">
                <a16:creationId xmlns:a16="http://schemas.microsoft.com/office/drawing/2014/main" xmlns="" id="{C4556BE4-12AA-43ED-89D9-533A9FB6D0D6}"/>
              </a:ext>
            </a:extLst>
          </p:cNvPr>
          <p:cNvCxnSpPr/>
          <p:nvPr/>
        </p:nvCxnSpPr>
        <p:spPr>
          <a:xfrm flipH="1">
            <a:off x="-15617" y="3429000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14">
            <a:extLst>
              <a:ext uri="{FF2B5EF4-FFF2-40B4-BE49-F238E27FC236}">
                <a16:creationId xmlns:a16="http://schemas.microsoft.com/office/drawing/2014/main" xmlns="" id="{2FAE1812-285B-41A2-9DA8-DE8F3EA9E4B3}"/>
              </a:ext>
            </a:extLst>
          </p:cNvPr>
          <p:cNvCxnSpPr/>
          <p:nvPr/>
        </p:nvCxnSpPr>
        <p:spPr>
          <a:xfrm flipH="1">
            <a:off x="18464" y="4657455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7D8D2036-21E4-41C1-97FD-75EE9A4A31F3}"/>
              </a:ext>
            </a:extLst>
          </p:cNvPr>
          <p:cNvSpPr txBox="1"/>
          <p:nvPr/>
        </p:nvSpPr>
        <p:spPr>
          <a:xfrm>
            <a:off x="709603" y="286699"/>
            <a:ext cx="7930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600" dirty="0">
                <a:solidFill>
                  <a:srgbClr val="000000"/>
                </a:solidFill>
              </a:rPr>
              <a:t>Decisa </a:t>
            </a:r>
            <a:r>
              <a:rPr lang="it-IT" sz="2000" b="1" dirty="0">
                <a:solidFill>
                  <a:srgbClr val="C00000"/>
                </a:solidFill>
              </a:rPr>
              <a:t>volontà politica </a:t>
            </a:r>
            <a:r>
              <a:rPr lang="it-IT" sz="1600" dirty="0">
                <a:solidFill>
                  <a:srgbClr val="000000"/>
                </a:solidFill>
              </a:rPr>
              <a:t>di fare del turismo una leva dello sviluppo economico</a:t>
            </a:r>
            <a:endParaRPr lang="it-IT" sz="1600" dirty="0">
              <a:solidFill>
                <a:schemeClr val="tx2">
                  <a:lumMod val="50000"/>
                </a:schemeClr>
              </a:solidFill>
              <a:ea typeface="Times New Roman" panose="02020603050405020304" pitchFamily="18" charset="0"/>
              <a:cs typeface="DIN BoldAlternate"/>
            </a:endParaRPr>
          </a:p>
        </p:txBody>
      </p:sp>
      <p:cxnSp>
        <p:nvCxnSpPr>
          <p:cNvPr id="12" name="Connettore 1 14">
            <a:extLst>
              <a:ext uri="{FF2B5EF4-FFF2-40B4-BE49-F238E27FC236}">
                <a16:creationId xmlns:a16="http://schemas.microsoft.com/office/drawing/2014/main" xmlns="" id="{9A1EBD38-E734-46C9-9A7A-BAE681389D27}"/>
              </a:ext>
            </a:extLst>
          </p:cNvPr>
          <p:cNvCxnSpPr/>
          <p:nvPr/>
        </p:nvCxnSpPr>
        <p:spPr>
          <a:xfrm flipH="1">
            <a:off x="18464" y="537038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xmlns="" id="{4D0ECEF9-215A-43B5-AB21-CB59EEBC0151}"/>
              </a:ext>
            </a:extLst>
          </p:cNvPr>
          <p:cNvSpPr/>
          <p:nvPr/>
        </p:nvSpPr>
        <p:spPr>
          <a:xfrm>
            <a:off x="492277" y="214707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xmlns="" id="{3301BC8E-1F03-4A95-9704-4790B68B6CFE}"/>
              </a:ext>
            </a:extLst>
          </p:cNvPr>
          <p:cNvSpPr/>
          <p:nvPr/>
        </p:nvSpPr>
        <p:spPr>
          <a:xfrm>
            <a:off x="492277" y="778838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xmlns="" id="{DAFBE0A2-8E5E-4739-BF1D-7390E1C35A3F}"/>
              </a:ext>
            </a:extLst>
          </p:cNvPr>
          <p:cNvSpPr txBox="1"/>
          <p:nvPr/>
        </p:nvSpPr>
        <p:spPr>
          <a:xfrm>
            <a:off x="721076" y="752766"/>
            <a:ext cx="7930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Attivazione di un sistema di «</a:t>
            </a:r>
            <a:r>
              <a:rPr lang="it-IT" sz="2000" b="1" dirty="0" err="1">
                <a:solidFill>
                  <a:srgbClr val="C00000"/>
                </a:solidFill>
              </a:rPr>
              <a:t>governance</a:t>
            </a:r>
            <a:r>
              <a:rPr lang="it-IT" sz="2000" b="1" dirty="0">
                <a:solidFill>
                  <a:srgbClr val="C00000"/>
                </a:solidFill>
              </a:rPr>
              <a:t> turistica territoriale</a:t>
            </a:r>
            <a:r>
              <a:rPr lang="it-IT" sz="1600" b="1" dirty="0">
                <a:solidFill>
                  <a:srgbClr val="000000"/>
                </a:solidFill>
              </a:rPr>
              <a:t>»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xmlns="" id="{31D9CB9B-AFC4-4074-AEDA-28FA24CED8B8}"/>
              </a:ext>
            </a:extLst>
          </p:cNvPr>
          <p:cNvSpPr/>
          <p:nvPr/>
        </p:nvSpPr>
        <p:spPr>
          <a:xfrm>
            <a:off x="494958" y="1316657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8529F33D-1DC6-4D13-83B0-D46D46D387E0}"/>
              </a:ext>
            </a:extLst>
          </p:cNvPr>
          <p:cNvSpPr txBox="1"/>
          <p:nvPr/>
        </p:nvSpPr>
        <p:spPr>
          <a:xfrm>
            <a:off x="749849" y="1362579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Trasformazione </a:t>
            </a:r>
            <a:r>
              <a:rPr lang="it-IT" sz="1600" dirty="0">
                <a:solidFill>
                  <a:srgbClr val="C00000"/>
                </a:solidFill>
              </a:rPr>
              <a:t>delle </a:t>
            </a:r>
            <a:r>
              <a:rPr lang="it-IT" sz="2000" b="1" dirty="0">
                <a:solidFill>
                  <a:srgbClr val="C00000"/>
                </a:solidFill>
              </a:rPr>
              <a:t>risorse territoriali in prodotti turistici</a:t>
            </a:r>
            <a:r>
              <a:rPr lang="it-IT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xmlns="" id="{1703168D-8E86-4298-A93A-BC66B8FDEB80}"/>
              </a:ext>
            </a:extLst>
          </p:cNvPr>
          <p:cNvSpPr/>
          <p:nvPr/>
        </p:nvSpPr>
        <p:spPr>
          <a:xfrm>
            <a:off x="481802" y="1932671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xmlns="" id="{0566DA0A-157B-46EB-9A1B-46743A6E42B7}"/>
              </a:ext>
            </a:extLst>
          </p:cNvPr>
          <p:cNvSpPr txBox="1"/>
          <p:nvPr/>
        </p:nvSpPr>
        <p:spPr>
          <a:xfrm>
            <a:off x="611914" y="2052079"/>
            <a:ext cx="7930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 Strutturazione </a:t>
            </a:r>
            <a:r>
              <a:rPr lang="it-IT" sz="1600" b="1" dirty="0">
                <a:solidFill>
                  <a:srgbClr val="C00000"/>
                </a:solidFill>
              </a:rPr>
              <a:t>risorse e servizi turistici </a:t>
            </a:r>
            <a:r>
              <a:rPr lang="it-IT" sz="1600" dirty="0">
                <a:solidFill>
                  <a:srgbClr val="000000"/>
                </a:solidFill>
              </a:rPr>
              <a:t>in linea con le nuove </a:t>
            </a:r>
            <a:r>
              <a:rPr lang="it-IT" sz="2000" b="1" dirty="0">
                <a:solidFill>
                  <a:srgbClr val="C00000"/>
                </a:solidFill>
              </a:rPr>
              <a:t>motivazioni dei turisti</a:t>
            </a:r>
            <a:r>
              <a:rPr lang="it-IT" sz="2000" dirty="0">
                <a:solidFill>
                  <a:srgbClr val="000000"/>
                </a:solidFill>
              </a:rPr>
              <a:t>.</a:t>
            </a:r>
            <a:endParaRPr lang="it-IT" sz="2000" dirty="0">
              <a:solidFill>
                <a:srgbClr val="375F91"/>
              </a:solidFill>
            </a:endParaRPr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xmlns="" id="{B620BA51-FF58-41A7-91DA-96B4D8D89F97}"/>
              </a:ext>
            </a:extLst>
          </p:cNvPr>
          <p:cNvSpPr/>
          <p:nvPr/>
        </p:nvSpPr>
        <p:spPr>
          <a:xfrm>
            <a:off x="489610" y="251050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CA5167D4-575C-4592-A8B3-A1C64AC81EBC}"/>
              </a:ext>
            </a:extLst>
          </p:cNvPr>
          <p:cNvSpPr txBox="1"/>
          <p:nvPr/>
        </p:nvSpPr>
        <p:spPr>
          <a:xfrm>
            <a:off x="617056" y="2664236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 Uso nuove </a:t>
            </a:r>
            <a:r>
              <a:rPr lang="it-IT" sz="2000" b="1" dirty="0">
                <a:solidFill>
                  <a:srgbClr val="C00000"/>
                </a:solidFill>
              </a:rPr>
              <a:t>tecnologie, web e social media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xmlns="" id="{E7CF31C3-ADC2-423F-9693-81A2417FE935}"/>
              </a:ext>
            </a:extLst>
          </p:cNvPr>
          <p:cNvSpPr/>
          <p:nvPr/>
        </p:nvSpPr>
        <p:spPr>
          <a:xfrm>
            <a:off x="462753" y="324785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xmlns="" id="{9FEBE53D-EDA4-4861-AD24-C99217237D0D}"/>
              </a:ext>
            </a:extLst>
          </p:cNvPr>
          <p:cNvSpPr txBox="1"/>
          <p:nvPr/>
        </p:nvSpPr>
        <p:spPr>
          <a:xfrm>
            <a:off x="702027" y="3358740"/>
            <a:ext cx="7930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Sistemi di </a:t>
            </a:r>
            <a:r>
              <a:rPr lang="it-IT" sz="2000" b="1" dirty="0">
                <a:solidFill>
                  <a:srgbClr val="C00000"/>
                </a:solidFill>
              </a:rPr>
              <a:t>mobilità turistica sostenibile, integrati </a:t>
            </a:r>
            <a:r>
              <a:rPr lang="it-IT" sz="1600" dirty="0">
                <a:solidFill>
                  <a:srgbClr val="000000"/>
                </a:solidFill>
              </a:rPr>
              <a:t>e verso tutte le destinazioni</a:t>
            </a:r>
            <a:endParaRPr lang="it-IT" sz="2000" dirty="0">
              <a:solidFill>
                <a:srgbClr val="375F91"/>
              </a:solidFill>
            </a:endParaRPr>
          </a:p>
        </p:txBody>
      </p:sp>
      <p:cxnSp>
        <p:nvCxnSpPr>
          <p:cNvPr id="24" name="Connettore 1 14">
            <a:extLst>
              <a:ext uri="{FF2B5EF4-FFF2-40B4-BE49-F238E27FC236}">
                <a16:creationId xmlns:a16="http://schemas.microsoft.com/office/drawing/2014/main" xmlns="" id="{FC5D1F1C-163F-42C7-967F-E7C1BBC298F3}"/>
              </a:ext>
            </a:extLst>
          </p:cNvPr>
          <p:cNvCxnSpPr/>
          <p:nvPr/>
        </p:nvCxnSpPr>
        <p:spPr>
          <a:xfrm flipH="1">
            <a:off x="18464" y="398591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e 24">
            <a:extLst>
              <a:ext uri="{FF2B5EF4-FFF2-40B4-BE49-F238E27FC236}">
                <a16:creationId xmlns:a16="http://schemas.microsoft.com/office/drawing/2014/main" xmlns="" id="{A80E9D8D-037D-4B66-B302-63C73D57D46F}"/>
              </a:ext>
            </a:extLst>
          </p:cNvPr>
          <p:cNvSpPr/>
          <p:nvPr/>
        </p:nvSpPr>
        <p:spPr>
          <a:xfrm>
            <a:off x="462767" y="3812891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xmlns="" id="{3EF945C3-0CB6-4503-A5E2-5B78F5495D22}"/>
              </a:ext>
            </a:extLst>
          </p:cNvPr>
          <p:cNvSpPr txBox="1"/>
          <p:nvPr/>
        </p:nvSpPr>
        <p:spPr>
          <a:xfrm>
            <a:off x="609247" y="3980913"/>
            <a:ext cx="85347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 Investimenti </a:t>
            </a:r>
            <a:r>
              <a:rPr lang="it-IT" sz="2000" b="1" dirty="0">
                <a:solidFill>
                  <a:srgbClr val="C00000"/>
                </a:solidFill>
              </a:rPr>
              <a:t>in servizi di accoglienza di qualità </a:t>
            </a:r>
            <a:r>
              <a:rPr lang="it-IT" sz="1600" dirty="0">
                <a:solidFill>
                  <a:srgbClr val="000000"/>
                </a:solidFill>
              </a:rPr>
              <a:t>che favoriscano </a:t>
            </a:r>
            <a:r>
              <a:rPr lang="it-IT" sz="2000" b="1" dirty="0">
                <a:solidFill>
                  <a:srgbClr val="C00000"/>
                </a:solidFill>
              </a:rPr>
              <a:t>l’esperienza turistica</a:t>
            </a:r>
            <a:r>
              <a:rPr lang="it-IT" sz="2000" dirty="0">
                <a:solidFill>
                  <a:srgbClr val="000000"/>
                </a:solidFill>
              </a:rPr>
              <a:t>.</a:t>
            </a:r>
            <a:endParaRPr lang="it-IT" sz="2000" dirty="0">
              <a:solidFill>
                <a:srgbClr val="375F91"/>
              </a:solidFill>
            </a:endParaRPr>
          </a:p>
        </p:txBody>
      </p:sp>
      <p:sp>
        <p:nvSpPr>
          <p:cNvPr id="27" name="Ovale 26">
            <a:extLst>
              <a:ext uri="{FF2B5EF4-FFF2-40B4-BE49-F238E27FC236}">
                <a16:creationId xmlns:a16="http://schemas.microsoft.com/office/drawing/2014/main" xmlns="" id="{717F5200-5648-4FEC-BD26-31E781F96AD0}"/>
              </a:ext>
            </a:extLst>
          </p:cNvPr>
          <p:cNvSpPr/>
          <p:nvPr/>
        </p:nvSpPr>
        <p:spPr>
          <a:xfrm>
            <a:off x="462753" y="4482124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xmlns="" id="{ED26569B-2A7B-44D0-B69C-7CFA2893B977}"/>
              </a:ext>
            </a:extLst>
          </p:cNvPr>
          <p:cNvSpPr txBox="1"/>
          <p:nvPr/>
        </p:nvSpPr>
        <p:spPr>
          <a:xfrm>
            <a:off x="651137" y="4649632"/>
            <a:ext cx="79306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Favorire </a:t>
            </a:r>
            <a:r>
              <a:rPr lang="it-IT" sz="2000" dirty="0">
                <a:solidFill>
                  <a:srgbClr val="000000"/>
                </a:solidFill>
              </a:rPr>
              <a:t>una </a:t>
            </a:r>
            <a:r>
              <a:rPr lang="it-IT" sz="2000" b="1" dirty="0">
                <a:solidFill>
                  <a:srgbClr val="C00000"/>
                </a:solidFill>
              </a:rPr>
              <a:t>società locale accogliente aperta e favorevole </a:t>
            </a:r>
            <a:r>
              <a:rPr lang="it-IT" sz="1600" dirty="0">
                <a:solidFill>
                  <a:srgbClr val="000000"/>
                </a:solidFill>
              </a:rPr>
              <a:t>al turismo</a:t>
            </a:r>
            <a:endParaRPr lang="it-IT" sz="2000" dirty="0">
              <a:solidFill>
                <a:srgbClr val="375F91"/>
              </a:solidFill>
            </a:endParaRPr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xmlns="" id="{2F8EEF5A-0783-4004-A99B-C6EB99276775}"/>
              </a:ext>
            </a:extLst>
          </p:cNvPr>
          <p:cNvSpPr/>
          <p:nvPr/>
        </p:nvSpPr>
        <p:spPr>
          <a:xfrm>
            <a:off x="470329" y="5206447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xmlns="" id="{8F8403A4-A5EA-4708-8781-C776097B9B7A}"/>
              </a:ext>
            </a:extLst>
          </p:cNvPr>
          <p:cNvSpPr txBox="1"/>
          <p:nvPr/>
        </p:nvSpPr>
        <p:spPr>
          <a:xfrm>
            <a:off x="609247" y="5296911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Qualità e stile di vita </a:t>
            </a:r>
            <a:r>
              <a:rPr lang="it-IT" sz="1600" dirty="0">
                <a:solidFill>
                  <a:srgbClr val="000000"/>
                </a:solidFill>
              </a:rPr>
              <a:t>della società locale, come elementi di </a:t>
            </a:r>
            <a:r>
              <a:rPr lang="it-IT" sz="2000" b="1" dirty="0">
                <a:solidFill>
                  <a:srgbClr val="C00000"/>
                </a:solidFill>
              </a:rPr>
              <a:t>unicità e autenticità</a:t>
            </a:r>
          </a:p>
        </p:txBody>
      </p:sp>
      <p:sp>
        <p:nvSpPr>
          <p:cNvPr id="31" name="Elaborazione 30"/>
          <p:cNvSpPr/>
          <p:nvPr/>
        </p:nvSpPr>
        <p:spPr>
          <a:xfrm>
            <a:off x="18465" y="6169497"/>
            <a:ext cx="6503634" cy="387927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CC0000"/>
                </a:solidFill>
              </a:rPr>
              <a:t>Un ambito territoriale funziona se……………..</a:t>
            </a:r>
          </a:p>
        </p:txBody>
      </p:sp>
      <p:sp>
        <p:nvSpPr>
          <p:cNvPr id="2" name="Freccia circolare a destra 1"/>
          <p:cNvSpPr/>
          <p:nvPr/>
        </p:nvSpPr>
        <p:spPr>
          <a:xfrm rot="11426422">
            <a:off x="7643922" y="519358"/>
            <a:ext cx="1427584" cy="63310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9166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Creazione di una «Rete» di ambito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8" name="Freccia a sinistra 7"/>
          <p:cNvSpPr/>
          <p:nvPr/>
        </p:nvSpPr>
        <p:spPr>
          <a:xfrm rot="10800000">
            <a:off x="5004048" y="3817895"/>
            <a:ext cx="1001315" cy="366241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ettangolo 9"/>
          <p:cNvSpPr/>
          <p:nvPr/>
        </p:nvSpPr>
        <p:spPr>
          <a:xfrm>
            <a:off x="6228184" y="1638831"/>
            <a:ext cx="2592288" cy="472437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DIALOGO SOCIALE 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 una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destinazione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più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FORTE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COMPETITIVA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738322544"/>
              </p:ext>
            </p:extLst>
          </p:nvPr>
        </p:nvGraphicFramePr>
        <p:xfrm>
          <a:off x="539552" y="1285236"/>
          <a:ext cx="5472608" cy="506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555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rchioCs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956" y="3554556"/>
            <a:ext cx="225742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tangolo 6"/>
          <p:cNvSpPr/>
          <p:nvPr/>
        </p:nvSpPr>
        <p:spPr>
          <a:xfrm>
            <a:off x="1225773" y="4838558"/>
            <a:ext cx="71811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 Piemonte 7 - 50145 Firenze </a:t>
            </a: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055 3438733 - 055 3438720    Fax 055 301042 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it-IT" u="sng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info@cstfirenze.it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Web site: www.cstfirenze.it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P.Iva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01741530487 - Codice Fiscale: 80030550489</a:t>
            </a:r>
            <a:endPara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0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95649"/>
            <a:ext cx="9075738" cy="6635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SzPct val="25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Ø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65000"/>
              <a:buFont typeface="Wingdings" panose="05000000000000000000" pitchFamily="2" charset="2"/>
              <a:buChar char="l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ü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it-IT" altLang="it-IT" sz="2215" b="1" i="1" dirty="0">
                <a:solidFill>
                  <a:srgbClr val="00B0F0"/>
                </a:solidFill>
                <a:latin typeface="Calibri" panose="020F0502020204030204" pitchFamily="34" charset="0"/>
              </a:rPr>
              <a:t>ALCUNE PROBLEMATICHE DEL NUOVO MERCATO TURISTICO…….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68313" y="944563"/>
            <a:ext cx="8053387" cy="568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LA COMPETITIVITA’ DELLE DESTINAZIONI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C3300"/>
                </a:solidFill>
                <a:latin typeface="+mn-lt"/>
              </a:rPr>
              <a:t> IL GOVERNO DEL TERRITORIO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IL GOVERNO DELLA PROMOZIONE TURISTICA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 L’INNOVAZIONE TECNOLOGICA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510053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904" y="5795070"/>
            <a:ext cx="2140017" cy="79871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0" y="2073161"/>
            <a:ext cx="9143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nuovo Sistema </a:t>
            </a:r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uristico Regionale</a:t>
            </a:r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«</a:t>
            </a:r>
            <a:r>
              <a:rPr lang="it-IT" sz="40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governance</a:t>
            </a:r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turistica   </a:t>
            </a:r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956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33375"/>
            <a:ext cx="9144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Nuove regole per nuove strategie:</a:t>
            </a:r>
          </a:p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L’organizzazione turistica regionale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0" y="1597686"/>
            <a:ext cx="906399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cap="small" dirty="0">
                <a:solidFill>
                  <a:schemeClr val="accent2">
                    <a:lumMod val="50000"/>
                  </a:schemeClr>
                </a:solidFill>
              </a:rPr>
              <a:t>Obiettivi</a:t>
            </a:r>
          </a:p>
          <a:p>
            <a:r>
              <a:rPr lang="it-IT" sz="2400" b="1" cap="small" dirty="0">
                <a:solidFill>
                  <a:schemeClr val="accent1">
                    <a:lumMod val="50000"/>
                  </a:schemeClr>
                </a:solidFill>
              </a:rPr>
              <a:t>Contribuire a mantenere la destinazione toscana in cima alle mete più desiderate al mondo</a:t>
            </a:r>
          </a:p>
          <a:p>
            <a:r>
              <a:rPr lang="it-IT" sz="2400" b="1" cap="small" dirty="0">
                <a:solidFill>
                  <a:schemeClr val="accent1">
                    <a:lumMod val="50000"/>
                  </a:schemeClr>
                </a:solidFill>
              </a:rPr>
              <a:t>Trasformare il potenziale regionale in una crescita turistica importante</a:t>
            </a:r>
          </a:p>
          <a:p>
            <a:r>
              <a:rPr lang="it-IT" sz="2400" b="1" cap="small" dirty="0">
                <a:solidFill>
                  <a:schemeClr val="accent1">
                    <a:lumMod val="50000"/>
                  </a:schemeClr>
                </a:solidFill>
              </a:rPr>
              <a:t>Aumentare l’apporto economico del turismo al territorio regionale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0005" y="4264686"/>
            <a:ext cx="906399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cap="small" dirty="0">
                <a:solidFill>
                  <a:schemeClr val="accent2">
                    <a:lumMod val="50000"/>
                  </a:schemeClr>
                </a:solidFill>
              </a:rPr>
              <a:t>Strumenti</a:t>
            </a:r>
          </a:p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Quadro normativo di riferimento</a:t>
            </a:r>
          </a:p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Un nuovo sistema organizzativo turistico regionale</a:t>
            </a:r>
          </a:p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Facilitare rapporto fra operatori turistici (pubblici e privati)</a:t>
            </a:r>
          </a:p>
        </p:txBody>
      </p:sp>
    </p:spTree>
    <p:extLst>
      <p:ext uri="{BB962C8B-B14F-4D97-AF65-F5344CB8AC3E}">
        <p14:creationId xmlns:p14="http://schemas.microsoft.com/office/powerpoint/2010/main" val="273299298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152966"/>
            <a:ext cx="9144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Sistema Regionale della Promozione Turistica</a:t>
            </a:r>
            <a:b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</a:br>
            <a:endParaRPr lang="it-IT" b="1" cap="smal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ttangolo con angoli in alto arrotondati 1"/>
          <p:cNvSpPr/>
          <p:nvPr/>
        </p:nvSpPr>
        <p:spPr>
          <a:xfrm>
            <a:off x="418148" y="1154430"/>
            <a:ext cx="2377440" cy="94869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Giunta Regionale</a:t>
            </a:r>
          </a:p>
        </p:txBody>
      </p:sp>
      <p:sp>
        <p:nvSpPr>
          <p:cNvPr id="12" name="Rettangolo con angoli in alto arrotondati 11"/>
          <p:cNvSpPr/>
          <p:nvPr/>
        </p:nvSpPr>
        <p:spPr>
          <a:xfrm>
            <a:off x="6417034" y="1108263"/>
            <a:ext cx="2377440" cy="948690"/>
          </a:xfrm>
          <a:prstGeom prst="round2Same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FONDAZIONE SISTEMA TOSCANA</a:t>
            </a:r>
          </a:p>
        </p:txBody>
      </p:sp>
      <p:sp>
        <p:nvSpPr>
          <p:cNvPr id="3" name="Elaborazione 2"/>
          <p:cNvSpPr/>
          <p:nvPr/>
        </p:nvSpPr>
        <p:spPr>
          <a:xfrm>
            <a:off x="512089" y="3265048"/>
            <a:ext cx="2299812" cy="28346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Individua:</a:t>
            </a:r>
          </a:p>
          <a:p>
            <a:pPr algn="ctr"/>
            <a:r>
              <a:rPr lang="it-IT" dirty="0"/>
              <a:t>Le attività attribuite a TPT ed  a FST</a:t>
            </a:r>
          </a:p>
          <a:p>
            <a:pPr algn="ctr"/>
            <a:r>
              <a:rPr lang="it-IT" dirty="0"/>
              <a:t>Le iniziative proposte da soggetti terzi</a:t>
            </a:r>
          </a:p>
          <a:p>
            <a:pPr algn="ctr"/>
            <a:r>
              <a:rPr lang="it-IT" dirty="0"/>
              <a:t>Sostegno alle attività di internazionalizzazione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6417034" y="3265048"/>
            <a:ext cx="2377440" cy="2834640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Promuove l’immagine complessiva della Toscana in armonia con il piano annuale della Giunta Regionale</a:t>
            </a:r>
          </a:p>
        </p:txBody>
      </p:sp>
      <p:sp>
        <p:nvSpPr>
          <p:cNvPr id="15" name="Rettangolo con angoli arrotondati 14"/>
          <p:cNvSpPr/>
          <p:nvPr/>
        </p:nvSpPr>
        <p:spPr>
          <a:xfrm>
            <a:off x="120968" y="2273587"/>
            <a:ext cx="2971799" cy="7899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Approva ogni anno il piano delle attività di promozione</a:t>
            </a:r>
          </a:p>
        </p:txBody>
      </p:sp>
      <p:sp>
        <p:nvSpPr>
          <p:cNvPr id="16" name="Rettangolo con angoli in alto arrotondati 15"/>
          <p:cNvSpPr/>
          <p:nvPr/>
        </p:nvSpPr>
        <p:spPr>
          <a:xfrm>
            <a:off x="3497104" y="1154430"/>
            <a:ext cx="2377440" cy="948690"/>
          </a:xfrm>
          <a:prstGeom prst="round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TOSCANA PROMOZIONE TURISTICA</a:t>
            </a:r>
          </a:p>
        </p:txBody>
      </p:sp>
      <p:sp>
        <p:nvSpPr>
          <p:cNvPr id="17" name="Elaborazione 16"/>
          <p:cNvSpPr/>
          <p:nvPr/>
        </p:nvSpPr>
        <p:spPr>
          <a:xfrm>
            <a:off x="3505261" y="2490429"/>
            <a:ext cx="2377439" cy="3696295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Promuove l’offerta turistica territoriale, i percorsi, le destinazioni ed i sistemi di accoglienza locale</a:t>
            </a:r>
          </a:p>
          <a:p>
            <a:pPr algn="ctr"/>
            <a:endParaRPr lang="it-IT" dirty="0"/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Partecipa a progetti di promozione di altri soggetti pubblici operanti a livello locale, nazionale e internazionale </a:t>
            </a:r>
          </a:p>
        </p:txBody>
      </p:sp>
    </p:spTree>
    <p:extLst>
      <p:ext uri="{BB962C8B-B14F-4D97-AF65-F5344CB8AC3E}">
        <p14:creationId xmlns:p14="http://schemas.microsoft.com/office/powerpoint/2010/main" val="162419339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-52561" y="14720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Sistema Regionale della Promozione Turistica</a:t>
            </a:r>
            <a:endParaRPr lang="it-IT" b="1" cap="smal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laborazione 2"/>
          <p:cNvSpPr/>
          <p:nvPr/>
        </p:nvSpPr>
        <p:spPr>
          <a:xfrm>
            <a:off x="470210" y="3667368"/>
            <a:ext cx="2299812" cy="2834640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Convenzione con TPT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Connessione con la piattaforma digitale regionale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Costituire OTD di Destinazione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6194107" y="3669864"/>
            <a:ext cx="2381250" cy="2834640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Convenzione con TPT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Connessione con la piattaforma digitale regionale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Costituire OTD di Prodotto</a:t>
            </a:r>
          </a:p>
        </p:txBody>
      </p:sp>
      <p:sp>
        <p:nvSpPr>
          <p:cNvPr id="17" name="Elaborazione 16"/>
          <p:cNvSpPr/>
          <p:nvPr/>
        </p:nvSpPr>
        <p:spPr>
          <a:xfrm>
            <a:off x="3761486" y="3034142"/>
            <a:ext cx="1823085" cy="939225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Cabina di regia del Turismo</a:t>
            </a:r>
          </a:p>
        </p:txBody>
      </p:sp>
      <p:sp>
        <p:nvSpPr>
          <p:cNvPr id="5" name="Documento multiplo 4"/>
          <p:cNvSpPr/>
          <p:nvPr/>
        </p:nvSpPr>
        <p:spPr>
          <a:xfrm>
            <a:off x="499922" y="1631228"/>
            <a:ext cx="2526030" cy="1543050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Ambiti Turistici Territoriali</a:t>
            </a:r>
          </a:p>
          <a:p>
            <a:pPr algn="ctr"/>
            <a:r>
              <a:rPr lang="it-IT" sz="1400" dirty="0">
                <a:solidFill>
                  <a:schemeClr val="accent1">
                    <a:lumMod val="50000"/>
                  </a:schemeClr>
                </a:solidFill>
              </a:rPr>
              <a:t>(28 ambiti definiti con legge regionale)</a:t>
            </a:r>
          </a:p>
        </p:txBody>
      </p:sp>
      <p:sp>
        <p:nvSpPr>
          <p:cNvPr id="14" name="Documento multiplo 13"/>
          <p:cNvSpPr/>
          <p:nvPr/>
        </p:nvSpPr>
        <p:spPr>
          <a:xfrm>
            <a:off x="6287409" y="1631228"/>
            <a:ext cx="2526030" cy="1543050"/>
          </a:xfrm>
          <a:prstGeom prst="flowChartMultidocumen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Prodotto Turistico Omogeneo</a:t>
            </a:r>
          </a:p>
        </p:txBody>
      </p:sp>
      <p:sp>
        <p:nvSpPr>
          <p:cNvPr id="18" name="Elaborazione 17"/>
          <p:cNvSpPr/>
          <p:nvPr/>
        </p:nvSpPr>
        <p:spPr>
          <a:xfrm>
            <a:off x="3761487" y="5293878"/>
            <a:ext cx="1823085" cy="939225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Osservatorio turistico</a:t>
            </a:r>
          </a:p>
        </p:txBody>
      </p:sp>
      <p:sp>
        <p:nvSpPr>
          <p:cNvPr id="7" name="Freccia in giù 6"/>
          <p:cNvSpPr/>
          <p:nvPr/>
        </p:nvSpPr>
        <p:spPr>
          <a:xfrm>
            <a:off x="7457122" y="3174278"/>
            <a:ext cx="186604" cy="4372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con angoli in alto arrotondati 15"/>
          <p:cNvSpPr/>
          <p:nvPr/>
        </p:nvSpPr>
        <p:spPr>
          <a:xfrm>
            <a:off x="2141999" y="476385"/>
            <a:ext cx="2377440" cy="948690"/>
          </a:xfrm>
          <a:prstGeom prst="round2SameRect">
            <a:avLst/>
          </a:prstGeom>
          <a:gradFill>
            <a:gsLst>
              <a:gs pos="0">
                <a:schemeClr val="bg2">
                  <a:lumMod val="90000"/>
                </a:schemeClr>
              </a:gs>
              <a:gs pos="32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TOSCANA PROMOZIONE TURISTICA</a:t>
            </a:r>
          </a:p>
        </p:txBody>
      </p:sp>
      <p:sp>
        <p:nvSpPr>
          <p:cNvPr id="15" name="Rettangolo con angoli in alto arrotondati 11"/>
          <p:cNvSpPr/>
          <p:nvPr/>
        </p:nvSpPr>
        <p:spPr>
          <a:xfrm>
            <a:off x="4826620" y="476385"/>
            <a:ext cx="2377440" cy="948690"/>
          </a:xfrm>
          <a:prstGeom prst="round2Same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16000">
                <a:schemeClr val="accent6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FONDAZIONE SISTEMA TOSCANA</a:t>
            </a:r>
          </a:p>
        </p:txBody>
      </p:sp>
      <p:sp>
        <p:nvSpPr>
          <p:cNvPr id="16" name="Freccia in giù 15"/>
          <p:cNvSpPr/>
          <p:nvPr/>
        </p:nvSpPr>
        <p:spPr>
          <a:xfrm>
            <a:off x="1504192" y="3174277"/>
            <a:ext cx="186604" cy="4372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incrocio 7"/>
          <p:cNvSpPr/>
          <p:nvPr/>
        </p:nvSpPr>
        <p:spPr>
          <a:xfrm>
            <a:off x="3330720" y="1631228"/>
            <a:ext cx="2684620" cy="115353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5269381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423852"/>
            <a:ext cx="9144000" cy="5318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600" b="1" dirty="0">
                <a:solidFill>
                  <a:srgbClr val="C00000"/>
                </a:solidFill>
              </a:rPr>
              <a:t>Attraverso l’accordo fra i comuni </a:t>
            </a:r>
            <a:endParaRPr lang="it-IT" sz="2200" dirty="0">
              <a:solidFill>
                <a:srgbClr val="C00000"/>
              </a:solidFill>
            </a:endParaRPr>
          </a:p>
          <a:p>
            <a:pPr algn="ctr"/>
            <a:endParaRPr lang="it-IT" sz="2400" dirty="0"/>
          </a:p>
          <a:p>
            <a:pPr algn="ctr"/>
            <a:r>
              <a:rPr lang="it-IT" sz="2400" b="1" dirty="0" smtClean="0"/>
              <a:t>animare </a:t>
            </a:r>
            <a:r>
              <a:rPr lang="it-IT" sz="2400" b="1" dirty="0"/>
              <a:t>turisticamente l’</a:t>
            </a:r>
            <a:r>
              <a:rPr lang="it-IT" sz="2400" dirty="0"/>
              <a:t>area,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Informazione e accoglienza turistica </a:t>
            </a:r>
            <a:r>
              <a:rPr lang="it-IT" sz="2000" dirty="0"/>
              <a:t>a carattere sovra-comunale, 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Organizzare  prodotti turistici </a:t>
            </a:r>
            <a:r>
              <a:rPr lang="it-IT" sz="2400" dirty="0"/>
              <a:t>in ambito sovra-comunale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 smtClean="0"/>
              <a:t>Valorizzare il territorio e le sue imprese</a:t>
            </a:r>
          </a:p>
          <a:p>
            <a:pPr algn="ctr"/>
            <a:r>
              <a:rPr lang="it-IT" sz="2400" b="1" dirty="0" smtClean="0"/>
              <a:t>in </a:t>
            </a:r>
            <a:r>
              <a:rPr lang="it-IT" sz="2400" b="1" dirty="0"/>
              <a:t>modo unitario e integrato </a:t>
            </a:r>
            <a:endParaRPr lang="it-IT" sz="2400" b="1" dirty="0" smtClean="0"/>
          </a:p>
          <a:p>
            <a:pPr algn="ctr"/>
            <a:r>
              <a:rPr lang="it-IT" sz="2400" dirty="0" smtClean="0"/>
              <a:t>in </a:t>
            </a:r>
            <a:r>
              <a:rPr lang="it-IT" sz="2400" dirty="0"/>
              <a:t>collaborazione con Toscana Promozione Turistica </a:t>
            </a:r>
          </a:p>
          <a:p>
            <a:pPr algn="ctr"/>
            <a:endParaRPr lang="it-IT" sz="2400" dirty="0"/>
          </a:p>
          <a:p>
            <a:pPr algn="ctr"/>
            <a:r>
              <a:rPr lang="it-IT" sz="2600" b="1" dirty="0"/>
              <a:t>Monitorare </a:t>
            </a:r>
            <a:r>
              <a:rPr lang="it-IT" sz="2400" dirty="0"/>
              <a:t>le attività svolte e i flussi turistici connessi</a:t>
            </a:r>
          </a:p>
          <a:p>
            <a:pPr algn="ctr"/>
            <a:endParaRPr lang="it-IT" sz="2400" dirty="0"/>
          </a:p>
          <a:p>
            <a:pPr algn="ctr"/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>
            <a:off x="1475656" y="967543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31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717984"/>
              </p:ext>
            </p:extLst>
          </p:nvPr>
        </p:nvGraphicFramePr>
        <p:xfrm>
          <a:off x="2858665" y="1531314"/>
          <a:ext cx="2609073" cy="487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Campagnatico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Capalbio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Cinigiano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Civitella Paganico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Grosseto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Isola del Giglio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Magliano in Toscana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Manciano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 Argentario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Orbetello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Pitigliano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Scansano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Semproniano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Sorano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7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>
            <a:off x="1475656" y="827584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5918745" y="2894296"/>
            <a:ext cx="3076323" cy="2190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MAREMMA TOSCANA</a:t>
            </a:r>
          </a:p>
          <a:p>
            <a:pPr algn="ctr">
              <a:spcAft>
                <a:spcPts val="450"/>
              </a:spcAft>
            </a:pPr>
            <a:endParaRPr lang="it-IT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SUD</a:t>
            </a:r>
            <a:endParaRPr lang="it-IT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0" y="918699"/>
            <a:ext cx="9139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barometro del settore turistico</a:t>
            </a:r>
            <a:r>
              <a:rPr lang="it-IT" sz="2400" b="1" dirty="0">
                <a:solidFill>
                  <a:schemeClr val="tx2"/>
                </a:solidFill>
              </a:rPr>
              <a:t> </a:t>
            </a:r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ritratto in cifre</a:t>
            </a:r>
          </a:p>
        </p:txBody>
      </p:sp>
    </p:spTree>
    <p:extLst>
      <p:ext uri="{BB962C8B-B14F-4D97-AF65-F5344CB8AC3E}">
        <p14:creationId xmlns:p14="http://schemas.microsoft.com/office/powerpoint/2010/main" val="15236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3355</TotalTime>
  <Words>1549</Words>
  <Application>Microsoft Office PowerPoint</Application>
  <PresentationFormat>Presentazione su schermo (4:3)</PresentationFormat>
  <Paragraphs>483</Paragraphs>
  <Slides>26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47" baseType="lpstr">
      <vt:lpstr>Arial Unicode MS</vt:lpstr>
      <vt:lpstr>맑은 고딕</vt:lpstr>
      <vt:lpstr>Microsoft YaHei</vt:lpstr>
      <vt:lpstr>Arial</vt:lpstr>
      <vt:lpstr>Calibri</vt:lpstr>
      <vt:lpstr>Calibri Light</vt:lpstr>
      <vt:lpstr>Cambria</vt:lpstr>
      <vt:lpstr>Caviar Dreams</vt:lpstr>
      <vt:lpstr>DejaVu Sans Light</vt:lpstr>
      <vt:lpstr>DIN BoldAlternate</vt:lpstr>
      <vt:lpstr>Ebrima</vt:lpstr>
      <vt:lpstr>Lucida Sans Unicode</vt:lpstr>
      <vt:lpstr>Mangal</vt:lpstr>
      <vt:lpstr>MS Sans Serif</vt:lpstr>
      <vt:lpstr>QNLEKP+Arial-BoldMT</vt:lpstr>
      <vt:lpstr>Tahoma</vt:lpstr>
      <vt:lpstr>Times New Roman</vt:lpstr>
      <vt:lpstr>Verdana</vt:lpstr>
      <vt:lpstr>Webdings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Gli ambiti analizzati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Creazione di una «Rete» di ambito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sandro</cp:lastModifiedBy>
  <cp:revision>350</cp:revision>
  <cp:lastPrinted>2018-06-11T14:11:51Z</cp:lastPrinted>
  <dcterms:created xsi:type="dcterms:W3CDTF">2016-04-08T14:26:43Z</dcterms:created>
  <dcterms:modified xsi:type="dcterms:W3CDTF">2018-06-11T14:13:27Z</dcterms:modified>
</cp:coreProperties>
</file>