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charts/chart10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9" r:id="rId2"/>
    <p:sldId id="278" r:id="rId3"/>
    <p:sldId id="260" r:id="rId4"/>
    <p:sldId id="281" r:id="rId5"/>
    <p:sldId id="279" r:id="rId6"/>
    <p:sldId id="265" r:id="rId7"/>
    <p:sldId id="258" r:id="rId8"/>
    <p:sldId id="263" r:id="rId9"/>
    <p:sldId id="264" r:id="rId10"/>
    <p:sldId id="266" r:id="rId11"/>
    <p:sldId id="267" r:id="rId12"/>
    <p:sldId id="268" r:id="rId13"/>
    <p:sldId id="284" r:id="rId14"/>
    <p:sldId id="283" r:id="rId15"/>
    <p:sldId id="275" r:id="rId16"/>
    <p:sldId id="280" r:id="rId17"/>
    <p:sldId id="269" r:id="rId18"/>
    <p:sldId id="272" r:id="rId19"/>
    <p:sldId id="273" r:id="rId20"/>
    <p:sldId id="271" r:id="rId21"/>
    <p:sldId id="270" r:id="rId22"/>
    <p:sldId id="274" r:id="rId23"/>
    <p:sldId id="285" r:id="rId24"/>
    <p:sldId id="276" r:id="rId25"/>
    <p:sldId id="286" r:id="rId2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nti\Documents\1%20Enrico%2012-07-07\0000%20Prog%202018\000%20TURISMO\Rapporto%20turismo_15_16_17\Ambiti\Grafici_Maremma_Nord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nti\Documents\1%20Enrico%2012-07-07\0000%20Prog%202018\000%20TURISMO\Rapporto%20turismo_15_16_17\Ambiti\Grafici_Lavoro_ambiti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nti\Documents\1%20Enrico%2012-07-07\0000%20Prog%202018\000%20TURISMO\Rapporto%20turismo_15_16_17\Ambiti\Grafici_Lavoro_ambit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nti\Documents\1%20Enrico%2012-07-07\0000%20Prog%202017\turismo\00000000000%20turismo%20crociere\000%20Elaborazioni\Offerta_ricett2.csv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conti\Documents\1%20Enrico%2012-07-07\0000%20Prog%202018\000%20TURISMO\Rapporto%20turismo_15_16_17\Ambiti\Ambiti_media_geom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nti\Documents\1%20Enrico%2012-07-07\0000%20Prog%202018\000%20TURISMO\Rapporto%20turismo_15_16_17\Ambiti\Grafici_Maremma_Nord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nti\Documents\1%20Enrico%2012-07-07\0000%20Prog%202018\000%20TURISMO\Rapporto%20turismo_15_16_17\Ambiti\Grafici_Maremma_Nord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nti\Documents\1%20Enrico%2012-07-07\0000%20Prog%202018\000%20TURISMO\Rapporto%20turismo_15_16_17\Ambiti\Grafici_Maremma_Nord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nti\Documents\1%20Enrico%2012-07-07\0000%20Prog%202018\000%20TURISMO\Rapporto%20turismo_15_16_17\Ambiti\Stranieri_ambiti_platino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nti\Documents\1%20Enrico%2012-07-07\0000%20Prog%202018\000%20TURISMO\Rapporto%20turismo_15_16_17\Lavoro\RAPPORTO_2018_PARTE_1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nti\Documents\1%20Enrico%2012-07-07\0000%20Prog%202018\000%20TURISMO\Rapporto%20turismo_15_16_17\Lavoro\Copia%20di%20Saldi%202009-20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plotArea>
      <c:layout>
        <c:manualLayout>
          <c:layoutTarget val="inner"/>
          <c:xMode val="edge"/>
          <c:yMode val="edge"/>
          <c:x val="8.6071741032370946E-2"/>
          <c:y val="4.8062855779391213E-2"/>
          <c:w val="0.8795717410323709"/>
          <c:h val="0.83527998790727076"/>
        </c:manualLayout>
      </c:layout>
      <c:lineChart>
        <c:grouping val="standard"/>
        <c:ser>
          <c:idx val="0"/>
          <c:order val="0"/>
          <c:tx>
            <c:strRef>
              <c:f>Foglio1!$F$36</c:f>
              <c:strCache>
                <c:ptCount val="1"/>
                <c:pt idx="0">
                  <c:v>Arezzo e Val Tiberina</c:v>
                </c:pt>
              </c:strCache>
            </c:strRef>
          </c:tx>
          <c:marker>
            <c:symbol val="none"/>
          </c:marker>
          <c:cat>
            <c:numRef>
              <c:f>Foglio1!$G$35:$AA$35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Foglio1!$G$36:$AA$36</c:f>
            </c:numRef>
          </c:val>
        </c:ser>
        <c:ser>
          <c:idx val="1"/>
          <c:order val="1"/>
          <c:tx>
            <c:strRef>
              <c:f>Foglio1!$F$37</c:f>
              <c:strCache>
                <c:ptCount val="1"/>
                <c:pt idx="0">
                  <c:v>Firenze e Area Fiorentina</c:v>
                </c:pt>
              </c:strCache>
            </c:strRef>
          </c:tx>
          <c:marker>
            <c:symbol val="none"/>
          </c:marker>
          <c:cat>
            <c:numRef>
              <c:f>Foglio1!$G$35:$AA$35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Foglio1!$G$37:$AA$37</c:f>
            </c:numRef>
          </c:val>
        </c:ser>
        <c:ser>
          <c:idx val="2"/>
          <c:order val="2"/>
          <c:tx>
            <c:strRef>
              <c:f>Foglio1!$F$38</c:f>
              <c:strCache>
                <c:ptCount val="1"/>
                <c:pt idx="0">
                  <c:v>Piana di Lucca</c:v>
                </c:pt>
              </c:strCache>
            </c:strRef>
          </c:tx>
          <c:marker>
            <c:symbol val="none"/>
          </c:marker>
          <c:cat>
            <c:numRef>
              <c:f>Foglio1!$G$35:$AA$35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Foglio1!$G$38:$AA$38</c:f>
            </c:numRef>
          </c:val>
        </c:ser>
        <c:ser>
          <c:idx val="3"/>
          <c:order val="3"/>
          <c:tx>
            <c:strRef>
              <c:f>Foglio1!$F$39</c:f>
              <c:strCache>
                <c:ptCount val="1"/>
                <c:pt idx="0">
                  <c:v>Prato e Val Bisenzio</c:v>
                </c:pt>
              </c:strCache>
            </c:strRef>
          </c:tx>
          <c:marker>
            <c:symbol val="none"/>
          </c:marker>
          <c:cat>
            <c:numRef>
              <c:f>Foglio1!$G$35:$AA$35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Foglio1!$G$39:$AA$39</c:f>
            </c:numRef>
          </c:val>
        </c:ser>
        <c:ser>
          <c:idx val="4"/>
          <c:order val="4"/>
          <c:tx>
            <c:strRef>
              <c:f>Foglio1!$F$40</c:f>
              <c:strCache>
                <c:ptCount val="1"/>
                <c:pt idx="0">
                  <c:v>Terre di Pisa</c:v>
                </c:pt>
              </c:strCache>
            </c:strRef>
          </c:tx>
          <c:marker>
            <c:symbol val="none"/>
          </c:marker>
          <c:cat>
            <c:numRef>
              <c:f>Foglio1!$G$35:$AA$35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Foglio1!$G$40:$AA$40</c:f>
            </c:numRef>
          </c:val>
        </c:ser>
        <c:ser>
          <c:idx val="5"/>
          <c:order val="5"/>
          <c:tx>
            <c:strRef>
              <c:f>Foglio1!$F$41</c:f>
              <c:strCache>
                <c:ptCount val="1"/>
                <c:pt idx="0">
                  <c:v>Terre di Siena</c:v>
                </c:pt>
              </c:strCache>
            </c:strRef>
          </c:tx>
          <c:marker>
            <c:symbol val="none"/>
          </c:marker>
          <c:cat>
            <c:numRef>
              <c:f>Foglio1!$G$35:$AA$35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Foglio1!$G$41:$AA$41</c:f>
            </c:numRef>
          </c:val>
        </c:ser>
        <c:ser>
          <c:idx val="6"/>
          <c:order val="6"/>
          <c:tx>
            <c:strRef>
              <c:f>Foglio1!$F$42</c:f>
              <c:strCache>
                <c:ptCount val="1"/>
                <c:pt idx="0">
                  <c:v>Chianti</c:v>
                </c:pt>
              </c:strCache>
            </c:strRef>
          </c:tx>
          <c:marker>
            <c:symbol val="none"/>
          </c:marker>
          <c:cat>
            <c:numRef>
              <c:f>Foglio1!$G$35:$AA$35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Foglio1!$G$42:$AA$42</c:f>
            </c:numRef>
          </c:val>
        </c:ser>
        <c:ser>
          <c:idx val="7"/>
          <c:order val="7"/>
          <c:tx>
            <c:strRef>
              <c:f>Foglio1!$F$43</c:f>
              <c:strCache>
                <c:ptCount val="1"/>
                <c:pt idx="0">
                  <c:v>Empolese Val d’Elsa e Montalbano</c:v>
                </c:pt>
              </c:strCache>
            </c:strRef>
          </c:tx>
          <c:marker>
            <c:symbol val="none"/>
          </c:marker>
          <c:cat>
            <c:numRef>
              <c:f>Foglio1!$G$35:$AA$35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Foglio1!$G$43:$AA$43</c:f>
            </c:numRef>
          </c:val>
        </c:ser>
        <c:ser>
          <c:idx val="8"/>
          <c:order val="8"/>
          <c:tx>
            <c:strRef>
              <c:f>Foglio1!$F$44</c:f>
              <c:strCache>
                <c:ptCount val="1"/>
                <c:pt idx="0">
                  <c:v>Terre di Valdelsa e dell’Etruria Volterrana</c:v>
                </c:pt>
              </c:strCache>
            </c:strRef>
          </c:tx>
          <c:marker>
            <c:symbol val="none"/>
          </c:marker>
          <c:cat>
            <c:numRef>
              <c:f>Foglio1!$G$35:$AA$35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Foglio1!$G$44:$AA$44</c:f>
            </c:numRef>
          </c:val>
        </c:ser>
        <c:ser>
          <c:idx val="9"/>
          <c:order val="9"/>
          <c:tx>
            <c:strRef>
              <c:f>Foglio1!$F$45</c:f>
              <c:strCache>
                <c:ptCount val="1"/>
                <c:pt idx="0">
                  <c:v>Val d’Orcia</c:v>
                </c:pt>
              </c:strCache>
            </c:strRef>
          </c:tx>
          <c:marker>
            <c:symbol val="none"/>
          </c:marker>
          <c:cat>
            <c:numRef>
              <c:f>Foglio1!$G$35:$AA$35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Foglio1!$G$45:$AA$45</c:f>
            </c:numRef>
          </c:val>
        </c:ser>
        <c:ser>
          <c:idx val="10"/>
          <c:order val="10"/>
          <c:tx>
            <c:strRef>
              <c:f>Foglio1!$F$46</c:f>
              <c:strCache>
                <c:ptCount val="1"/>
                <c:pt idx="0">
                  <c:v>Val di Chiana Aretina</c:v>
                </c:pt>
              </c:strCache>
            </c:strRef>
          </c:tx>
          <c:marker>
            <c:symbol val="none"/>
          </c:marker>
          <c:cat>
            <c:numRef>
              <c:f>Foglio1!$G$35:$AA$35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Foglio1!$G$46:$AA$46</c:f>
            </c:numRef>
          </c:val>
        </c:ser>
        <c:ser>
          <c:idx val="11"/>
          <c:order val="11"/>
          <c:tx>
            <c:strRef>
              <c:f>Foglio1!$F$47</c:f>
              <c:strCache>
                <c:ptCount val="1"/>
                <c:pt idx="0">
                  <c:v>Val di Chiana Senese</c:v>
                </c:pt>
              </c:strCache>
            </c:strRef>
          </c:tx>
          <c:marker>
            <c:symbol val="none"/>
          </c:marker>
          <c:cat>
            <c:numRef>
              <c:f>Foglio1!$G$35:$AA$35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Foglio1!$G$47:$AA$47</c:f>
            </c:numRef>
          </c:val>
        </c:ser>
        <c:ser>
          <c:idx val="12"/>
          <c:order val="12"/>
          <c:tx>
            <c:strRef>
              <c:f>Foglio1!$F$48</c:f>
              <c:strCache>
                <c:ptCount val="1"/>
                <c:pt idx="0">
                  <c:v>Valdarno Aretino</c:v>
                </c:pt>
              </c:strCache>
            </c:strRef>
          </c:tx>
          <c:marker>
            <c:symbol val="none"/>
          </c:marker>
          <c:cat>
            <c:numRef>
              <c:f>Foglio1!$G$35:$AA$35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Foglio1!$G$48:$AA$48</c:f>
            </c:numRef>
          </c:val>
        </c:ser>
        <c:ser>
          <c:idx val="13"/>
          <c:order val="13"/>
          <c:tx>
            <c:strRef>
              <c:f>Foglio1!$F$49</c:f>
              <c:strCache>
                <c:ptCount val="1"/>
                <c:pt idx="0">
                  <c:v>Valdinievole</c:v>
                </c:pt>
              </c:strCache>
            </c:strRef>
          </c:tx>
          <c:marker>
            <c:symbol val="none"/>
          </c:marker>
          <c:cat>
            <c:numRef>
              <c:f>Foglio1!$G$35:$AA$35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Foglio1!$G$49:$AA$49</c:f>
            </c:numRef>
          </c:val>
        </c:ser>
        <c:ser>
          <c:idx val="14"/>
          <c:order val="14"/>
          <c:tx>
            <c:strRef>
              <c:f>Foglio1!$F$50</c:f>
              <c:strCache>
                <c:ptCount val="1"/>
                <c:pt idx="0">
                  <c:v>Costa degli Etruschi</c:v>
                </c:pt>
              </c:strCache>
            </c:strRef>
          </c:tx>
          <c:spPr>
            <a:ln w="53975"/>
          </c:spPr>
          <c:marker>
            <c:symbol val="none"/>
          </c:marker>
          <c:dLbls>
            <c:dLbl>
              <c:idx val="20"/>
              <c:layout>
                <c:manualLayout>
                  <c:x val="-8.333333333333354E-3"/>
                  <c:y val="-2.4432809773124037E-2"/>
                </c:manualLayout>
              </c:layout>
              <c:showVal val="1"/>
            </c:dLbl>
            <c:delete val="1"/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</c:dLbls>
          <c:cat>
            <c:numRef>
              <c:f>Foglio1!$G$35:$AA$35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Foglio1!$G$50:$AA$50</c:f>
              <c:numCache>
                <c:formatCode>0</c:formatCode>
                <c:ptCount val="21"/>
                <c:pt idx="0" formatCode="General">
                  <c:v>100</c:v>
                </c:pt>
                <c:pt idx="1">
                  <c:v>110.8191225408557</c:v>
                </c:pt>
                <c:pt idx="2">
                  <c:v>113.05615207067135</c:v>
                </c:pt>
                <c:pt idx="3">
                  <c:v>119.68013743708244</c:v>
                </c:pt>
                <c:pt idx="4">
                  <c:v>132.62295335234629</c:v>
                </c:pt>
                <c:pt idx="5">
                  <c:v>131.05262344773075</c:v>
                </c:pt>
                <c:pt idx="6">
                  <c:v>131.07610640250431</c:v>
                </c:pt>
                <c:pt idx="7">
                  <c:v>120.84402683236569</c:v>
                </c:pt>
                <c:pt idx="8">
                  <c:v>123.59579655109548</c:v>
                </c:pt>
                <c:pt idx="9">
                  <c:v>137.92416859525582</c:v>
                </c:pt>
                <c:pt idx="10">
                  <c:v>143.69936874109735</c:v>
                </c:pt>
                <c:pt idx="11">
                  <c:v>158.9818594174379</c:v>
                </c:pt>
                <c:pt idx="12">
                  <c:v>169.33459811703781</c:v>
                </c:pt>
                <c:pt idx="13">
                  <c:v>164.51679185759471</c:v>
                </c:pt>
                <c:pt idx="14">
                  <c:v>174.57651889914354</c:v>
                </c:pt>
                <c:pt idx="15">
                  <c:v>171.9032625857823</c:v>
                </c:pt>
                <c:pt idx="16">
                  <c:v>165.08208219652138</c:v>
                </c:pt>
                <c:pt idx="17">
                  <c:v>162.80136201137688</c:v>
                </c:pt>
                <c:pt idx="18">
                  <c:v>167.36410012390348</c:v>
                </c:pt>
                <c:pt idx="19">
                  <c:v>168.39045974063723</c:v>
                </c:pt>
                <c:pt idx="20">
                  <c:v>179.43613099780927</c:v>
                </c:pt>
              </c:numCache>
            </c:numRef>
          </c:val>
        </c:ser>
        <c:ser>
          <c:idx val="15"/>
          <c:order val="15"/>
          <c:tx>
            <c:strRef>
              <c:f>Foglio1!$F$51</c:f>
              <c:strCache>
                <c:ptCount val="1"/>
                <c:pt idx="0">
                  <c:v>Isola d’Elba</c:v>
                </c:pt>
              </c:strCache>
            </c:strRef>
          </c:tx>
          <c:spPr>
            <a:ln w="53975"/>
          </c:spPr>
          <c:marker>
            <c:symbol val="none"/>
          </c:marker>
          <c:cat>
            <c:numRef>
              <c:f>Foglio1!$G$35:$AA$35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Foglio1!$G$51:$AA$51</c:f>
              <c:numCache>
                <c:formatCode>0</c:formatCode>
                <c:ptCount val="21"/>
                <c:pt idx="0" formatCode="General">
                  <c:v>100</c:v>
                </c:pt>
                <c:pt idx="1">
                  <c:v>111.38997009251572</c:v>
                </c:pt>
                <c:pt idx="2">
                  <c:v>112.71577987441356</c:v>
                </c:pt>
                <c:pt idx="3">
                  <c:v>114.06974570139961</c:v>
                </c:pt>
                <c:pt idx="4">
                  <c:v>117.94766818433435</c:v>
                </c:pt>
                <c:pt idx="5">
                  <c:v>112.66024373823599</c:v>
                </c:pt>
                <c:pt idx="6">
                  <c:v>110.96567105610295</c:v>
                </c:pt>
                <c:pt idx="7">
                  <c:v>99.709867104945204</c:v>
                </c:pt>
                <c:pt idx="8">
                  <c:v>104.07641890578647</c:v>
                </c:pt>
                <c:pt idx="9">
                  <c:v>113.82528324168455</c:v>
                </c:pt>
                <c:pt idx="10">
                  <c:v>109.4783150417574</c:v>
                </c:pt>
                <c:pt idx="11">
                  <c:v>101.5646927628618</c:v>
                </c:pt>
                <c:pt idx="12">
                  <c:v>100.30070064951046</c:v>
                </c:pt>
                <c:pt idx="13">
                  <c:v>99.798990964200527</c:v>
                </c:pt>
                <c:pt idx="14">
                  <c:v>103.42831256609441</c:v>
                </c:pt>
                <c:pt idx="15">
                  <c:v>95.901226229019102</c:v>
                </c:pt>
                <c:pt idx="16">
                  <c:v>100.47706390831061</c:v>
                </c:pt>
                <c:pt idx="17">
                  <c:v>100.69728704312013</c:v>
                </c:pt>
                <c:pt idx="18">
                  <c:v>103.21326245794152</c:v>
                </c:pt>
                <c:pt idx="19">
                  <c:v>100.30428481797965</c:v>
                </c:pt>
                <c:pt idx="20">
                  <c:v>104.0822939860609</c:v>
                </c:pt>
              </c:numCache>
            </c:numRef>
          </c:val>
        </c:ser>
        <c:ser>
          <c:idx val="16"/>
          <c:order val="16"/>
          <c:tx>
            <c:strRef>
              <c:f>Foglio1!$F$52</c:f>
              <c:strCache>
                <c:ptCount val="1"/>
                <c:pt idx="0">
                  <c:v>Livorno</c:v>
                </c:pt>
              </c:strCache>
            </c:strRef>
          </c:tx>
          <c:spPr>
            <a:ln w="53975"/>
          </c:spPr>
          <c:marker>
            <c:symbol val="none"/>
          </c:marker>
          <c:dLbls>
            <c:dLbl>
              <c:idx val="20"/>
              <c:layout>
                <c:manualLayout>
                  <c:x val="-2.7777777777777952E-3"/>
                  <c:y val="-2.0942408376963394E-2"/>
                </c:manualLayout>
              </c:layout>
              <c:showVal val="1"/>
            </c:dLbl>
            <c:delete val="1"/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</c:dLbls>
          <c:cat>
            <c:numRef>
              <c:f>Foglio1!$G$35:$AA$35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Foglio1!$G$52:$AA$52</c:f>
              <c:numCache>
                <c:formatCode>0</c:formatCode>
                <c:ptCount val="21"/>
                <c:pt idx="0" formatCode="General">
                  <c:v>100</c:v>
                </c:pt>
                <c:pt idx="1">
                  <c:v>111.91290097495086</c:v>
                </c:pt>
                <c:pt idx="2">
                  <c:v>117.58784480164903</c:v>
                </c:pt>
                <c:pt idx="3">
                  <c:v>119.51310070224632</c:v>
                </c:pt>
                <c:pt idx="4">
                  <c:v>132.5277025599662</c:v>
                </c:pt>
                <c:pt idx="5">
                  <c:v>142.43180785210004</c:v>
                </c:pt>
                <c:pt idx="6">
                  <c:v>125.68736276750325</c:v>
                </c:pt>
                <c:pt idx="7">
                  <c:v>126.42641777572928</c:v>
                </c:pt>
                <c:pt idx="8">
                  <c:v>110.40438375807392</c:v>
                </c:pt>
                <c:pt idx="9">
                  <c:v>120.10652122422589</c:v>
                </c:pt>
                <c:pt idx="10">
                  <c:v>116.55047915346327</c:v>
                </c:pt>
                <c:pt idx="11">
                  <c:v>107.39855197710817</c:v>
                </c:pt>
                <c:pt idx="12">
                  <c:v>110.88321714582013</c:v>
                </c:pt>
                <c:pt idx="13">
                  <c:v>132.32381427922132</c:v>
                </c:pt>
                <c:pt idx="14">
                  <c:v>131.65069488454827</c:v>
                </c:pt>
                <c:pt idx="15">
                  <c:v>106.19698744662735</c:v>
                </c:pt>
                <c:pt idx="16">
                  <c:v>118.48789793423083</c:v>
                </c:pt>
                <c:pt idx="17">
                  <c:v>122.83644767080845</c:v>
                </c:pt>
                <c:pt idx="18">
                  <c:v>115.66899041693058</c:v>
                </c:pt>
                <c:pt idx="19">
                  <c:v>112.41285936509782</c:v>
                </c:pt>
                <c:pt idx="20">
                  <c:v>120.60039817428743</c:v>
                </c:pt>
              </c:numCache>
            </c:numRef>
          </c:val>
        </c:ser>
        <c:ser>
          <c:idx val="17"/>
          <c:order val="17"/>
          <c:tx>
            <c:strRef>
              <c:f>Foglio1!$F$53</c:f>
              <c:strCache>
                <c:ptCount val="1"/>
                <c:pt idx="0">
                  <c:v>Maremma</c:v>
                </c:pt>
              </c:strCache>
            </c:strRef>
          </c:tx>
          <c:spPr>
            <a:ln w="53975"/>
          </c:spPr>
          <c:marker>
            <c:symbol val="none"/>
          </c:marker>
          <c:cat>
            <c:numRef>
              <c:f>Foglio1!$G$35:$AA$35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Foglio1!$G$53:$AA$53</c:f>
              <c:numCache>
                <c:formatCode>0</c:formatCode>
                <c:ptCount val="21"/>
                <c:pt idx="0" formatCode="General">
                  <c:v>100</c:v>
                </c:pt>
                <c:pt idx="1">
                  <c:v>102.56937201008155</c:v>
                </c:pt>
                <c:pt idx="2">
                  <c:v>114.84284739191968</c:v>
                </c:pt>
                <c:pt idx="3">
                  <c:v>118.79921637921117</c:v>
                </c:pt>
                <c:pt idx="4">
                  <c:v>123.37930063125008</c:v>
                </c:pt>
                <c:pt idx="5">
                  <c:v>127.85173059440312</c:v>
                </c:pt>
                <c:pt idx="6">
                  <c:v>138.88009006320408</c:v>
                </c:pt>
                <c:pt idx="7">
                  <c:v>134.97483962662776</c:v>
                </c:pt>
                <c:pt idx="8">
                  <c:v>137.48477031617659</c:v>
                </c:pt>
                <c:pt idx="9">
                  <c:v>147.29874409895919</c:v>
                </c:pt>
                <c:pt idx="10">
                  <c:v>148.7091827237021</c:v>
                </c:pt>
                <c:pt idx="11">
                  <c:v>146.67030110697758</c:v>
                </c:pt>
                <c:pt idx="12">
                  <c:v>154.23126662707196</c:v>
                </c:pt>
                <c:pt idx="13">
                  <c:v>150.22240016862227</c:v>
                </c:pt>
                <c:pt idx="14">
                  <c:v>154.10667131559845</c:v>
                </c:pt>
                <c:pt idx="15">
                  <c:v>147.75856481960273</c:v>
                </c:pt>
                <c:pt idx="16">
                  <c:v>156.43005376804729</c:v>
                </c:pt>
                <c:pt idx="17">
                  <c:v>153.62237475708841</c:v>
                </c:pt>
                <c:pt idx="18">
                  <c:v>154.37073458046837</c:v>
                </c:pt>
                <c:pt idx="19">
                  <c:v>148.61842021024597</c:v>
                </c:pt>
                <c:pt idx="20">
                  <c:v>151.99209681597486</c:v>
                </c:pt>
              </c:numCache>
            </c:numRef>
          </c:val>
        </c:ser>
        <c:ser>
          <c:idx val="18"/>
          <c:order val="18"/>
          <c:tx>
            <c:strRef>
              <c:f>Foglio1!$F$54</c:f>
              <c:strCache>
                <c:ptCount val="1"/>
                <c:pt idx="0">
                  <c:v>Maremma Area Nord</c:v>
                </c:pt>
              </c:strCache>
            </c:strRef>
          </c:tx>
          <c:spPr>
            <a:ln w="53975">
              <a:solidFill>
                <a:srgbClr val="FF0000"/>
              </a:solidFill>
              <a:prstDash val="sysDash"/>
            </a:ln>
          </c:spPr>
          <c:marker>
            <c:symbol val="none"/>
          </c:marker>
          <c:dLbls>
            <c:dLbl>
              <c:idx val="20"/>
              <c:layout>
                <c:manualLayout>
                  <c:x val="-1.1111111111111144E-2"/>
                  <c:y val="3.4904013961605612E-2"/>
                </c:manualLayout>
              </c:layout>
              <c:showVal val="1"/>
            </c:dLbl>
            <c:delete val="1"/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</c:dLbls>
          <c:cat>
            <c:numRef>
              <c:f>Foglio1!$G$35:$AA$35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Foglio1!$G$54:$AA$54</c:f>
              <c:numCache>
                <c:formatCode>0</c:formatCode>
                <c:ptCount val="21"/>
                <c:pt idx="0" formatCode="General">
                  <c:v>100</c:v>
                </c:pt>
                <c:pt idx="1">
                  <c:v>100.49443860839799</c:v>
                </c:pt>
                <c:pt idx="2">
                  <c:v>98.86942900027249</c:v>
                </c:pt>
                <c:pt idx="3">
                  <c:v>110.50053418198654</c:v>
                </c:pt>
                <c:pt idx="4">
                  <c:v>120.81337474907153</c:v>
                </c:pt>
                <c:pt idx="5">
                  <c:v>125.62989083381825</c:v>
                </c:pt>
                <c:pt idx="6">
                  <c:v>135.02356895535692</c:v>
                </c:pt>
                <c:pt idx="7">
                  <c:v>125.26701651167546</c:v>
                </c:pt>
                <c:pt idx="8">
                  <c:v>144.42517191841387</c:v>
                </c:pt>
                <c:pt idx="9">
                  <c:v>157.95377016887034</c:v>
                </c:pt>
                <c:pt idx="10">
                  <c:v>150.24951333726992</c:v>
                </c:pt>
                <c:pt idx="11">
                  <c:v>166.64475914738208</c:v>
                </c:pt>
                <c:pt idx="12">
                  <c:v>157.22134797383282</c:v>
                </c:pt>
                <c:pt idx="13">
                  <c:v>148.73026759150952</c:v>
                </c:pt>
                <c:pt idx="14">
                  <c:v>137.35633245484777</c:v>
                </c:pt>
                <c:pt idx="15">
                  <c:v>131.35252018898103</c:v>
                </c:pt>
                <c:pt idx="16">
                  <c:v>142.61616298240983</c:v>
                </c:pt>
                <c:pt idx="17">
                  <c:v>144.92985919403739</c:v>
                </c:pt>
                <c:pt idx="18">
                  <c:v>159.93909193233259</c:v>
                </c:pt>
                <c:pt idx="19">
                  <c:v>156.78423039957278</c:v>
                </c:pt>
                <c:pt idx="20">
                  <c:v>153.16490165152499</c:v>
                </c:pt>
              </c:numCache>
            </c:numRef>
          </c:val>
        </c:ser>
        <c:ser>
          <c:idx val="19"/>
          <c:order val="19"/>
          <c:tx>
            <c:strRef>
              <c:f>Foglio1!$F$55</c:f>
              <c:strCache>
                <c:ptCount val="1"/>
                <c:pt idx="0">
                  <c:v>Riviera Apuana</c:v>
                </c:pt>
              </c:strCache>
            </c:strRef>
          </c:tx>
          <c:spPr>
            <a:ln w="53975"/>
          </c:spPr>
          <c:marker>
            <c:symbol val="none"/>
          </c:marker>
          <c:dLbls>
            <c:dLbl>
              <c:idx val="20"/>
              <c:layout/>
              <c:showVal val="1"/>
            </c:dLbl>
            <c:delete val="1"/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</c:dLbls>
          <c:cat>
            <c:numRef>
              <c:f>Foglio1!$G$35:$AA$35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Foglio1!$G$55:$AA$55</c:f>
              <c:numCache>
                <c:formatCode>0</c:formatCode>
                <c:ptCount val="21"/>
                <c:pt idx="0" formatCode="General">
                  <c:v>100</c:v>
                </c:pt>
                <c:pt idx="1">
                  <c:v>90.414321290772818</c:v>
                </c:pt>
                <c:pt idx="2">
                  <c:v>115.69624985764801</c:v>
                </c:pt>
                <c:pt idx="3">
                  <c:v>118.39875317561331</c:v>
                </c:pt>
                <c:pt idx="4">
                  <c:v>115.89507709210847</c:v>
                </c:pt>
                <c:pt idx="5">
                  <c:v>111.16168536163136</c:v>
                </c:pt>
                <c:pt idx="6">
                  <c:v>106.04589499830612</c:v>
                </c:pt>
                <c:pt idx="7">
                  <c:v>87.610184022627351</c:v>
                </c:pt>
                <c:pt idx="8">
                  <c:v>89.217919949118894</c:v>
                </c:pt>
                <c:pt idx="9">
                  <c:v>95.475391190434735</c:v>
                </c:pt>
                <c:pt idx="10">
                  <c:v>92.557730447282481</c:v>
                </c:pt>
                <c:pt idx="11">
                  <c:v>81.657471384563564</c:v>
                </c:pt>
                <c:pt idx="12">
                  <c:v>89.56099720166425</c:v>
                </c:pt>
                <c:pt idx="13">
                  <c:v>84.3754454095331</c:v>
                </c:pt>
                <c:pt idx="14">
                  <c:v>78.002158736615968</c:v>
                </c:pt>
                <c:pt idx="15">
                  <c:v>77.966919903995844</c:v>
                </c:pt>
                <c:pt idx="16">
                  <c:v>67.134989797211972</c:v>
                </c:pt>
                <c:pt idx="17">
                  <c:v>71.078157868537659</c:v>
                </c:pt>
                <c:pt idx="18">
                  <c:v>71.570785288790049</c:v>
                </c:pt>
                <c:pt idx="19">
                  <c:v>69.020768707916588</c:v>
                </c:pt>
                <c:pt idx="20">
                  <c:v>73.765047232211586</c:v>
                </c:pt>
              </c:numCache>
            </c:numRef>
          </c:val>
        </c:ser>
        <c:ser>
          <c:idx val="20"/>
          <c:order val="20"/>
          <c:tx>
            <c:strRef>
              <c:f>Foglio1!$F$56</c:f>
              <c:strCache>
                <c:ptCount val="1"/>
                <c:pt idx="0">
                  <c:v>Versilia</c:v>
                </c:pt>
              </c:strCache>
            </c:strRef>
          </c:tx>
          <c:spPr>
            <a:ln w="53975">
              <a:solidFill>
                <a:srgbClr val="C00000"/>
              </a:solidFill>
              <a:prstDash val="solid"/>
            </a:ln>
          </c:spPr>
          <c:marker>
            <c:symbol val="none"/>
          </c:marker>
          <c:dLbls>
            <c:dLbl>
              <c:idx val="20"/>
              <c:layout>
                <c:manualLayout>
                  <c:x val="-2.7777777777777952E-3"/>
                  <c:y val="3.8394415357766151E-2"/>
                </c:manualLayout>
              </c:layout>
              <c:showVal val="1"/>
            </c:dLbl>
            <c:delete val="1"/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</c:dLbls>
          <c:cat>
            <c:numRef>
              <c:f>Foglio1!$G$35:$AA$35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Foglio1!$G$56:$AA$56</c:f>
              <c:numCache>
                <c:formatCode>0</c:formatCode>
                <c:ptCount val="21"/>
                <c:pt idx="0" formatCode="General">
                  <c:v>100</c:v>
                </c:pt>
                <c:pt idx="1">
                  <c:v>97.900007748895987</c:v>
                </c:pt>
                <c:pt idx="2">
                  <c:v>104.38657957515331</c:v>
                </c:pt>
                <c:pt idx="3">
                  <c:v>109.70592732530073</c:v>
                </c:pt>
                <c:pt idx="4">
                  <c:v>108.91081600847323</c:v>
                </c:pt>
                <c:pt idx="5">
                  <c:v>105.87034812433187</c:v>
                </c:pt>
                <c:pt idx="6">
                  <c:v>98.207643063474237</c:v>
                </c:pt>
                <c:pt idx="7">
                  <c:v>100.91246358122493</c:v>
                </c:pt>
                <c:pt idx="8">
                  <c:v>108.62949378990228</c:v>
                </c:pt>
                <c:pt idx="9">
                  <c:v>117.00128499071999</c:v>
                </c:pt>
                <c:pt idx="10">
                  <c:v>118.34917851343</c:v>
                </c:pt>
                <c:pt idx="11">
                  <c:v>117.01466944742927</c:v>
                </c:pt>
                <c:pt idx="12">
                  <c:v>112.05135653333441</c:v>
                </c:pt>
                <c:pt idx="13">
                  <c:v>111.02817075914733</c:v>
                </c:pt>
                <c:pt idx="14">
                  <c:v>110.10911854443397</c:v>
                </c:pt>
                <c:pt idx="15">
                  <c:v>109.27430967489032</c:v>
                </c:pt>
                <c:pt idx="16">
                  <c:v>100.22119575824618</c:v>
                </c:pt>
                <c:pt idx="17">
                  <c:v>102.26582691286885</c:v>
                </c:pt>
                <c:pt idx="18">
                  <c:v>102.54607174483175</c:v>
                </c:pt>
                <c:pt idx="19">
                  <c:v>113.16508422055404</c:v>
                </c:pt>
                <c:pt idx="20">
                  <c:v>107.45489375932102</c:v>
                </c:pt>
              </c:numCache>
            </c:numRef>
          </c:val>
        </c:ser>
        <c:ser>
          <c:idx val="21"/>
          <c:order val="21"/>
          <c:tx>
            <c:strRef>
              <c:f>Foglio1!$F$57</c:f>
              <c:strCache>
                <c:ptCount val="1"/>
                <c:pt idx="0">
                  <c:v>Amiata</c:v>
                </c:pt>
              </c:strCache>
            </c:strRef>
          </c:tx>
          <c:marker>
            <c:symbol val="none"/>
          </c:marker>
          <c:cat>
            <c:numRef>
              <c:f>Foglio1!$G$35:$AA$35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Foglio1!$G$57:$AA$57</c:f>
            </c:numRef>
          </c:val>
        </c:ser>
        <c:ser>
          <c:idx val="22"/>
          <c:order val="22"/>
          <c:tx>
            <c:strRef>
              <c:f>Foglio1!$F$58</c:f>
              <c:strCache>
                <c:ptCount val="1"/>
                <c:pt idx="0">
                  <c:v>Casentino</c:v>
                </c:pt>
              </c:strCache>
            </c:strRef>
          </c:tx>
          <c:marker>
            <c:symbol val="none"/>
          </c:marker>
          <c:cat>
            <c:numRef>
              <c:f>Foglio1!$G$35:$AA$35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Foglio1!$G$58:$AA$58</c:f>
            </c:numRef>
          </c:val>
        </c:ser>
        <c:ser>
          <c:idx val="23"/>
          <c:order val="23"/>
          <c:tx>
            <c:strRef>
              <c:f>Foglio1!$F$59</c:f>
              <c:strCache>
                <c:ptCount val="1"/>
                <c:pt idx="0">
                  <c:v>Garfagnana e Media Valle del Serchio</c:v>
                </c:pt>
              </c:strCache>
            </c:strRef>
          </c:tx>
          <c:marker>
            <c:symbol val="none"/>
          </c:marker>
          <c:cat>
            <c:numRef>
              <c:f>Foglio1!$G$35:$AA$35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Foglio1!$G$59:$AA$59</c:f>
            </c:numRef>
          </c:val>
        </c:ser>
        <c:ser>
          <c:idx val="24"/>
          <c:order val="24"/>
          <c:tx>
            <c:strRef>
              <c:f>Foglio1!$F$60</c:f>
              <c:strCache>
                <c:ptCount val="1"/>
                <c:pt idx="0">
                  <c:v>Lunigiana</c:v>
                </c:pt>
              </c:strCache>
            </c:strRef>
          </c:tx>
          <c:marker>
            <c:symbol val="none"/>
          </c:marker>
          <c:cat>
            <c:numRef>
              <c:f>Foglio1!$G$35:$AA$35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Foglio1!$G$60:$AA$60</c:f>
            </c:numRef>
          </c:val>
        </c:ser>
        <c:ser>
          <c:idx val="25"/>
          <c:order val="25"/>
          <c:tx>
            <c:strRef>
              <c:f>Foglio1!$F$61</c:f>
              <c:strCache>
                <c:ptCount val="1"/>
                <c:pt idx="0">
                  <c:v>Mugello</c:v>
                </c:pt>
              </c:strCache>
            </c:strRef>
          </c:tx>
          <c:marker>
            <c:symbol val="none"/>
          </c:marker>
          <c:cat>
            <c:numRef>
              <c:f>Foglio1!$G$35:$AA$35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Foglio1!$G$61:$AA$61</c:f>
            </c:numRef>
          </c:val>
        </c:ser>
        <c:marker val="1"/>
        <c:axId val="137348608"/>
        <c:axId val="137350144"/>
      </c:lineChart>
      <c:catAx>
        <c:axId val="1373486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it-IT"/>
          </a:p>
        </c:txPr>
        <c:crossAx val="137350144"/>
        <c:crosses val="autoZero"/>
        <c:auto val="1"/>
        <c:lblAlgn val="ctr"/>
        <c:lblOffset val="100"/>
      </c:catAx>
      <c:valAx>
        <c:axId val="137350144"/>
        <c:scaling>
          <c:orientation val="minMax"/>
        </c:scaling>
        <c:axPos val="l"/>
        <c:majorGridlines/>
        <c:numFmt formatCode="General" sourceLinked="1"/>
        <c:tickLblPos val="nextTo"/>
        <c:crossAx val="137348608"/>
        <c:crosses val="autoZero"/>
        <c:crossBetween val="between"/>
        <c:majorUnit val="40"/>
      </c:valAx>
    </c:plotArea>
    <c:legend>
      <c:legendPos val="r"/>
      <c:layout>
        <c:manualLayout>
          <c:xMode val="edge"/>
          <c:yMode val="edge"/>
          <c:x val="8.8888888888889198E-2"/>
          <c:y val="0.71587363097937551"/>
          <c:w val="0.90833333333333333"/>
          <c:h val="0.16354701735581501"/>
        </c:manualLayout>
      </c:layout>
      <c:txPr>
        <a:bodyPr/>
        <a:lstStyle/>
        <a:p>
          <a:pPr>
            <a:defRPr sz="1600"/>
          </a:pPr>
          <a:endParaRPr lang="it-IT"/>
        </a:p>
      </c:txPr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0.29296648542488873"/>
          <c:y val="4.4579533941236191E-2"/>
          <c:w val="0.63011450358543564"/>
          <c:h val="0.77634719118971762"/>
        </c:manualLayout>
      </c:layout>
      <c:barChart>
        <c:barDir val="bar"/>
        <c:grouping val="clustered"/>
        <c:ser>
          <c:idx val="0"/>
          <c:order val="0"/>
          <c:tx>
            <c:strRef>
              <c:f>'Gra tutti i contratti'!$G$55</c:f>
              <c:strCache>
                <c:ptCount val="1"/>
                <c:pt idx="0">
                  <c:v>Totale dei settori</c:v>
                </c:pt>
              </c:strCache>
            </c:strRef>
          </c:tx>
          <c:cat>
            <c:strRef>
              <c:f>'Gra tutti i contratti'!$F$56:$F$84</c:f>
              <c:strCache>
                <c:ptCount val="7"/>
                <c:pt idx="0">
                  <c:v>Isola d’Elba</c:v>
                </c:pt>
                <c:pt idx="1">
                  <c:v>Maremma Area Nord</c:v>
                </c:pt>
                <c:pt idx="2">
                  <c:v>Maremma</c:v>
                </c:pt>
                <c:pt idx="3">
                  <c:v>Costa degli Etruschi</c:v>
                </c:pt>
                <c:pt idx="4">
                  <c:v>Livorno</c:v>
                </c:pt>
                <c:pt idx="5">
                  <c:v>Riviera Apuana</c:v>
                </c:pt>
                <c:pt idx="6">
                  <c:v>Versilia</c:v>
                </c:pt>
              </c:strCache>
            </c:strRef>
          </c:cat>
          <c:val>
            <c:numRef>
              <c:f>'Gra tutti i contratti'!$G$56:$G$84</c:f>
            </c:numRef>
          </c:val>
        </c:ser>
        <c:ser>
          <c:idx val="1"/>
          <c:order val="1"/>
          <c:tx>
            <c:strRef>
              <c:f>'Gra tutti i contratti'!$H$55</c:f>
              <c:strCache>
                <c:ptCount val="1"/>
                <c:pt idx="0">
                  <c:v>Settori caratter. del turismo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it-IT"/>
              </a:p>
            </c:txPr>
            <c:showVal val="1"/>
          </c:dLbls>
          <c:cat>
            <c:strRef>
              <c:f>'Gra tutti i contratti'!$F$56:$F$84</c:f>
              <c:strCache>
                <c:ptCount val="7"/>
                <c:pt idx="0">
                  <c:v>Isola d’Elba</c:v>
                </c:pt>
                <c:pt idx="1">
                  <c:v>Maremma Area Nord</c:v>
                </c:pt>
                <c:pt idx="2">
                  <c:v>Maremma</c:v>
                </c:pt>
                <c:pt idx="3">
                  <c:v>Costa degli Etruschi</c:v>
                </c:pt>
                <c:pt idx="4">
                  <c:v>Livorno</c:v>
                </c:pt>
                <c:pt idx="5">
                  <c:v>Riviera Apuana</c:v>
                </c:pt>
                <c:pt idx="6">
                  <c:v>Versilia</c:v>
                </c:pt>
              </c:strCache>
            </c:strRef>
          </c:cat>
          <c:val>
            <c:numRef>
              <c:f>'Gra tutti i contratti'!$H$56:$H$84</c:f>
              <c:numCache>
                <c:formatCode>_-* #,##0_-;\-* #,##0_-;_-* "-"??_-;_-@_-</c:formatCode>
                <c:ptCount val="7"/>
                <c:pt idx="0">
                  <c:v>171</c:v>
                </c:pt>
                <c:pt idx="1">
                  <c:v>335</c:v>
                </c:pt>
                <c:pt idx="2">
                  <c:v>713</c:v>
                </c:pt>
                <c:pt idx="3">
                  <c:v>794</c:v>
                </c:pt>
                <c:pt idx="4">
                  <c:v>800</c:v>
                </c:pt>
                <c:pt idx="5">
                  <c:v>1033</c:v>
                </c:pt>
                <c:pt idx="6">
                  <c:v>2482</c:v>
                </c:pt>
              </c:numCache>
            </c:numRef>
          </c:val>
        </c:ser>
        <c:ser>
          <c:idx val="2"/>
          <c:order val="2"/>
          <c:tx>
            <c:strRef>
              <c:f>'Gra tutti i contratti'!$I$55</c:f>
              <c:strCache>
                <c:ptCount val="1"/>
                <c:pt idx="0">
                  <c:v>Settori non turistici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it-IT"/>
              </a:p>
            </c:txPr>
            <c:showVal val="1"/>
          </c:dLbls>
          <c:cat>
            <c:strRef>
              <c:f>'Gra tutti i contratti'!$F$56:$F$84</c:f>
              <c:strCache>
                <c:ptCount val="7"/>
                <c:pt idx="0">
                  <c:v>Isola d’Elba</c:v>
                </c:pt>
                <c:pt idx="1">
                  <c:v>Maremma Area Nord</c:v>
                </c:pt>
                <c:pt idx="2">
                  <c:v>Maremma</c:v>
                </c:pt>
                <c:pt idx="3">
                  <c:v>Costa degli Etruschi</c:v>
                </c:pt>
                <c:pt idx="4">
                  <c:v>Livorno</c:v>
                </c:pt>
                <c:pt idx="5">
                  <c:v>Riviera Apuana</c:v>
                </c:pt>
                <c:pt idx="6">
                  <c:v>Versilia</c:v>
                </c:pt>
              </c:strCache>
            </c:strRef>
          </c:cat>
          <c:val>
            <c:numRef>
              <c:f>'Gra tutti i contratti'!$I$56:$I$84</c:f>
              <c:numCache>
                <c:formatCode>_-* #,##0_-;\-* #,##0_-;_-* "-"??_-;_-@_-</c:formatCode>
                <c:ptCount val="7"/>
                <c:pt idx="0">
                  <c:v>439</c:v>
                </c:pt>
                <c:pt idx="1">
                  <c:v>252</c:v>
                </c:pt>
                <c:pt idx="2">
                  <c:v>1558</c:v>
                </c:pt>
                <c:pt idx="3">
                  <c:v>-1644</c:v>
                </c:pt>
                <c:pt idx="4">
                  <c:v>-2210</c:v>
                </c:pt>
                <c:pt idx="5">
                  <c:v>-1528</c:v>
                </c:pt>
                <c:pt idx="6">
                  <c:v>279</c:v>
                </c:pt>
              </c:numCache>
            </c:numRef>
          </c:val>
        </c:ser>
        <c:axId val="147158912"/>
        <c:axId val="147160448"/>
      </c:barChart>
      <c:catAx>
        <c:axId val="147158912"/>
        <c:scaling>
          <c:orientation val="minMax"/>
        </c:scaling>
        <c:axPos val="l"/>
        <c:tickLblPos val="low"/>
        <c:txPr>
          <a:bodyPr/>
          <a:lstStyle/>
          <a:p>
            <a:pPr>
              <a:defRPr sz="1200"/>
            </a:pPr>
            <a:endParaRPr lang="it-IT"/>
          </a:p>
        </c:txPr>
        <c:crossAx val="147160448"/>
        <c:crosses val="autoZero"/>
        <c:auto val="1"/>
        <c:lblAlgn val="ctr"/>
        <c:lblOffset val="100"/>
      </c:catAx>
      <c:valAx>
        <c:axId val="147160448"/>
        <c:scaling>
          <c:orientation val="minMax"/>
        </c:scaling>
        <c:axPos val="b"/>
        <c:majorGridlines/>
        <c:numFmt formatCode="_-* #,##0_-;\-* #,##0_-;_-* &quot;-&quot;??_-;_-@_-" sourceLinked="1"/>
        <c:tickLblPos val="nextTo"/>
        <c:crossAx val="147158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6675940911543102E-2"/>
          <c:y val="0.91368143347536168"/>
          <c:w val="0.94329326617082865"/>
          <c:h val="4.3486032606291268E-2"/>
        </c:manualLayout>
      </c:layout>
      <c:txPr>
        <a:bodyPr/>
        <a:lstStyle/>
        <a:p>
          <a:pPr>
            <a:defRPr sz="1400"/>
          </a:pPr>
          <a:endParaRPr lang="it-IT"/>
        </a:p>
      </c:txPr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plotArea>
      <c:layout>
        <c:manualLayout>
          <c:layoutTarget val="inner"/>
          <c:xMode val="edge"/>
          <c:yMode val="edge"/>
          <c:x val="0.32344665447624732"/>
          <c:y val="4.6413502109704664E-2"/>
          <c:w val="0.57612842233583494"/>
          <c:h val="0.80775876754434695"/>
        </c:manualLayout>
      </c:layout>
      <c:barChart>
        <c:barDir val="bar"/>
        <c:grouping val="clustered"/>
        <c:ser>
          <c:idx val="0"/>
          <c:order val="0"/>
          <c:tx>
            <c:strRef>
              <c:f>'graf saldi struttur'!$E$2</c:f>
              <c:strCache>
                <c:ptCount val="1"/>
                <c:pt idx="0">
                  <c:v>Tutti</c:v>
                </c:pt>
              </c:strCache>
            </c:strRef>
          </c:tx>
          <c:cat>
            <c:strRef>
              <c:f>'graf saldi struttur'!$D$3:$D$31</c:f>
              <c:strCache>
                <c:ptCount val="7"/>
                <c:pt idx="0">
                  <c:v>Isola dâ€™Elba</c:v>
                </c:pt>
                <c:pt idx="1">
                  <c:v>Maremma Area Nord</c:v>
                </c:pt>
                <c:pt idx="2">
                  <c:v>Maremma</c:v>
                </c:pt>
                <c:pt idx="3">
                  <c:v>Riviera Apuana</c:v>
                </c:pt>
                <c:pt idx="4">
                  <c:v>Versilia</c:v>
                </c:pt>
                <c:pt idx="5">
                  <c:v>Livorno</c:v>
                </c:pt>
                <c:pt idx="6">
                  <c:v>Costa degli Etruschi</c:v>
                </c:pt>
              </c:strCache>
            </c:strRef>
          </c:cat>
          <c:val>
            <c:numRef>
              <c:f>'graf saldi struttur'!$E$3:$E$31</c:f>
            </c:numRef>
          </c:val>
        </c:ser>
        <c:ser>
          <c:idx val="1"/>
          <c:order val="1"/>
          <c:tx>
            <c:strRef>
              <c:f>'graf saldi struttur'!$F$2</c:f>
              <c:strCache>
                <c:ptCount val="1"/>
                <c:pt idx="0">
                  <c:v>Car. Del Turismo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it-IT"/>
              </a:p>
            </c:txPr>
            <c:showVal val="1"/>
          </c:dLbls>
          <c:cat>
            <c:strRef>
              <c:f>'graf saldi struttur'!$D$3:$D$31</c:f>
              <c:strCache>
                <c:ptCount val="7"/>
                <c:pt idx="0">
                  <c:v>Isola dâ€™Elba</c:v>
                </c:pt>
                <c:pt idx="1">
                  <c:v>Maremma Area Nord</c:v>
                </c:pt>
                <c:pt idx="2">
                  <c:v>Maremma</c:v>
                </c:pt>
                <c:pt idx="3">
                  <c:v>Riviera Apuana</c:v>
                </c:pt>
                <c:pt idx="4">
                  <c:v>Versilia</c:v>
                </c:pt>
                <c:pt idx="5">
                  <c:v>Livorno</c:v>
                </c:pt>
                <c:pt idx="6">
                  <c:v>Costa degli Etruschi</c:v>
                </c:pt>
              </c:strCache>
            </c:strRef>
          </c:cat>
          <c:val>
            <c:numRef>
              <c:f>'graf saldi struttur'!$F$3:$F$31</c:f>
              <c:numCache>
                <c:formatCode>_-* #,##0_-;\-* #,##0_-;_-* "-"??_-;_-@_-</c:formatCode>
                <c:ptCount val="7"/>
                <c:pt idx="0">
                  <c:v>85</c:v>
                </c:pt>
                <c:pt idx="1">
                  <c:v>150</c:v>
                </c:pt>
                <c:pt idx="2">
                  <c:v>154</c:v>
                </c:pt>
                <c:pt idx="3">
                  <c:v>270</c:v>
                </c:pt>
                <c:pt idx="4">
                  <c:v>443</c:v>
                </c:pt>
                <c:pt idx="5">
                  <c:v>474</c:v>
                </c:pt>
                <c:pt idx="6">
                  <c:v>522</c:v>
                </c:pt>
              </c:numCache>
            </c:numRef>
          </c:val>
        </c:ser>
        <c:ser>
          <c:idx val="2"/>
          <c:order val="2"/>
          <c:tx>
            <c:strRef>
              <c:f>'graf saldi struttur'!$G$2</c:f>
              <c:strCache>
                <c:ptCount val="1"/>
                <c:pt idx="0">
                  <c:v>Non turistici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it-IT"/>
              </a:p>
            </c:txPr>
            <c:showVal val="1"/>
          </c:dLbls>
          <c:cat>
            <c:strRef>
              <c:f>'graf saldi struttur'!$D$3:$D$31</c:f>
              <c:strCache>
                <c:ptCount val="7"/>
                <c:pt idx="0">
                  <c:v>Isola dâ€™Elba</c:v>
                </c:pt>
                <c:pt idx="1">
                  <c:v>Maremma Area Nord</c:v>
                </c:pt>
                <c:pt idx="2">
                  <c:v>Maremma</c:v>
                </c:pt>
                <c:pt idx="3">
                  <c:v>Riviera Apuana</c:v>
                </c:pt>
                <c:pt idx="4">
                  <c:v>Versilia</c:v>
                </c:pt>
                <c:pt idx="5">
                  <c:v>Livorno</c:v>
                </c:pt>
                <c:pt idx="6">
                  <c:v>Costa degli Etruschi</c:v>
                </c:pt>
              </c:strCache>
            </c:strRef>
          </c:cat>
          <c:val>
            <c:numRef>
              <c:f>'graf saldi struttur'!$G$3:$G$31</c:f>
              <c:numCache>
                <c:formatCode>_-* #,##0_-;\-* #,##0_-;_-* "-"??_-;_-@_-</c:formatCode>
                <c:ptCount val="7"/>
                <c:pt idx="0">
                  <c:v>174</c:v>
                </c:pt>
                <c:pt idx="1">
                  <c:v>-471</c:v>
                </c:pt>
                <c:pt idx="2">
                  <c:v>-995</c:v>
                </c:pt>
                <c:pt idx="3">
                  <c:v>-2816</c:v>
                </c:pt>
                <c:pt idx="4">
                  <c:v>-2020</c:v>
                </c:pt>
                <c:pt idx="5">
                  <c:v>-4783</c:v>
                </c:pt>
                <c:pt idx="6">
                  <c:v>-3104</c:v>
                </c:pt>
              </c:numCache>
            </c:numRef>
          </c:val>
        </c:ser>
        <c:axId val="147195008"/>
        <c:axId val="147196544"/>
      </c:barChart>
      <c:catAx>
        <c:axId val="147195008"/>
        <c:scaling>
          <c:orientation val="minMax"/>
        </c:scaling>
        <c:axPos val="l"/>
        <c:tickLblPos val="low"/>
        <c:txPr>
          <a:bodyPr/>
          <a:lstStyle/>
          <a:p>
            <a:pPr>
              <a:defRPr sz="1200"/>
            </a:pPr>
            <a:endParaRPr lang="it-IT"/>
          </a:p>
        </c:txPr>
        <c:crossAx val="147196544"/>
        <c:crosses val="autoZero"/>
        <c:auto val="1"/>
        <c:lblAlgn val="ctr"/>
        <c:lblOffset val="100"/>
      </c:catAx>
      <c:valAx>
        <c:axId val="147196544"/>
        <c:scaling>
          <c:orientation val="minMax"/>
        </c:scaling>
        <c:axPos val="b"/>
        <c:majorGridlines/>
        <c:numFmt formatCode="_-* #,##0_-;\-* #,##0_-;_-* &quot;-&quot;??_-;_-@_-" sourceLinked="1"/>
        <c:tickLblPos val="nextTo"/>
        <c:crossAx val="147195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4.2984911246283907E-3"/>
          <c:y val="0.91930674369514498"/>
          <c:w val="0.98306327822766071"/>
          <c:h val="6.2055697515090914E-2"/>
        </c:manualLayout>
      </c:layout>
      <c:txPr>
        <a:bodyPr/>
        <a:lstStyle/>
        <a:p>
          <a:pPr>
            <a:defRPr sz="1400"/>
          </a:pPr>
          <a:endParaRPr lang="it-IT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plotArea>
      <c:layout>
        <c:manualLayout>
          <c:layoutTarget val="inner"/>
          <c:xMode val="edge"/>
          <c:yMode val="edge"/>
          <c:x val="4.8794181598869966E-2"/>
          <c:y val="2.4906522378104617E-2"/>
          <c:w val="0.8754337753321525"/>
          <c:h val="0.70023365459393405"/>
        </c:manualLayout>
      </c:layout>
      <c:lineChart>
        <c:grouping val="standard"/>
        <c:ser>
          <c:idx val="0"/>
          <c:order val="0"/>
          <c:tx>
            <c:strRef>
              <c:f>'postiletto ambito'!$E$35</c:f>
              <c:strCache>
                <c:ptCount val="1"/>
                <c:pt idx="0">
                  <c:v>Arezzo</c:v>
                </c:pt>
              </c:strCache>
            </c:strRef>
          </c:tx>
          <c:marker>
            <c:symbol val="none"/>
          </c:marker>
          <c:cat>
            <c:numRef>
              <c:f>'postiletto ambito'!$F$34:$Y$34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numCache>
            </c:numRef>
          </c:cat>
          <c:val>
            <c:numRef>
              <c:f>'postiletto ambito'!$F$35:$Y$35</c:f>
            </c:numRef>
          </c:val>
        </c:ser>
        <c:ser>
          <c:idx val="1"/>
          <c:order val="1"/>
          <c:tx>
            <c:strRef>
              <c:f>'postiletto ambito'!$E$36</c:f>
              <c:strCache>
                <c:ptCount val="1"/>
                <c:pt idx="0">
                  <c:v>Firenze e Area Fiorentina</c:v>
                </c:pt>
              </c:strCache>
            </c:strRef>
          </c:tx>
          <c:marker>
            <c:symbol val="none"/>
          </c:marker>
          <c:cat>
            <c:numRef>
              <c:f>'postiletto ambito'!$F$34:$Y$34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numCache>
            </c:numRef>
          </c:cat>
          <c:val>
            <c:numRef>
              <c:f>'postiletto ambito'!$F$36:$Y$36</c:f>
            </c:numRef>
          </c:val>
        </c:ser>
        <c:ser>
          <c:idx val="2"/>
          <c:order val="2"/>
          <c:tx>
            <c:strRef>
              <c:f>'postiletto ambito'!$E$37</c:f>
              <c:strCache>
                <c:ptCount val="1"/>
                <c:pt idx="0">
                  <c:v>Piana di Lucca</c:v>
                </c:pt>
              </c:strCache>
            </c:strRef>
          </c:tx>
          <c:marker>
            <c:symbol val="none"/>
          </c:marker>
          <c:cat>
            <c:numRef>
              <c:f>'postiletto ambito'!$F$34:$Y$34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numCache>
            </c:numRef>
          </c:cat>
          <c:val>
            <c:numRef>
              <c:f>'postiletto ambito'!$F$37:$Y$37</c:f>
            </c:numRef>
          </c:val>
        </c:ser>
        <c:ser>
          <c:idx val="3"/>
          <c:order val="3"/>
          <c:tx>
            <c:strRef>
              <c:f>'postiletto ambito'!$E$38</c:f>
              <c:strCache>
                <c:ptCount val="1"/>
                <c:pt idx="0">
                  <c:v>Prato e Val Bisenzio</c:v>
                </c:pt>
              </c:strCache>
            </c:strRef>
          </c:tx>
          <c:marker>
            <c:symbol val="none"/>
          </c:marker>
          <c:cat>
            <c:numRef>
              <c:f>'postiletto ambito'!$F$34:$Y$34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numCache>
            </c:numRef>
          </c:cat>
          <c:val>
            <c:numRef>
              <c:f>'postiletto ambito'!$F$38:$Y$38</c:f>
            </c:numRef>
          </c:val>
        </c:ser>
        <c:ser>
          <c:idx val="4"/>
          <c:order val="4"/>
          <c:tx>
            <c:strRef>
              <c:f>'postiletto ambito'!$E$39</c:f>
              <c:strCache>
                <c:ptCount val="1"/>
                <c:pt idx="0">
                  <c:v>Terre di Pisa</c:v>
                </c:pt>
              </c:strCache>
            </c:strRef>
          </c:tx>
          <c:marker>
            <c:symbol val="none"/>
          </c:marker>
          <c:cat>
            <c:numRef>
              <c:f>'postiletto ambito'!$F$34:$Y$34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numCache>
            </c:numRef>
          </c:cat>
          <c:val>
            <c:numRef>
              <c:f>'postiletto ambito'!$F$39:$Y$39</c:f>
            </c:numRef>
          </c:val>
        </c:ser>
        <c:ser>
          <c:idx val="5"/>
          <c:order val="5"/>
          <c:tx>
            <c:strRef>
              <c:f>'postiletto ambito'!$E$40</c:f>
              <c:strCache>
                <c:ptCount val="1"/>
                <c:pt idx="0">
                  <c:v>Terre di Siena</c:v>
                </c:pt>
              </c:strCache>
            </c:strRef>
          </c:tx>
          <c:marker>
            <c:symbol val="none"/>
          </c:marker>
          <c:cat>
            <c:numRef>
              <c:f>'postiletto ambito'!$F$34:$Y$34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numCache>
            </c:numRef>
          </c:cat>
          <c:val>
            <c:numRef>
              <c:f>'postiletto ambito'!$F$40:$Y$40</c:f>
            </c:numRef>
          </c:val>
        </c:ser>
        <c:ser>
          <c:idx val="6"/>
          <c:order val="6"/>
          <c:tx>
            <c:strRef>
              <c:f>'postiletto ambito'!$E$41</c:f>
              <c:strCache>
                <c:ptCount val="1"/>
                <c:pt idx="0">
                  <c:v>Chianti</c:v>
                </c:pt>
              </c:strCache>
            </c:strRef>
          </c:tx>
          <c:marker>
            <c:symbol val="none"/>
          </c:marker>
          <c:cat>
            <c:numRef>
              <c:f>'postiletto ambito'!$F$34:$Y$34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numCache>
            </c:numRef>
          </c:cat>
          <c:val>
            <c:numRef>
              <c:f>'postiletto ambito'!$F$41:$Y$41</c:f>
            </c:numRef>
          </c:val>
        </c:ser>
        <c:ser>
          <c:idx val="7"/>
          <c:order val="7"/>
          <c:tx>
            <c:strRef>
              <c:f>'postiletto ambito'!$E$42</c:f>
              <c:strCache>
                <c:ptCount val="1"/>
                <c:pt idx="0">
                  <c:v>Empolese Val d’Elsa e Montalbano</c:v>
                </c:pt>
              </c:strCache>
            </c:strRef>
          </c:tx>
          <c:marker>
            <c:symbol val="none"/>
          </c:marker>
          <c:cat>
            <c:numRef>
              <c:f>'postiletto ambito'!$F$34:$Y$34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numCache>
            </c:numRef>
          </c:cat>
          <c:val>
            <c:numRef>
              <c:f>'postiletto ambito'!$F$42:$Y$42</c:f>
            </c:numRef>
          </c:val>
        </c:ser>
        <c:ser>
          <c:idx val="8"/>
          <c:order val="8"/>
          <c:tx>
            <c:strRef>
              <c:f>'postiletto ambito'!$E$43</c:f>
              <c:strCache>
                <c:ptCount val="1"/>
                <c:pt idx="0">
                  <c:v>Terre di Valdelsa e dell’Etruria Volterrana</c:v>
                </c:pt>
              </c:strCache>
            </c:strRef>
          </c:tx>
          <c:marker>
            <c:symbol val="none"/>
          </c:marker>
          <c:cat>
            <c:numRef>
              <c:f>'postiletto ambito'!$F$34:$Y$34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numCache>
            </c:numRef>
          </c:cat>
          <c:val>
            <c:numRef>
              <c:f>'postiletto ambito'!$F$43:$Y$43</c:f>
            </c:numRef>
          </c:val>
        </c:ser>
        <c:ser>
          <c:idx val="9"/>
          <c:order val="9"/>
          <c:tx>
            <c:strRef>
              <c:f>'postiletto ambito'!$E$44</c:f>
              <c:strCache>
                <c:ptCount val="1"/>
                <c:pt idx="0">
                  <c:v>Val d’Orcia</c:v>
                </c:pt>
              </c:strCache>
            </c:strRef>
          </c:tx>
          <c:marker>
            <c:symbol val="none"/>
          </c:marker>
          <c:cat>
            <c:numRef>
              <c:f>'postiletto ambito'!$F$34:$Y$34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numCache>
            </c:numRef>
          </c:cat>
          <c:val>
            <c:numRef>
              <c:f>'postiletto ambito'!$F$44:$Y$44</c:f>
            </c:numRef>
          </c:val>
        </c:ser>
        <c:ser>
          <c:idx val="10"/>
          <c:order val="10"/>
          <c:tx>
            <c:strRef>
              <c:f>'postiletto ambito'!$E$45</c:f>
              <c:strCache>
                <c:ptCount val="1"/>
                <c:pt idx="0">
                  <c:v>Val di Chiana Aretina</c:v>
                </c:pt>
              </c:strCache>
            </c:strRef>
          </c:tx>
          <c:marker>
            <c:symbol val="none"/>
          </c:marker>
          <c:cat>
            <c:numRef>
              <c:f>'postiletto ambito'!$F$34:$Y$34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numCache>
            </c:numRef>
          </c:cat>
          <c:val>
            <c:numRef>
              <c:f>'postiletto ambito'!$F$45:$Y$45</c:f>
            </c:numRef>
          </c:val>
        </c:ser>
        <c:ser>
          <c:idx val="11"/>
          <c:order val="11"/>
          <c:tx>
            <c:strRef>
              <c:f>'postiletto ambito'!$E$46</c:f>
              <c:strCache>
                <c:ptCount val="1"/>
                <c:pt idx="0">
                  <c:v>Val di Chiana Senese</c:v>
                </c:pt>
              </c:strCache>
            </c:strRef>
          </c:tx>
          <c:marker>
            <c:symbol val="none"/>
          </c:marker>
          <c:cat>
            <c:numRef>
              <c:f>'postiletto ambito'!$F$34:$Y$34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numCache>
            </c:numRef>
          </c:cat>
          <c:val>
            <c:numRef>
              <c:f>'postiletto ambito'!$F$46:$Y$46</c:f>
            </c:numRef>
          </c:val>
        </c:ser>
        <c:ser>
          <c:idx val="12"/>
          <c:order val="12"/>
          <c:tx>
            <c:strRef>
              <c:f>'postiletto ambito'!$E$47</c:f>
              <c:strCache>
                <c:ptCount val="1"/>
                <c:pt idx="0">
                  <c:v>Val Tiberina</c:v>
                </c:pt>
              </c:strCache>
            </c:strRef>
          </c:tx>
          <c:marker>
            <c:symbol val="none"/>
          </c:marker>
          <c:cat>
            <c:numRef>
              <c:f>'postiletto ambito'!$F$34:$Y$34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numCache>
            </c:numRef>
          </c:cat>
          <c:val>
            <c:numRef>
              <c:f>'postiletto ambito'!$F$47:$Y$47</c:f>
            </c:numRef>
          </c:val>
        </c:ser>
        <c:ser>
          <c:idx val="13"/>
          <c:order val="13"/>
          <c:tx>
            <c:strRef>
              <c:f>'postiletto ambito'!$E$48</c:f>
              <c:strCache>
                <c:ptCount val="1"/>
                <c:pt idx="0">
                  <c:v>Valdarno Aretino</c:v>
                </c:pt>
              </c:strCache>
            </c:strRef>
          </c:tx>
          <c:marker>
            <c:symbol val="none"/>
          </c:marker>
          <c:cat>
            <c:numRef>
              <c:f>'postiletto ambito'!$F$34:$Y$34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numCache>
            </c:numRef>
          </c:cat>
          <c:val>
            <c:numRef>
              <c:f>'postiletto ambito'!$F$48:$Y$48</c:f>
            </c:numRef>
          </c:val>
        </c:ser>
        <c:ser>
          <c:idx val="14"/>
          <c:order val="14"/>
          <c:tx>
            <c:strRef>
              <c:f>'postiletto ambito'!$E$49</c:f>
              <c:strCache>
                <c:ptCount val="1"/>
                <c:pt idx="0">
                  <c:v>Valdinievole</c:v>
                </c:pt>
              </c:strCache>
            </c:strRef>
          </c:tx>
          <c:marker>
            <c:symbol val="none"/>
          </c:marker>
          <c:cat>
            <c:numRef>
              <c:f>'postiletto ambito'!$F$34:$Y$34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numCache>
            </c:numRef>
          </c:cat>
          <c:val>
            <c:numRef>
              <c:f>'postiletto ambito'!$F$49:$Y$49</c:f>
            </c:numRef>
          </c:val>
        </c:ser>
        <c:ser>
          <c:idx val="15"/>
          <c:order val="15"/>
          <c:tx>
            <c:strRef>
              <c:f>'postiletto ambito'!$E$50</c:f>
              <c:strCache>
                <c:ptCount val="1"/>
                <c:pt idx="0">
                  <c:v>Costa degli Etruschi</c:v>
                </c:pt>
              </c:strCache>
            </c:strRef>
          </c:tx>
          <c:spPr>
            <a:ln w="41275"/>
          </c:spPr>
          <c:marker>
            <c:symbol val="none"/>
          </c:marker>
          <c:dLbls>
            <c:dLbl>
              <c:idx val="19"/>
              <c:layout/>
              <c:showVal val="1"/>
            </c:dLbl>
            <c:delete val="1"/>
            <c:txPr>
              <a:bodyPr/>
              <a:lstStyle/>
              <a:p>
                <a:pPr>
                  <a:defRPr sz="1500"/>
                </a:pPr>
                <a:endParaRPr lang="it-IT"/>
              </a:p>
            </c:txPr>
          </c:dLbls>
          <c:cat>
            <c:numRef>
              <c:f>'postiletto ambito'!$F$34:$Y$34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numCache>
            </c:numRef>
          </c:cat>
          <c:val>
            <c:numRef>
              <c:f>'postiletto ambito'!$F$50:$Y$50</c:f>
              <c:numCache>
                <c:formatCode>0</c:formatCode>
                <c:ptCount val="20"/>
                <c:pt idx="0">
                  <c:v>100</c:v>
                </c:pt>
                <c:pt idx="1">
                  <c:v>102.32828026401684</c:v>
                </c:pt>
                <c:pt idx="2">
                  <c:v>104.35373902952045</c:v>
                </c:pt>
                <c:pt idx="3">
                  <c:v>105.73910205265818</c:v>
                </c:pt>
                <c:pt idx="4">
                  <c:v>107.28947559294976</c:v>
                </c:pt>
                <c:pt idx="5">
                  <c:v>118.02603902226735</c:v>
                </c:pt>
                <c:pt idx="6">
                  <c:v>119.40414883585976</c:v>
                </c:pt>
                <c:pt idx="7">
                  <c:v>118.51381736418365</c:v>
                </c:pt>
                <c:pt idx="8">
                  <c:v>123.70892870095018</c:v>
                </c:pt>
                <c:pt idx="9">
                  <c:v>127.0998041633424</c:v>
                </c:pt>
                <c:pt idx="10">
                  <c:v>134.22608254152462</c:v>
                </c:pt>
                <c:pt idx="11">
                  <c:v>138.78109813592539</c:v>
                </c:pt>
                <c:pt idx="12">
                  <c:v>140.73402480597665</c:v>
                </c:pt>
                <c:pt idx="13">
                  <c:v>143.17835642271709</c:v>
                </c:pt>
                <c:pt idx="14">
                  <c:v>143.29440777544065</c:v>
                </c:pt>
                <c:pt idx="15">
                  <c:v>147.89656923188491</c:v>
                </c:pt>
                <c:pt idx="16">
                  <c:v>151.81511568869229</c:v>
                </c:pt>
                <c:pt idx="17">
                  <c:v>153.87502719953585</c:v>
                </c:pt>
                <c:pt idx="18">
                  <c:v>156.29215928048168</c:v>
                </c:pt>
                <c:pt idx="19">
                  <c:v>156.56415463842734</c:v>
                </c:pt>
              </c:numCache>
            </c:numRef>
          </c:val>
        </c:ser>
        <c:ser>
          <c:idx val="16"/>
          <c:order val="16"/>
          <c:tx>
            <c:strRef>
              <c:f>'postiletto ambito'!$E$51</c:f>
              <c:strCache>
                <c:ptCount val="1"/>
                <c:pt idx="0">
                  <c:v>Isola d’Elba</c:v>
                </c:pt>
              </c:strCache>
            </c:strRef>
          </c:tx>
          <c:spPr>
            <a:ln w="41275"/>
          </c:spPr>
          <c:marker>
            <c:symbol val="none"/>
          </c:marker>
          <c:dLbls>
            <c:dLbl>
              <c:idx val="19"/>
              <c:layout/>
              <c:showVal val="1"/>
            </c:dLbl>
            <c:delete val="1"/>
            <c:txPr>
              <a:bodyPr/>
              <a:lstStyle/>
              <a:p>
                <a:pPr>
                  <a:defRPr sz="1500"/>
                </a:pPr>
                <a:endParaRPr lang="it-IT"/>
              </a:p>
            </c:txPr>
          </c:dLbls>
          <c:cat>
            <c:numRef>
              <c:f>'postiletto ambito'!$F$34:$Y$34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numCache>
            </c:numRef>
          </c:cat>
          <c:val>
            <c:numRef>
              <c:f>'postiletto ambito'!$F$51:$Y$51</c:f>
              <c:numCache>
                <c:formatCode>0</c:formatCode>
                <c:ptCount val="20"/>
                <c:pt idx="0">
                  <c:v>100</c:v>
                </c:pt>
                <c:pt idx="1">
                  <c:v>95.660195511496454</c:v>
                </c:pt>
                <c:pt idx="2">
                  <c:v>94.365964477488589</c:v>
                </c:pt>
                <c:pt idx="3">
                  <c:v>93.815227867272526</c:v>
                </c:pt>
                <c:pt idx="4">
                  <c:v>93.625223736747898</c:v>
                </c:pt>
                <c:pt idx="5">
                  <c:v>100.88117857634585</c:v>
                </c:pt>
                <c:pt idx="6">
                  <c:v>99.198678232135265</c:v>
                </c:pt>
                <c:pt idx="7">
                  <c:v>99.754922208453749</c:v>
                </c:pt>
                <c:pt idx="8">
                  <c:v>99.493322318601088</c:v>
                </c:pt>
                <c:pt idx="9">
                  <c:v>99.394189728762328</c:v>
                </c:pt>
                <c:pt idx="10">
                  <c:v>99.116067740603043</c:v>
                </c:pt>
                <c:pt idx="11">
                  <c:v>98.276194410023379</c:v>
                </c:pt>
                <c:pt idx="12">
                  <c:v>95.965854330166579</c:v>
                </c:pt>
                <c:pt idx="13">
                  <c:v>94.908440038551348</c:v>
                </c:pt>
                <c:pt idx="14">
                  <c:v>95.186562026710718</c:v>
                </c:pt>
                <c:pt idx="15">
                  <c:v>96.709348753958224</c:v>
                </c:pt>
                <c:pt idx="16">
                  <c:v>97.276607462480897</c:v>
                </c:pt>
                <c:pt idx="17">
                  <c:v>97.901693515076545</c:v>
                </c:pt>
                <c:pt idx="18">
                  <c:v>98.185322869337739</c:v>
                </c:pt>
                <c:pt idx="19">
                  <c:v>98.09169764560113</c:v>
                </c:pt>
              </c:numCache>
            </c:numRef>
          </c:val>
        </c:ser>
        <c:ser>
          <c:idx val="17"/>
          <c:order val="17"/>
          <c:tx>
            <c:strRef>
              <c:f>'postiletto ambito'!$E$52</c:f>
              <c:strCache>
                <c:ptCount val="1"/>
                <c:pt idx="0">
                  <c:v>Livorno</c:v>
                </c:pt>
              </c:strCache>
            </c:strRef>
          </c:tx>
          <c:spPr>
            <a:ln w="41275"/>
          </c:spPr>
          <c:marker>
            <c:symbol val="none"/>
          </c:marker>
          <c:dLbls>
            <c:dLbl>
              <c:idx val="19"/>
              <c:layout>
                <c:manualLayout>
                  <c:x val="0"/>
                  <c:y val="-1.5703251297240494E-2"/>
                </c:manualLayout>
              </c:layout>
              <c:showVal val="1"/>
            </c:dLbl>
            <c:delete val="1"/>
            <c:txPr>
              <a:bodyPr/>
              <a:lstStyle/>
              <a:p>
                <a:pPr>
                  <a:defRPr sz="1500"/>
                </a:pPr>
                <a:endParaRPr lang="it-IT"/>
              </a:p>
            </c:txPr>
          </c:dLbls>
          <c:cat>
            <c:numRef>
              <c:f>'postiletto ambito'!$F$34:$Y$34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numCache>
            </c:numRef>
          </c:cat>
          <c:val>
            <c:numRef>
              <c:f>'postiletto ambito'!$F$52:$Y$52</c:f>
              <c:numCache>
                <c:formatCode>0</c:formatCode>
                <c:ptCount val="20"/>
                <c:pt idx="0">
                  <c:v>100</c:v>
                </c:pt>
                <c:pt idx="1">
                  <c:v>94.685881558207484</c:v>
                </c:pt>
                <c:pt idx="2">
                  <c:v>95.879306462508254</c:v>
                </c:pt>
                <c:pt idx="3">
                  <c:v>90.520153118666798</c:v>
                </c:pt>
                <c:pt idx="4">
                  <c:v>91.443368610673261</c:v>
                </c:pt>
                <c:pt idx="5">
                  <c:v>107.58838099527134</c:v>
                </c:pt>
                <c:pt idx="6">
                  <c:v>112.92501688808827</c:v>
                </c:pt>
                <c:pt idx="7">
                  <c:v>113.75816257599638</c:v>
                </c:pt>
                <c:pt idx="8">
                  <c:v>109.59243413645548</c:v>
                </c:pt>
                <c:pt idx="9">
                  <c:v>110.0427831569465</c:v>
                </c:pt>
                <c:pt idx="10">
                  <c:v>115.64962846205809</c:v>
                </c:pt>
                <c:pt idx="11">
                  <c:v>108.82684080162103</c:v>
                </c:pt>
                <c:pt idx="12">
                  <c:v>109.59243413645545</c:v>
                </c:pt>
                <c:pt idx="13">
                  <c:v>108.37649178113035</c:v>
                </c:pt>
                <c:pt idx="14">
                  <c:v>109.79509119567658</c:v>
                </c:pt>
                <c:pt idx="15">
                  <c:v>110.69578923665816</c:v>
                </c:pt>
                <c:pt idx="16">
                  <c:v>109.25467237108757</c:v>
                </c:pt>
                <c:pt idx="17">
                  <c:v>105.65188020716045</c:v>
                </c:pt>
                <c:pt idx="18">
                  <c:v>104.81873451925235</c:v>
                </c:pt>
                <c:pt idx="19">
                  <c:v>107.45327628912402</c:v>
                </c:pt>
              </c:numCache>
            </c:numRef>
          </c:val>
        </c:ser>
        <c:ser>
          <c:idx val="18"/>
          <c:order val="18"/>
          <c:tx>
            <c:strRef>
              <c:f>'postiletto ambito'!$E$53</c:f>
              <c:strCache>
                <c:ptCount val="1"/>
                <c:pt idx="0">
                  <c:v>Maremma</c:v>
                </c:pt>
              </c:strCache>
            </c:strRef>
          </c:tx>
          <c:spPr>
            <a:ln w="41275"/>
          </c:spPr>
          <c:marker>
            <c:symbol val="none"/>
          </c:marker>
          <c:dLbls>
            <c:dLbl>
              <c:idx val="19"/>
              <c:layout>
                <c:manualLayout>
                  <c:x val="7.287987285159326E-3"/>
                  <c:y val="4.2183665687474175E-3"/>
                </c:manualLayout>
              </c:layout>
              <c:spPr/>
              <c:txPr>
                <a:bodyPr/>
                <a:lstStyle/>
                <a:p>
                  <a:pPr>
                    <a:defRPr sz="1500"/>
                  </a:pPr>
                  <a:endParaRPr lang="it-IT"/>
                </a:p>
              </c:txPr>
              <c:showVal val="1"/>
            </c:dLbl>
            <c:delete val="1"/>
          </c:dLbls>
          <c:cat>
            <c:numRef>
              <c:f>'postiletto ambito'!$F$34:$Y$34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numCache>
            </c:numRef>
          </c:cat>
          <c:val>
            <c:numRef>
              <c:f>'postiletto ambito'!$F$53:$Y$53</c:f>
              <c:numCache>
                <c:formatCode>0</c:formatCode>
                <c:ptCount val="20"/>
                <c:pt idx="0">
                  <c:v>100</c:v>
                </c:pt>
                <c:pt idx="1">
                  <c:v>107.96063614796591</c:v>
                </c:pt>
                <c:pt idx="2">
                  <c:v>111.13551826142974</c:v>
                </c:pt>
                <c:pt idx="3">
                  <c:v>113.45224496968633</c:v>
                </c:pt>
                <c:pt idx="4">
                  <c:v>118.87063234045024</c:v>
                </c:pt>
                <c:pt idx="5">
                  <c:v>123.30199455232408</c:v>
                </c:pt>
                <c:pt idx="6">
                  <c:v>137.46009430922885</c:v>
                </c:pt>
                <c:pt idx="7">
                  <c:v>131.14840523679797</c:v>
                </c:pt>
                <c:pt idx="8">
                  <c:v>136.59901004598333</c:v>
                </c:pt>
                <c:pt idx="9">
                  <c:v>140.46803151451257</c:v>
                </c:pt>
                <c:pt idx="10">
                  <c:v>145.4822364759986</c:v>
                </c:pt>
                <c:pt idx="11">
                  <c:v>148.551679700085</c:v>
                </c:pt>
                <c:pt idx="12">
                  <c:v>151.94622616641777</c:v>
                </c:pt>
                <c:pt idx="13">
                  <c:v>154.44747093108404</c:v>
                </c:pt>
                <c:pt idx="14">
                  <c:v>156.02319655566347</c:v>
                </c:pt>
                <c:pt idx="15">
                  <c:v>157.4144041238319</c:v>
                </c:pt>
                <c:pt idx="16">
                  <c:v>157.89766570014336</c:v>
                </c:pt>
                <c:pt idx="17">
                  <c:v>160.21146355036157</c:v>
                </c:pt>
                <c:pt idx="18">
                  <c:v>161.86041062589703</c:v>
                </c:pt>
                <c:pt idx="19">
                  <c:v>162.63655800603351</c:v>
                </c:pt>
              </c:numCache>
            </c:numRef>
          </c:val>
        </c:ser>
        <c:ser>
          <c:idx val="19"/>
          <c:order val="19"/>
          <c:tx>
            <c:strRef>
              <c:f>'postiletto ambito'!$E$54</c:f>
              <c:strCache>
                <c:ptCount val="1"/>
                <c:pt idx="0">
                  <c:v>Maremma Area Nord</c:v>
                </c:pt>
              </c:strCache>
            </c:strRef>
          </c:tx>
          <c:spPr>
            <a:ln w="41275">
              <a:solidFill>
                <a:srgbClr val="FF0000"/>
              </a:solidFill>
              <a:prstDash val="sysDash"/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layout>
                <c:manualLayout>
                  <c:x val="0"/>
                  <c:y val="-2.3201016128110836E-2"/>
                </c:manualLayout>
              </c:layout>
              <c:showVal val="1"/>
            </c:dLbl>
            <c:txPr>
              <a:bodyPr/>
              <a:lstStyle/>
              <a:p>
                <a:pPr>
                  <a:defRPr sz="1500"/>
                </a:pPr>
                <a:endParaRPr lang="it-IT"/>
              </a:p>
            </c:txPr>
            <c:showVal val="1"/>
          </c:dLbls>
          <c:trendline>
            <c:trendlineType val="poly"/>
            <c:order val="2"/>
            <c:dispRSqr val="1"/>
            <c:dispEq val="1"/>
            <c:trendlineLbl>
              <c:layout>
                <c:manualLayout>
                  <c:x val="-0.51659893620635355"/>
                  <c:y val="7.0006782601994791E-2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400"/>
                  </a:pPr>
                  <a:endParaRPr lang="it-IT"/>
                </a:p>
              </c:txPr>
            </c:trendlineLbl>
          </c:trendline>
          <c:cat>
            <c:numRef>
              <c:f>'postiletto ambito'!$F$34:$Y$34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numCache>
            </c:numRef>
          </c:cat>
          <c:val>
            <c:numRef>
              <c:f>'postiletto ambito'!$F$54:$Y$54</c:f>
              <c:numCache>
                <c:formatCode>0</c:formatCode>
                <c:ptCount val="20"/>
                <c:pt idx="0">
                  <c:v>100</c:v>
                </c:pt>
                <c:pt idx="1">
                  <c:v>100.8058050032072</c:v>
                </c:pt>
                <c:pt idx="2">
                  <c:v>108.57119948685056</c:v>
                </c:pt>
                <c:pt idx="3">
                  <c:v>113.03720333547146</c:v>
                </c:pt>
                <c:pt idx="4">
                  <c:v>115.00962155227712</c:v>
                </c:pt>
                <c:pt idx="5">
                  <c:v>116.33659397049388</c:v>
                </c:pt>
                <c:pt idx="6">
                  <c:v>131.46247594611941</c:v>
                </c:pt>
                <c:pt idx="7">
                  <c:v>129.06109685695989</c:v>
                </c:pt>
                <c:pt idx="8">
                  <c:v>135.28303399615103</c:v>
                </c:pt>
                <c:pt idx="9">
                  <c:v>140.4666452854396</c:v>
                </c:pt>
                <c:pt idx="10">
                  <c:v>146.98123797306008</c:v>
                </c:pt>
                <c:pt idx="11">
                  <c:v>147.84717767799881</c:v>
                </c:pt>
                <c:pt idx="12">
                  <c:v>149.9518922386147</c:v>
                </c:pt>
                <c:pt idx="13">
                  <c:v>148.9616741500962</c:v>
                </c:pt>
                <c:pt idx="14">
                  <c:v>151.79602309172535</c:v>
                </c:pt>
                <c:pt idx="15">
                  <c:v>153.67623476587534</c:v>
                </c:pt>
                <c:pt idx="16">
                  <c:v>159.7618665811415</c:v>
                </c:pt>
                <c:pt idx="17">
                  <c:v>162.16725465041694</c:v>
                </c:pt>
                <c:pt idx="18">
                  <c:v>163.16148171905058</c:v>
                </c:pt>
                <c:pt idx="19">
                  <c:v>164.13967286722252</c:v>
                </c:pt>
              </c:numCache>
            </c:numRef>
          </c:val>
        </c:ser>
        <c:ser>
          <c:idx val="20"/>
          <c:order val="20"/>
          <c:tx>
            <c:strRef>
              <c:f>'postiletto ambito'!$E$55</c:f>
              <c:strCache>
                <c:ptCount val="1"/>
                <c:pt idx="0">
                  <c:v>Riviera Apuana</c:v>
                </c:pt>
              </c:strCache>
            </c:strRef>
          </c:tx>
          <c:spPr>
            <a:ln w="41275"/>
          </c:spPr>
          <c:marker>
            <c:symbol val="none"/>
          </c:marker>
          <c:dLbls>
            <c:dLbl>
              <c:idx val="19"/>
              <c:layout/>
              <c:showVal val="1"/>
            </c:dLbl>
            <c:delete val="1"/>
            <c:txPr>
              <a:bodyPr/>
              <a:lstStyle/>
              <a:p>
                <a:pPr>
                  <a:defRPr sz="1500"/>
                </a:pPr>
                <a:endParaRPr lang="it-IT"/>
              </a:p>
            </c:txPr>
          </c:dLbls>
          <c:cat>
            <c:numRef>
              <c:f>'postiletto ambito'!$F$34:$Y$34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numCache>
            </c:numRef>
          </c:cat>
          <c:val>
            <c:numRef>
              <c:f>'postiletto ambito'!$F$55:$Y$55</c:f>
              <c:numCache>
                <c:formatCode>0</c:formatCode>
                <c:ptCount val="20"/>
                <c:pt idx="0">
                  <c:v>100</c:v>
                </c:pt>
                <c:pt idx="1">
                  <c:v>102.06958363888209</c:v>
                </c:pt>
                <c:pt idx="2">
                  <c:v>113.04082131508177</c:v>
                </c:pt>
                <c:pt idx="3">
                  <c:v>116.2592683125558</c:v>
                </c:pt>
                <c:pt idx="4">
                  <c:v>116.38148781878898</c:v>
                </c:pt>
                <c:pt idx="5">
                  <c:v>115.73372443575329</c:v>
                </c:pt>
                <c:pt idx="6">
                  <c:v>115.24892039436162</c:v>
                </c:pt>
                <c:pt idx="7">
                  <c:v>115.53409924223909</c:v>
                </c:pt>
                <c:pt idx="8">
                  <c:v>114.42190173551712</c:v>
                </c:pt>
                <c:pt idx="9">
                  <c:v>113.57858714250774</c:v>
                </c:pt>
                <c:pt idx="10">
                  <c:v>116.00260734946625</c:v>
                </c:pt>
                <c:pt idx="11">
                  <c:v>117.6647926342378</c:v>
                </c:pt>
                <c:pt idx="12">
                  <c:v>119.14772264320059</c:v>
                </c:pt>
                <c:pt idx="13">
                  <c:v>120.09288682473728</c:v>
                </c:pt>
                <c:pt idx="14">
                  <c:v>121.13582661126054</c:v>
                </c:pt>
                <c:pt idx="15">
                  <c:v>118.89920964719322</c:v>
                </c:pt>
                <c:pt idx="16">
                  <c:v>118.93180151552183</c:v>
                </c:pt>
                <c:pt idx="17">
                  <c:v>119.27809011651577</c:v>
                </c:pt>
                <c:pt idx="18">
                  <c:v>119.57956489855788</c:v>
                </c:pt>
                <c:pt idx="19">
                  <c:v>120.41880550802581</c:v>
                </c:pt>
              </c:numCache>
            </c:numRef>
          </c:val>
        </c:ser>
        <c:ser>
          <c:idx val="21"/>
          <c:order val="21"/>
          <c:tx>
            <c:strRef>
              <c:f>'postiletto ambito'!$E$56</c:f>
              <c:strCache>
                <c:ptCount val="1"/>
                <c:pt idx="0">
                  <c:v>Versilia</c:v>
                </c:pt>
              </c:strCache>
            </c:strRef>
          </c:tx>
          <c:spPr>
            <a:ln w="41275"/>
          </c:spPr>
          <c:marker>
            <c:symbol val="none"/>
          </c:marker>
          <c:dLbls>
            <c:dLbl>
              <c:idx val="19"/>
              <c:layout/>
              <c:showVal val="1"/>
            </c:dLbl>
            <c:delete val="1"/>
            <c:txPr>
              <a:bodyPr/>
              <a:lstStyle/>
              <a:p>
                <a:pPr>
                  <a:defRPr sz="1500"/>
                </a:pPr>
                <a:endParaRPr lang="it-IT"/>
              </a:p>
            </c:txPr>
          </c:dLbls>
          <c:cat>
            <c:numRef>
              <c:f>'postiletto ambito'!$F$34:$Y$34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numCache>
            </c:numRef>
          </c:cat>
          <c:val>
            <c:numRef>
              <c:f>'postiletto ambito'!$F$56:$Y$56</c:f>
              <c:numCache>
                <c:formatCode>0</c:formatCode>
                <c:ptCount val="20"/>
                <c:pt idx="0">
                  <c:v>100</c:v>
                </c:pt>
                <c:pt idx="1">
                  <c:v>102.0278989737601</c:v>
                </c:pt>
                <c:pt idx="2">
                  <c:v>115.17544398697228</c:v>
                </c:pt>
                <c:pt idx="3">
                  <c:v>108.54175628341423</c:v>
                </c:pt>
                <c:pt idx="4">
                  <c:v>107.90266084925949</c:v>
                </c:pt>
                <c:pt idx="5">
                  <c:v>107.07613838874207</c:v>
                </c:pt>
                <c:pt idx="6">
                  <c:v>104.57506298777108</c:v>
                </c:pt>
                <c:pt idx="7">
                  <c:v>106.77502611688047</c:v>
                </c:pt>
                <c:pt idx="8">
                  <c:v>105.95464880476861</c:v>
                </c:pt>
                <c:pt idx="9">
                  <c:v>106.34486572850743</c:v>
                </c:pt>
                <c:pt idx="10">
                  <c:v>109.59257666072631</c:v>
                </c:pt>
                <c:pt idx="11">
                  <c:v>109.97972101026237</c:v>
                </c:pt>
                <c:pt idx="12">
                  <c:v>110.52663921833712</c:v>
                </c:pt>
                <c:pt idx="13">
                  <c:v>107.01161433048605</c:v>
                </c:pt>
                <c:pt idx="14">
                  <c:v>105.29097277699248</c:v>
                </c:pt>
                <c:pt idx="15">
                  <c:v>105.48761752596334</c:v>
                </c:pt>
                <c:pt idx="16">
                  <c:v>106.23732563141402</c:v>
                </c:pt>
                <c:pt idx="17">
                  <c:v>107.04234007251262</c:v>
                </c:pt>
                <c:pt idx="18">
                  <c:v>105.51219811958434</c:v>
                </c:pt>
                <c:pt idx="19">
                  <c:v>105.13119891845366</c:v>
                </c:pt>
              </c:numCache>
            </c:numRef>
          </c:val>
        </c:ser>
        <c:ser>
          <c:idx val="22"/>
          <c:order val="22"/>
          <c:tx>
            <c:strRef>
              <c:f>'postiletto ambito'!$E$57</c:f>
              <c:strCache>
                <c:ptCount val="1"/>
                <c:pt idx="0">
                  <c:v>Amiata</c:v>
                </c:pt>
              </c:strCache>
            </c:strRef>
          </c:tx>
          <c:marker>
            <c:symbol val="none"/>
          </c:marker>
          <c:cat>
            <c:numRef>
              <c:f>'postiletto ambito'!$F$34:$Y$34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numCache>
            </c:numRef>
          </c:cat>
          <c:val>
            <c:numRef>
              <c:f>'postiletto ambito'!$F$57:$Y$57</c:f>
            </c:numRef>
          </c:val>
        </c:ser>
        <c:ser>
          <c:idx val="23"/>
          <c:order val="23"/>
          <c:tx>
            <c:strRef>
              <c:f>'postiletto ambito'!$E$58</c:f>
              <c:strCache>
                <c:ptCount val="1"/>
                <c:pt idx="0">
                  <c:v>Casentino</c:v>
                </c:pt>
              </c:strCache>
            </c:strRef>
          </c:tx>
          <c:marker>
            <c:symbol val="none"/>
          </c:marker>
          <c:cat>
            <c:numRef>
              <c:f>'postiletto ambito'!$F$34:$Y$34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numCache>
            </c:numRef>
          </c:cat>
          <c:val>
            <c:numRef>
              <c:f>'postiletto ambito'!$F$58:$Y$58</c:f>
            </c:numRef>
          </c:val>
        </c:ser>
        <c:ser>
          <c:idx val="24"/>
          <c:order val="24"/>
          <c:tx>
            <c:strRef>
              <c:f>'postiletto ambito'!$E$59</c:f>
              <c:strCache>
                <c:ptCount val="1"/>
                <c:pt idx="0">
                  <c:v>Garfagnana e Media Valle del Serchio</c:v>
                </c:pt>
              </c:strCache>
            </c:strRef>
          </c:tx>
          <c:marker>
            <c:symbol val="none"/>
          </c:marker>
          <c:cat>
            <c:numRef>
              <c:f>'postiletto ambito'!$F$34:$Y$34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numCache>
            </c:numRef>
          </c:cat>
          <c:val>
            <c:numRef>
              <c:f>'postiletto ambito'!$F$59:$Y$59</c:f>
            </c:numRef>
          </c:val>
        </c:ser>
        <c:ser>
          <c:idx val="25"/>
          <c:order val="25"/>
          <c:tx>
            <c:strRef>
              <c:f>'postiletto ambito'!$E$60</c:f>
              <c:strCache>
                <c:ptCount val="1"/>
                <c:pt idx="0">
                  <c:v>Lunigiana</c:v>
                </c:pt>
              </c:strCache>
            </c:strRef>
          </c:tx>
          <c:marker>
            <c:symbol val="none"/>
          </c:marker>
          <c:cat>
            <c:numRef>
              <c:f>'postiletto ambito'!$F$34:$Y$34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numCache>
            </c:numRef>
          </c:cat>
          <c:val>
            <c:numRef>
              <c:f>'postiletto ambito'!$F$60:$Y$60</c:f>
            </c:numRef>
          </c:val>
        </c:ser>
        <c:ser>
          <c:idx val="26"/>
          <c:order val="26"/>
          <c:tx>
            <c:strRef>
              <c:f>'postiletto ambito'!$E$61</c:f>
              <c:strCache>
                <c:ptCount val="1"/>
                <c:pt idx="0">
                  <c:v>Mugello</c:v>
                </c:pt>
              </c:strCache>
            </c:strRef>
          </c:tx>
          <c:marker>
            <c:symbol val="none"/>
          </c:marker>
          <c:cat>
            <c:numRef>
              <c:f>'postiletto ambito'!$F$34:$Y$34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numCache>
            </c:numRef>
          </c:cat>
          <c:val>
            <c:numRef>
              <c:f>'postiletto ambito'!$F$61:$Y$61</c:f>
            </c:numRef>
          </c:val>
        </c:ser>
        <c:ser>
          <c:idx val="27"/>
          <c:order val="27"/>
          <c:tx>
            <c:strRef>
              <c:f>'postiletto ambito'!$E$62</c:f>
              <c:strCache>
                <c:ptCount val="1"/>
                <c:pt idx="0">
                  <c:v>Pistoia e Montagna Pistoiese</c:v>
                </c:pt>
              </c:strCache>
            </c:strRef>
          </c:tx>
          <c:marker>
            <c:symbol val="none"/>
          </c:marker>
          <c:cat>
            <c:numRef>
              <c:f>'postiletto ambito'!$F$34:$Y$34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numCache>
            </c:numRef>
          </c:cat>
          <c:val>
            <c:numRef>
              <c:f>'postiletto ambito'!$F$62:$Y$62</c:f>
            </c:numRef>
          </c:val>
        </c:ser>
        <c:ser>
          <c:idx val="28"/>
          <c:order val="28"/>
          <c:tx>
            <c:strRef>
              <c:f>'postiletto ambito'!$E$63</c:f>
              <c:strCache>
                <c:ptCount val="1"/>
                <c:pt idx="0">
                  <c:v>Toscana</c:v>
                </c:pt>
              </c:strCache>
            </c:strRef>
          </c:tx>
          <c:spPr>
            <a:ln w="41275"/>
          </c:spPr>
          <c:marker>
            <c:symbol val="none"/>
          </c:marker>
          <c:cat>
            <c:numRef>
              <c:f>'postiletto ambito'!$F$34:$Y$34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numCache>
            </c:numRef>
          </c:cat>
          <c:val>
            <c:numRef>
              <c:f>'postiletto ambito'!$F$63:$Y$63</c:f>
              <c:numCache>
                <c:formatCode>0</c:formatCode>
                <c:ptCount val="20"/>
                <c:pt idx="0">
                  <c:v>100</c:v>
                </c:pt>
                <c:pt idx="1">
                  <c:v>102.26928852747004</c:v>
                </c:pt>
                <c:pt idx="2">
                  <c:v>112.63139999433319</c:v>
                </c:pt>
                <c:pt idx="3">
                  <c:v>114.61734621596348</c:v>
                </c:pt>
                <c:pt idx="4">
                  <c:v>118.69180857393815</c:v>
                </c:pt>
                <c:pt idx="5">
                  <c:v>124.02034397755907</c:v>
                </c:pt>
                <c:pt idx="6">
                  <c:v>128.83347972685758</c:v>
                </c:pt>
                <c:pt idx="7">
                  <c:v>130.65168730343149</c:v>
                </c:pt>
                <c:pt idx="8">
                  <c:v>134.70433230385618</c:v>
                </c:pt>
                <c:pt idx="9">
                  <c:v>137.80749723741278</c:v>
                </c:pt>
                <c:pt idx="10">
                  <c:v>142.51919644122057</c:v>
                </c:pt>
                <c:pt idx="11">
                  <c:v>145.20528150058078</c:v>
                </c:pt>
                <c:pt idx="12">
                  <c:v>147.14957640325235</c:v>
                </c:pt>
                <c:pt idx="13">
                  <c:v>148.49771909443791</c:v>
                </c:pt>
                <c:pt idx="14">
                  <c:v>150.06856883801333</c:v>
                </c:pt>
                <c:pt idx="15">
                  <c:v>151.48386365568234</c:v>
                </c:pt>
                <c:pt idx="16">
                  <c:v>154.27138526053318</c:v>
                </c:pt>
                <c:pt idx="17">
                  <c:v>156.31853342022501</c:v>
                </c:pt>
                <c:pt idx="18">
                  <c:v>157.59442382342101</c:v>
                </c:pt>
                <c:pt idx="19">
                  <c:v>158.69974215850158</c:v>
                </c:pt>
              </c:numCache>
            </c:numRef>
          </c:val>
        </c:ser>
        <c:marker val="1"/>
        <c:axId val="137788032"/>
        <c:axId val="137806208"/>
      </c:lineChart>
      <c:catAx>
        <c:axId val="1377880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500"/>
            </a:pPr>
            <a:endParaRPr lang="it-IT"/>
          </a:p>
        </c:txPr>
        <c:crossAx val="137806208"/>
        <c:crosses val="autoZero"/>
        <c:auto val="1"/>
        <c:lblAlgn val="ctr"/>
        <c:lblOffset val="100"/>
      </c:catAx>
      <c:valAx>
        <c:axId val="137806208"/>
        <c:scaling>
          <c:orientation val="minMax"/>
          <c:min val="80"/>
        </c:scaling>
        <c:axPos val="l"/>
        <c:majorGridlines/>
        <c:numFmt formatCode="0" sourceLinked="1"/>
        <c:tickLblPos val="nextTo"/>
        <c:txPr>
          <a:bodyPr/>
          <a:lstStyle/>
          <a:p>
            <a:pPr>
              <a:defRPr sz="1500"/>
            </a:pPr>
            <a:endParaRPr lang="it-IT"/>
          </a:p>
        </c:txPr>
        <c:crossAx val="137788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4.7277919533275002E-2"/>
          <c:y val="0.8382287975595939"/>
          <c:w val="0.94641022029298327"/>
          <c:h val="0.13238247114417173"/>
        </c:manualLayout>
      </c:layout>
      <c:txPr>
        <a:bodyPr/>
        <a:lstStyle/>
        <a:p>
          <a:pPr>
            <a:defRPr sz="1400"/>
          </a:pPr>
          <a:endParaRPr lang="it-IT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plotArea>
      <c:layout>
        <c:manualLayout>
          <c:layoutTarget val="inner"/>
          <c:xMode val="edge"/>
          <c:yMode val="edge"/>
          <c:x val="0.18599461337636916"/>
          <c:y val="0.18131086578258071"/>
          <c:w val="0.63832173284368077"/>
          <c:h val="0.67921325683399514"/>
        </c:manualLayout>
      </c:layout>
      <c:bubbleChart>
        <c:ser>
          <c:idx val="0"/>
          <c:order val="0"/>
          <c:spPr>
            <a:solidFill>
              <a:srgbClr val="4F81BD">
                <a:alpha val="43000"/>
              </a:srgbClr>
            </a:solidFill>
            <a:ln w="19050">
              <a:solidFill>
                <a:schemeClr val="tx1"/>
              </a:solidFill>
            </a:ln>
          </c:spPr>
          <c:dPt>
            <c:idx val="0"/>
            <c:spPr>
              <a:solidFill>
                <a:srgbClr val="92D050">
                  <a:alpha val="43000"/>
                </a:srgbClr>
              </a:solidFill>
              <a:ln w="19050"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rgbClr val="FFC000">
                  <a:alpha val="43000"/>
                </a:srgbClr>
              </a:solidFill>
              <a:ln w="19050"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FFC000">
                  <a:alpha val="43000"/>
                </a:srgbClr>
              </a:solidFill>
              <a:ln w="19050"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FFC000">
                  <a:alpha val="43000"/>
                </a:srgbClr>
              </a:solidFill>
              <a:ln w="19050">
                <a:solidFill>
                  <a:schemeClr val="tx1"/>
                </a:solidFill>
              </a:ln>
            </c:spPr>
          </c:dPt>
          <c:dPt>
            <c:idx val="4"/>
            <c:spPr>
              <a:solidFill>
                <a:srgbClr val="FFC000">
                  <a:alpha val="43000"/>
                </a:srgbClr>
              </a:solidFill>
              <a:ln w="19050">
                <a:solidFill>
                  <a:schemeClr val="tx1"/>
                </a:solidFill>
              </a:ln>
            </c:spPr>
          </c:dPt>
          <c:dPt>
            <c:idx val="5"/>
            <c:spPr>
              <a:solidFill>
                <a:srgbClr val="FFC000">
                  <a:alpha val="43000"/>
                </a:srgbClr>
              </a:solidFill>
              <a:ln w="19050">
                <a:solidFill>
                  <a:schemeClr val="tx1"/>
                </a:solidFill>
              </a:ln>
            </c:spPr>
          </c:dPt>
          <c:dPt>
            <c:idx val="6"/>
            <c:spPr>
              <a:solidFill>
                <a:srgbClr val="92D050">
                  <a:alpha val="43000"/>
                </a:srgbClr>
              </a:solidFill>
              <a:ln w="19050">
                <a:solidFill>
                  <a:schemeClr val="tx1"/>
                </a:solidFill>
              </a:ln>
            </c:spPr>
          </c:dPt>
          <c:dPt>
            <c:idx val="7"/>
            <c:spPr>
              <a:solidFill>
                <a:srgbClr val="92D050">
                  <a:alpha val="43000"/>
                </a:srgbClr>
              </a:solidFill>
              <a:ln w="19050">
                <a:solidFill>
                  <a:schemeClr val="tx1"/>
                </a:solidFill>
              </a:ln>
            </c:spPr>
          </c:dPt>
          <c:dPt>
            <c:idx val="8"/>
            <c:spPr>
              <a:solidFill>
                <a:srgbClr val="92D050">
                  <a:alpha val="43000"/>
                </a:srgbClr>
              </a:solidFill>
              <a:ln w="19050">
                <a:solidFill>
                  <a:schemeClr val="tx1"/>
                </a:solidFill>
              </a:ln>
            </c:spPr>
          </c:dPt>
          <c:dPt>
            <c:idx val="9"/>
            <c:spPr>
              <a:solidFill>
                <a:srgbClr val="92D050">
                  <a:alpha val="43000"/>
                </a:srgbClr>
              </a:solidFill>
              <a:ln w="19050">
                <a:solidFill>
                  <a:schemeClr val="tx1"/>
                </a:solidFill>
              </a:ln>
            </c:spPr>
          </c:dPt>
          <c:dPt>
            <c:idx val="10"/>
            <c:spPr>
              <a:solidFill>
                <a:srgbClr val="92D050">
                  <a:alpha val="43000"/>
                </a:srgbClr>
              </a:solidFill>
              <a:ln w="19050">
                <a:solidFill>
                  <a:schemeClr val="tx1"/>
                </a:solidFill>
              </a:ln>
            </c:spPr>
          </c:dPt>
          <c:dPt>
            <c:idx val="11"/>
            <c:spPr>
              <a:solidFill>
                <a:srgbClr val="FFFF00">
                  <a:alpha val="43000"/>
                </a:srgbClr>
              </a:solidFill>
              <a:ln w="19050">
                <a:solidFill>
                  <a:schemeClr val="tx1"/>
                </a:solidFill>
              </a:ln>
            </c:spPr>
          </c:dPt>
          <c:dPt>
            <c:idx val="12"/>
            <c:spPr>
              <a:solidFill>
                <a:srgbClr val="92D050">
                  <a:alpha val="43000"/>
                </a:srgbClr>
              </a:solidFill>
              <a:ln w="19050">
                <a:solidFill>
                  <a:schemeClr val="tx1"/>
                </a:solidFill>
              </a:ln>
            </c:spPr>
          </c:dPt>
          <c:dPt>
            <c:idx val="13"/>
            <c:spPr>
              <a:solidFill>
                <a:srgbClr val="FFFF00">
                  <a:alpha val="43000"/>
                </a:srgbClr>
              </a:solidFill>
              <a:ln w="19050">
                <a:solidFill>
                  <a:schemeClr val="tx1"/>
                </a:solidFill>
              </a:ln>
            </c:spPr>
          </c:dPt>
          <c:dPt>
            <c:idx val="14"/>
            <c:spPr>
              <a:solidFill>
                <a:srgbClr val="00B0F0">
                  <a:alpha val="46000"/>
                </a:srgbClr>
              </a:solidFill>
              <a:ln w="19050">
                <a:solidFill>
                  <a:schemeClr val="tx1"/>
                </a:solidFill>
              </a:ln>
            </c:spPr>
          </c:dPt>
          <c:dPt>
            <c:idx val="15"/>
            <c:spPr>
              <a:solidFill>
                <a:srgbClr val="00B0F0">
                  <a:alpha val="46000"/>
                </a:srgbClr>
              </a:solidFill>
              <a:ln w="19050">
                <a:solidFill>
                  <a:schemeClr val="tx1"/>
                </a:solidFill>
              </a:ln>
            </c:spPr>
          </c:dPt>
          <c:dPt>
            <c:idx val="16"/>
            <c:spPr>
              <a:solidFill>
                <a:srgbClr val="00B0F0">
                  <a:alpha val="46000"/>
                </a:srgbClr>
              </a:solidFill>
              <a:ln w="19050">
                <a:solidFill>
                  <a:schemeClr val="tx1"/>
                </a:solidFill>
              </a:ln>
            </c:spPr>
          </c:dPt>
          <c:dPt>
            <c:idx val="17"/>
            <c:spPr>
              <a:solidFill>
                <a:srgbClr val="00B0F0">
                  <a:alpha val="46000"/>
                </a:srgbClr>
              </a:solidFill>
              <a:ln w="19050">
                <a:solidFill>
                  <a:schemeClr val="tx1"/>
                </a:solidFill>
              </a:ln>
            </c:spPr>
          </c:dPt>
          <c:dPt>
            <c:idx val="18"/>
            <c:spPr>
              <a:solidFill>
                <a:srgbClr val="00B0F0">
                  <a:alpha val="43000"/>
                </a:srgbClr>
              </a:solidFill>
              <a:ln w="19050">
                <a:solidFill>
                  <a:schemeClr val="tx1"/>
                </a:solidFill>
              </a:ln>
            </c:spPr>
          </c:dPt>
          <c:dPt>
            <c:idx val="19"/>
            <c:spPr>
              <a:solidFill>
                <a:srgbClr val="00B0F0">
                  <a:alpha val="46000"/>
                </a:srgbClr>
              </a:solidFill>
              <a:ln w="19050">
                <a:solidFill>
                  <a:schemeClr val="tx1"/>
                </a:solidFill>
              </a:ln>
            </c:spPr>
          </c:dPt>
          <c:dPt>
            <c:idx val="20"/>
            <c:spPr>
              <a:solidFill>
                <a:srgbClr val="00B0F0">
                  <a:alpha val="46000"/>
                </a:srgbClr>
              </a:solidFill>
              <a:ln w="19050">
                <a:solidFill>
                  <a:schemeClr val="tx1"/>
                </a:solidFill>
              </a:ln>
            </c:spPr>
          </c:dPt>
          <c:dPt>
            <c:idx val="21"/>
            <c:spPr>
              <a:solidFill>
                <a:srgbClr val="C00000">
                  <a:alpha val="43000"/>
                </a:srgbClr>
              </a:solidFill>
              <a:ln w="19050">
                <a:solidFill>
                  <a:schemeClr val="tx1"/>
                </a:solidFill>
              </a:ln>
            </c:spPr>
          </c:dPt>
          <c:dPt>
            <c:idx val="22"/>
            <c:spPr>
              <a:solidFill>
                <a:srgbClr val="C00000">
                  <a:alpha val="43000"/>
                </a:srgbClr>
              </a:solidFill>
              <a:ln w="19050">
                <a:solidFill>
                  <a:schemeClr val="tx1"/>
                </a:solidFill>
              </a:ln>
            </c:spPr>
          </c:dPt>
          <c:dPt>
            <c:idx val="23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c:spPr>
          </c:dPt>
          <c:dPt>
            <c:idx val="24"/>
            <c:spPr>
              <a:solidFill>
                <a:srgbClr val="C00000">
                  <a:alpha val="43000"/>
                </a:srgbClr>
              </a:solidFill>
              <a:ln w="19050">
                <a:solidFill>
                  <a:schemeClr val="tx1"/>
                </a:solidFill>
              </a:ln>
            </c:spPr>
          </c:dPt>
          <c:dPt>
            <c:idx val="25"/>
            <c:spPr>
              <a:solidFill>
                <a:srgbClr val="92D050">
                  <a:alpha val="43000"/>
                </a:srgbClr>
              </a:solidFill>
              <a:ln w="19050">
                <a:solidFill>
                  <a:schemeClr val="tx1"/>
                </a:solidFill>
              </a:ln>
            </c:spPr>
          </c:dPt>
          <c:dPt>
            <c:idx val="26"/>
            <c:spPr>
              <a:solidFill>
                <a:srgbClr val="C00000">
                  <a:alpha val="43000"/>
                </a:srgbClr>
              </a:solidFill>
              <a:ln w="19050">
                <a:solidFill>
                  <a:schemeClr val="tx1"/>
                </a:solidFill>
              </a:ln>
            </c:spPr>
          </c:dPt>
          <c:dPt>
            <c:idx val="27"/>
            <c:spPr>
              <a:solidFill>
                <a:srgbClr val="92D050">
                  <a:alpha val="43000"/>
                </a:srgbClr>
              </a:solidFill>
              <a:ln w="19050"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5.7358889016618043E-2"/>
                  <c:y val="-4.1159920687784755E-2"/>
                </c:manualLayout>
              </c:layout>
              <c:tx>
                <c:rich>
                  <a:bodyPr/>
                  <a:lstStyle/>
                  <a:p>
                    <a:r>
                      <a:rPr lang="en-US" sz="800" b="0" i="0" baseline="0"/>
                      <a:t>Arezzo e val Tiberina </a:t>
                    </a:r>
                    <a:endParaRPr lang="it-IT" sz="800"/>
                  </a:p>
                  <a:p>
                    <a:r>
                      <a:rPr lang="en-US" sz="800" b="0" i="0" baseline="0"/>
                      <a:t>+2.7; </a:t>
                    </a:r>
                    <a:r>
                      <a:rPr lang="en-US" sz="800"/>
                      <a:t>15.9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-0.11251725183408928"/>
                  <c:y val="-3.1425373816329809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i="0" baseline="0"/>
                      <a:t>Firenze e area f. </a:t>
                    </a:r>
                  </a:p>
                  <a:p>
                    <a:r>
                      <a:rPr lang="en-US" sz="1200" b="1" i="0" baseline="0"/>
                      <a:t>+3.3 ; +6.7</a:t>
                    </a:r>
                    <a:endParaRPr lang="it-IT" sz="1200" b="1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800"/>
                      <a:t>P</a:t>
                    </a:r>
                    <a:r>
                      <a:rPr lang="en-US"/>
                      <a:t>iana</a:t>
                    </a:r>
                    <a:r>
                      <a:rPr lang="en-US" baseline="0"/>
                      <a:t> di Lucca </a:t>
                    </a:r>
                  </a:p>
                  <a:p>
                    <a:r>
                      <a:rPr lang="en-US" baseline="0"/>
                      <a:t>0.8  </a:t>
                    </a:r>
                    <a:r>
                      <a:rPr lang="en-US"/>
                      <a:t>1.7</a:t>
                    </a:r>
                  </a:p>
                </c:rich>
              </c:tx>
              <c:showVal val="1"/>
            </c:dLbl>
            <c:dLbl>
              <c:idx val="3"/>
              <c:layout>
                <c:manualLayout>
                  <c:x val="-8.7727793863430159E-2"/>
                  <c:y val="-4.7138003891045339E-2"/>
                </c:manualLayout>
              </c:layout>
              <c:tx>
                <c:rich>
                  <a:bodyPr/>
                  <a:lstStyle/>
                  <a:p>
                    <a:r>
                      <a:rPr lang="en-US" sz="800"/>
                      <a:t>P</a:t>
                    </a:r>
                    <a:r>
                      <a:rPr lang="en-US"/>
                      <a:t>rato Val Bisenzio</a:t>
                    </a:r>
                  </a:p>
                  <a:p>
                    <a:r>
                      <a:rPr lang="en-US"/>
                      <a:t>0.7 ; 3.4</a:t>
                    </a:r>
                  </a:p>
                </c:rich>
              </c:tx>
              <c:showVal val="1"/>
            </c:dLbl>
            <c:dLbl>
              <c:idx val="4"/>
              <c:layout>
                <c:manualLayout>
                  <c:x val="-7.3991860895301562E-3"/>
                  <c:y val="2.0202023772638678E-2"/>
                </c:manualLayout>
              </c:layout>
              <c:tx>
                <c:rich>
                  <a:bodyPr/>
                  <a:lstStyle/>
                  <a:p>
                    <a:r>
                      <a:rPr lang="en-US" sz="800"/>
                      <a:t>T</a:t>
                    </a:r>
                    <a:r>
                      <a:rPr lang="en-US"/>
                      <a:t>erre di PIsa</a:t>
                    </a:r>
                  </a:p>
                  <a:p>
                    <a:r>
                      <a:rPr lang="en-US"/>
                      <a:t>+0.7;</a:t>
                    </a:r>
                    <a:r>
                      <a:rPr lang="en-US" baseline="0"/>
                      <a:t> </a:t>
                    </a:r>
                    <a:r>
                      <a:rPr lang="en-US"/>
                      <a:t>-2.5</a:t>
                    </a:r>
                  </a:p>
                </c:rich>
              </c:tx>
              <c:showVal val="1"/>
            </c:dLbl>
            <c:dLbl>
              <c:idx val="5"/>
              <c:layout>
                <c:manualLayout>
                  <c:x val="-4.1435442101368847E-2"/>
                  <c:y val="-5.8361402009845124E-2"/>
                </c:manualLayout>
              </c:layout>
              <c:tx>
                <c:rich>
                  <a:bodyPr/>
                  <a:lstStyle/>
                  <a:p>
                    <a:r>
                      <a:rPr lang="en-US" sz="800"/>
                      <a:t>T</a:t>
                    </a:r>
                    <a:r>
                      <a:rPr lang="en-US"/>
                      <a:t>erre di Siena</a:t>
                    </a:r>
                  </a:p>
                  <a:p>
                    <a:r>
                      <a:rPr lang="en-US"/>
                      <a:t>1.3 ; 4.8</a:t>
                    </a:r>
                  </a:p>
                </c:rich>
              </c:tx>
              <c:showVal val="1"/>
            </c:dLbl>
            <c:dLbl>
              <c:idx val="6"/>
              <c:layout>
                <c:manualLayout>
                  <c:x val="-2.9596744358120607E-3"/>
                  <c:y val="2.6936031696851586E-2"/>
                </c:manualLayout>
              </c:layout>
              <c:tx>
                <c:rich>
                  <a:bodyPr/>
                  <a:lstStyle/>
                  <a:p>
                    <a:r>
                      <a:rPr lang="en-US" sz="800"/>
                      <a:t>C</a:t>
                    </a:r>
                    <a:r>
                      <a:rPr lang="en-US"/>
                      <a:t>hianti </a:t>
                    </a:r>
                  </a:p>
                  <a:p>
                    <a:r>
                      <a:rPr lang="en-US"/>
                      <a:t>1.0 ;</a:t>
                    </a:r>
                    <a:r>
                      <a:rPr lang="en-US" baseline="0"/>
                      <a:t> </a:t>
                    </a:r>
                    <a:r>
                      <a:rPr lang="en-US"/>
                      <a:t>4.9</a:t>
                    </a:r>
                  </a:p>
                </c:rich>
              </c:tx>
              <c:showVal val="1"/>
            </c:dLbl>
            <c:dLbl>
              <c:idx val="7"/>
              <c:layout>
                <c:manualLayout>
                  <c:x val="3.0942939946827532E-2"/>
                  <c:y val="0.11558059460518709"/>
                </c:manualLayout>
              </c:layout>
              <c:tx>
                <c:rich>
                  <a:bodyPr/>
                  <a:lstStyle/>
                  <a:p>
                    <a:r>
                      <a:rPr lang="en-US" sz="800" dirty="0" err="1"/>
                      <a:t>E</a:t>
                    </a:r>
                    <a:r>
                      <a:rPr lang="en-US" dirty="0" err="1"/>
                      <a:t>mpolese</a:t>
                    </a:r>
                    <a:r>
                      <a:rPr lang="en-US" dirty="0"/>
                      <a:t> Val </a:t>
                    </a:r>
                    <a:r>
                      <a:rPr lang="en-US" dirty="0" err="1"/>
                      <a:t>d’Elsa</a:t>
                    </a:r>
                    <a:r>
                      <a:rPr lang="en-US" dirty="0"/>
                      <a:t> e </a:t>
                    </a:r>
                    <a:r>
                      <a:rPr lang="en-US" dirty="0" err="1"/>
                      <a:t>Montalbano</a:t>
                    </a:r>
                    <a:endParaRPr lang="en-US" dirty="0"/>
                  </a:p>
                  <a:p>
                    <a:r>
                      <a:rPr lang="en-US" dirty="0"/>
                      <a:t>+0.7 ; -2.2 </a:t>
                    </a:r>
                  </a:p>
                </c:rich>
              </c:tx>
              <c:showVal val="1"/>
            </c:dLbl>
            <c:dLbl>
              <c:idx val="8"/>
              <c:layout>
                <c:manualLayout>
                  <c:x val="2.2691536509746792E-2"/>
                  <c:y val="0.21789955847229892"/>
                </c:manualLayout>
              </c:layout>
              <c:tx>
                <c:rich>
                  <a:bodyPr/>
                  <a:lstStyle/>
                  <a:p>
                    <a:r>
                      <a:rPr lang="en-US" sz="800"/>
                      <a:t>Terre di Valdelsa e dell’Etruria Volterrana +2; 6.5</a:t>
                    </a:r>
                  </a:p>
                </c:rich>
              </c:tx>
              <c:showVal val="1"/>
            </c:dLbl>
            <c:dLbl>
              <c:idx val="9"/>
              <c:layout>
                <c:manualLayout>
                  <c:x val="-8.8791398300516779E-3"/>
                  <c:y val="-4.4893386161419377E-3"/>
                </c:manualLayout>
              </c:layout>
              <c:tx>
                <c:rich>
                  <a:bodyPr/>
                  <a:lstStyle/>
                  <a:p>
                    <a:r>
                      <a:rPr lang="en-US" sz="800"/>
                      <a:t>V</a:t>
                    </a:r>
                    <a:r>
                      <a:rPr lang="en-US"/>
                      <a:t>al d’Orcia</a:t>
                    </a:r>
                  </a:p>
                  <a:p>
                    <a:r>
                      <a:rPr lang="en-US"/>
                      <a:t>+2.6 ; 5.3</a:t>
                    </a:r>
                  </a:p>
                </c:rich>
              </c:tx>
              <c:showVal val="1"/>
            </c:dLbl>
            <c:dLbl>
              <c:idx val="10"/>
              <c:delete val="1"/>
            </c:dLbl>
            <c:dLbl>
              <c:idx val="11"/>
              <c:layout>
                <c:manualLayout>
                  <c:x val="-0.12363495807763419"/>
                  <c:y val="6.7656811443437799E-3"/>
                </c:manualLayout>
              </c:layout>
              <c:tx>
                <c:rich>
                  <a:bodyPr/>
                  <a:lstStyle/>
                  <a:p>
                    <a:r>
                      <a:rPr lang="en-US" sz="800"/>
                      <a:t>V</a:t>
                    </a:r>
                    <a:r>
                      <a:rPr lang="en-US"/>
                      <a:t>al di Chiana  Senese</a:t>
                    </a:r>
                  </a:p>
                  <a:p>
                    <a:r>
                      <a:rPr lang="en-US"/>
                      <a:t>-2.5 ; 7.2</a:t>
                    </a:r>
                  </a:p>
                </c:rich>
              </c:tx>
              <c:showVal val="1"/>
            </c:dLbl>
            <c:dLbl>
              <c:idx val="12"/>
              <c:layout>
                <c:manualLayout>
                  <c:x val="-1.7758046614872364E-2"/>
                  <c:y val="4.7138055469490257E-2"/>
                </c:manualLayout>
              </c:layout>
              <c:tx>
                <c:rich>
                  <a:bodyPr/>
                  <a:lstStyle/>
                  <a:p>
                    <a:r>
                      <a:rPr lang="en-US" sz="800"/>
                      <a:t>V</a:t>
                    </a:r>
                    <a:r>
                      <a:rPr lang="en-US"/>
                      <a:t>aldarno Aretino</a:t>
                    </a:r>
                  </a:p>
                  <a:p>
                    <a:r>
                      <a:rPr lang="en-US"/>
                      <a:t>1.8 ; -1</a:t>
                    </a:r>
                  </a:p>
                </c:rich>
              </c:tx>
              <c:showVal val="1"/>
            </c:dLbl>
            <c:dLbl>
              <c:idx val="13"/>
              <c:layout>
                <c:manualLayout>
                  <c:x val="-5.6344734902388421E-2"/>
                  <c:y val="-3.0695745993582838E-3"/>
                </c:manualLayout>
              </c:layout>
              <c:tx>
                <c:rich>
                  <a:bodyPr/>
                  <a:lstStyle/>
                  <a:p>
                    <a:pPr>
                      <a:defRPr sz="800" b="1"/>
                    </a:pPr>
                    <a:r>
                      <a:rPr lang="en-US" sz="800" b="1"/>
                      <a:t>V</a:t>
                    </a:r>
                    <a:r>
                      <a:rPr lang="en-US" b="1"/>
                      <a:t>aldinievole</a:t>
                    </a:r>
                  </a:p>
                  <a:p>
                    <a:pPr>
                      <a:defRPr sz="800" b="1"/>
                    </a:pPr>
                    <a:r>
                      <a:rPr lang="en-US" b="1"/>
                      <a:t>-1.9 ; 3.1</a:t>
                    </a:r>
                  </a:p>
                </c:rich>
              </c:tx>
              <c:spPr/>
              <c:showVal val="1"/>
            </c:dLbl>
            <c:dLbl>
              <c:idx val="14"/>
              <c:layout>
                <c:manualLayout>
                  <c:x val="-0.1137015171399703"/>
                  <c:y val="-9.0587857920013962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i="0" baseline="0" dirty="0">
                        <a:solidFill>
                          <a:schemeClr val="tx1"/>
                        </a:solidFill>
                      </a:rPr>
                      <a:t>Costa </a:t>
                    </a:r>
                    <a:r>
                      <a:rPr lang="en-US" sz="1200" b="1" i="0" baseline="0" dirty="0" err="1">
                        <a:solidFill>
                          <a:schemeClr val="tx1"/>
                        </a:solidFill>
                      </a:rPr>
                      <a:t>degli</a:t>
                    </a:r>
                    <a:r>
                      <a:rPr lang="en-US" sz="1200" b="1" i="0" baseline="0"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1200" b="1" i="0" baseline="0" dirty="0" err="1">
                        <a:solidFill>
                          <a:schemeClr val="tx1"/>
                        </a:solidFill>
                      </a:rPr>
                      <a:t>Etruschi</a:t>
                    </a:r>
                    <a:endParaRPr lang="it-IT" sz="1200" b="1" dirty="0">
                      <a:solidFill>
                        <a:schemeClr val="tx1"/>
                      </a:solidFill>
                    </a:endParaRPr>
                  </a:p>
                  <a:p>
                    <a:r>
                      <a:rPr lang="en-US" sz="1200" b="1" i="0" baseline="0" dirty="0">
                        <a:solidFill>
                          <a:schemeClr val="tx1"/>
                        </a:solidFill>
                      </a:rPr>
                      <a:t>+2.2; +</a:t>
                    </a:r>
                    <a:r>
                      <a:rPr lang="en-US" sz="1200" b="1" dirty="0">
                        <a:solidFill>
                          <a:schemeClr val="tx1"/>
                        </a:solidFill>
                      </a:rPr>
                      <a:t>6.6</a:t>
                    </a:r>
                  </a:p>
                </c:rich>
              </c:tx>
              <c:showVal val="1"/>
            </c:dLbl>
            <c:dLbl>
              <c:idx val="15"/>
              <c:layout>
                <c:manualLayout>
                  <c:x val="-6.3372903966175884E-2"/>
                  <c:y val="1.3166036876269944E-3"/>
                </c:manualLayout>
              </c:layout>
              <c:tx>
                <c:rich>
                  <a:bodyPr/>
                  <a:lstStyle/>
                  <a:p>
                    <a:r>
                      <a:rPr lang="en-US" sz="800"/>
                      <a:t>I</a:t>
                    </a:r>
                    <a:r>
                      <a:rPr lang="en-US"/>
                      <a:t>sola d’Elba</a:t>
                    </a:r>
                  </a:p>
                  <a:p>
                    <a:r>
                      <a:rPr lang="en-US"/>
                      <a:t>-0.5</a:t>
                    </a:r>
                    <a:r>
                      <a:rPr lang="en-US" baseline="0"/>
                      <a:t> </a:t>
                    </a:r>
                    <a:r>
                      <a:rPr lang="en-US"/>
                      <a:t>; +3.8</a:t>
                    </a:r>
                  </a:p>
                </c:rich>
              </c:tx>
              <c:showVal val="1"/>
            </c:dLbl>
            <c:dLbl>
              <c:idx val="16"/>
              <c:layout>
                <c:manualLayout>
                  <c:x val="-4.6710538257223648E-2"/>
                  <c:y val="-3.7532809950309352E-2"/>
                </c:manualLayout>
              </c:layout>
              <c:tx>
                <c:rich>
                  <a:bodyPr/>
                  <a:lstStyle/>
                  <a:p>
                    <a:r>
                      <a:rPr lang="en-US" sz="800"/>
                      <a:t>L</a:t>
                    </a:r>
                    <a:r>
                      <a:rPr lang="en-US"/>
                      <a:t>ivorno  0.3</a:t>
                    </a:r>
                    <a:r>
                      <a:rPr lang="en-US" baseline="0"/>
                      <a:t> ; +</a:t>
                    </a:r>
                    <a:r>
                      <a:rPr lang="en-US"/>
                      <a:t>7.3</a:t>
                    </a:r>
                  </a:p>
                </c:rich>
              </c:tx>
              <c:showVal val="1"/>
            </c:dLbl>
            <c:dLbl>
              <c:idx val="17"/>
              <c:layout>
                <c:manualLayout>
                  <c:x val="-6.6402782791705861E-2"/>
                  <c:y val="-2.9672516571497189E-2"/>
                </c:manualLayout>
              </c:layout>
              <c:tx>
                <c:rich>
                  <a:bodyPr/>
                  <a:lstStyle/>
                  <a:p>
                    <a:pPr>
                      <a:defRPr sz="800" b="1"/>
                    </a:pPr>
                    <a:r>
                      <a:rPr lang="en-US" sz="800" b="0"/>
                      <a:t>M</a:t>
                    </a:r>
                    <a:r>
                      <a:rPr lang="en-US" sz="1000" b="0"/>
                      <a:t>aremma </a:t>
                    </a:r>
                  </a:p>
                  <a:p>
                    <a:pPr>
                      <a:defRPr sz="800" b="1"/>
                    </a:pPr>
                    <a:r>
                      <a:rPr lang="en-US" sz="1000" b="0"/>
                      <a:t>0.2 ; 2.3</a:t>
                    </a:r>
                  </a:p>
                </c:rich>
              </c:tx>
              <c:spPr/>
              <c:showVal val="1"/>
            </c:dLbl>
            <c:dLbl>
              <c:idx val="18"/>
              <c:layout>
                <c:manualLayout>
                  <c:x val="-4.4041215607077855E-2"/>
                  <c:y val="0.11420840780409633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 err="1"/>
                      <a:t>Maremma</a:t>
                    </a:r>
                    <a:endParaRPr lang="en-US" sz="1000" b="1" dirty="0"/>
                  </a:p>
                  <a:p>
                    <a:r>
                      <a:rPr lang="en-US" sz="1000" b="1" dirty="0"/>
                      <a:t> Area Nord </a:t>
                    </a:r>
                  </a:p>
                  <a:p>
                    <a:r>
                      <a:rPr lang="en-US" sz="1000" b="1" dirty="0"/>
                      <a:t>0.2 ; -2.3</a:t>
                    </a:r>
                  </a:p>
                </c:rich>
              </c:tx>
              <c:showVal val="1"/>
            </c:dLbl>
            <c:dLbl>
              <c:idx val="19"/>
              <c:layout>
                <c:manualLayout>
                  <c:x val="-3.017790873373612E-2"/>
                  <c:y val="-4.4591979027093241E-2"/>
                </c:manualLayout>
              </c:layout>
              <c:tx>
                <c:rich>
                  <a:bodyPr/>
                  <a:lstStyle/>
                  <a:p>
                    <a:r>
                      <a:rPr lang="en-US" sz="800"/>
                      <a:t>R</a:t>
                    </a:r>
                    <a:r>
                      <a:rPr lang="en-US"/>
                      <a:t>iviera Apuana </a:t>
                    </a:r>
                  </a:p>
                  <a:p>
                    <a:r>
                      <a:rPr lang="en-US"/>
                      <a:t>-2.2 ; 6.9</a:t>
                    </a:r>
                  </a:p>
                </c:rich>
              </c:tx>
              <c:showVal val="1"/>
            </c:dLbl>
            <c:dLbl>
              <c:idx val="20"/>
              <c:layout>
                <c:manualLayout>
                  <c:x val="-5.2224090210441124E-2"/>
                  <c:y val="-2.2448075824005489E-3"/>
                </c:manualLayout>
              </c:layout>
              <c:tx>
                <c:rich>
                  <a:bodyPr/>
                  <a:lstStyle/>
                  <a:p>
                    <a:pPr>
                      <a:defRPr sz="800" b="1"/>
                    </a:pPr>
                    <a:r>
                      <a:rPr lang="en-US" sz="800" b="1"/>
                      <a:t>V</a:t>
                    </a:r>
                    <a:r>
                      <a:rPr lang="en-US" b="1"/>
                      <a:t>ersilia</a:t>
                    </a:r>
                  </a:p>
                  <a:p>
                    <a:pPr>
                      <a:defRPr sz="800" b="1"/>
                    </a:pPr>
                    <a:r>
                      <a:rPr lang="en-US" b="1"/>
                      <a:t>-1 ; -5.0</a:t>
                    </a:r>
                  </a:p>
                </c:rich>
              </c:tx>
              <c:spPr/>
              <c:showVal val="1"/>
            </c:dLbl>
            <c:dLbl>
              <c:idx val="21"/>
              <c:layout>
                <c:manualLayout>
                  <c:x val="-8.7697254062323762E-5"/>
                  <c:y val="-2.0701015591006503E-3"/>
                </c:manualLayout>
              </c:layout>
              <c:tx>
                <c:rich>
                  <a:bodyPr/>
                  <a:lstStyle/>
                  <a:p>
                    <a:r>
                      <a:rPr lang="en-US" sz="800"/>
                      <a:t>A</a:t>
                    </a:r>
                    <a:r>
                      <a:rPr lang="en-US"/>
                      <a:t>miata </a:t>
                    </a:r>
                  </a:p>
                  <a:p>
                    <a:r>
                      <a:rPr lang="en-US"/>
                      <a:t>-2.7; +18.5</a:t>
                    </a:r>
                  </a:p>
                </c:rich>
              </c:tx>
              <c:showVal val="1"/>
            </c:dLbl>
            <c:dLbl>
              <c:idx val="22"/>
              <c:layout>
                <c:manualLayout>
                  <c:x val="-7.0798382426505199E-2"/>
                  <c:y val="-7.968174632367149E-2"/>
                </c:manualLayout>
              </c:layout>
              <c:tx>
                <c:rich>
                  <a:bodyPr/>
                  <a:lstStyle/>
                  <a:p>
                    <a:r>
                      <a:rPr lang="en-US" sz="800"/>
                      <a:t>Casentino </a:t>
                    </a:r>
                  </a:p>
                  <a:p>
                    <a:r>
                      <a:rPr lang="en-US" sz="800"/>
                      <a:t>+3</a:t>
                    </a:r>
                    <a:r>
                      <a:rPr lang="en-US" sz="800" baseline="0"/>
                      <a:t> </a:t>
                    </a:r>
                    <a:r>
                      <a:rPr lang="en-US" sz="800"/>
                      <a:t>;</a:t>
                    </a:r>
                    <a:r>
                      <a:rPr lang="en-US" sz="800" baseline="0"/>
                      <a:t> +10.1</a:t>
                    </a:r>
                    <a:endParaRPr lang="en-US" sz="800"/>
                  </a:p>
                </c:rich>
              </c:tx>
              <c:showVal val="1"/>
            </c:dLbl>
            <c:dLbl>
              <c:idx val="23"/>
              <c:layout>
                <c:manualLayout>
                  <c:x val="-0.11025354342331788"/>
                  <c:y val="-3.252123638668389E-3"/>
                </c:manualLayout>
              </c:layout>
              <c:tx>
                <c:rich>
                  <a:bodyPr/>
                  <a:lstStyle/>
                  <a:p>
                    <a:r>
                      <a:rPr lang="en-US" sz="800"/>
                      <a:t>G</a:t>
                    </a:r>
                    <a:r>
                      <a:rPr lang="en-US"/>
                      <a:t>arfagnana e </a:t>
                    </a:r>
                  </a:p>
                  <a:p>
                    <a:r>
                      <a:rPr lang="en-US"/>
                      <a:t>Media Valle del Serchio</a:t>
                    </a:r>
                  </a:p>
                  <a:p>
                    <a:r>
                      <a:rPr lang="en-US"/>
                      <a:t>-1.4 ; -3.2%</a:t>
                    </a:r>
                  </a:p>
                </c:rich>
              </c:tx>
              <c:showVal val="1"/>
            </c:dLbl>
            <c:dLbl>
              <c:idx val="24"/>
              <c:layout>
                <c:manualLayout>
                  <c:x val="-3.6273626544997752E-2"/>
                  <c:y val="-2.6158731732024376E-2"/>
                </c:manualLayout>
              </c:layout>
              <c:tx>
                <c:rich>
                  <a:bodyPr/>
                  <a:lstStyle/>
                  <a:p>
                    <a:r>
                      <a:rPr lang="en-US" sz="800"/>
                      <a:t>L</a:t>
                    </a:r>
                    <a:r>
                      <a:rPr lang="en-US"/>
                      <a:t>unigiana</a:t>
                    </a:r>
                  </a:p>
                  <a:p>
                    <a:r>
                      <a:rPr lang="en-US"/>
                      <a:t>-1.2 ; 4.9</a:t>
                    </a:r>
                  </a:p>
                </c:rich>
              </c:tx>
              <c:showVal val="1"/>
            </c:dLbl>
            <c:dLbl>
              <c:idx val="25"/>
              <c:layout>
                <c:manualLayout>
                  <c:x val="-1.1838697743248243E-2"/>
                  <c:y val="2.9180701004922541E-2"/>
                </c:manualLayout>
              </c:layout>
              <c:tx>
                <c:rich>
                  <a:bodyPr/>
                  <a:lstStyle/>
                  <a:p>
                    <a:r>
                      <a:rPr lang="en-US" sz="800"/>
                      <a:t>M</a:t>
                    </a:r>
                    <a:r>
                      <a:rPr lang="en-US"/>
                      <a:t>ugello </a:t>
                    </a:r>
                  </a:p>
                  <a:p>
                    <a:r>
                      <a:rPr lang="en-US"/>
                      <a:t>0.8 ; 1.2</a:t>
                    </a:r>
                  </a:p>
                </c:rich>
              </c:tx>
              <c:showVal val="1"/>
            </c:dLbl>
            <c:dLbl>
              <c:idx val="26"/>
              <c:layout>
                <c:manualLayout>
                  <c:x val="-6.5848624478330883E-2"/>
                  <c:y val="-4.4409543654681784E-2"/>
                </c:manualLayout>
              </c:layout>
              <c:tx>
                <c:rich>
                  <a:bodyPr/>
                  <a:lstStyle/>
                  <a:p>
                    <a:r>
                      <a:rPr lang="en-US" sz="800"/>
                      <a:t>P</a:t>
                    </a:r>
                    <a:r>
                      <a:rPr lang="en-US"/>
                      <a:t>istoia</a:t>
                    </a:r>
                    <a:r>
                      <a:rPr lang="en-US" baseline="0"/>
                      <a:t> </a:t>
                    </a:r>
                    <a:r>
                      <a:rPr lang="en-US"/>
                      <a:t>Montagna Pistoiese</a:t>
                    </a:r>
                  </a:p>
                  <a:p>
                    <a:r>
                      <a:rPr lang="en-US"/>
                      <a:t>-1 ;</a:t>
                    </a:r>
                    <a:r>
                      <a:rPr lang="en-US" baseline="0"/>
                      <a:t> </a:t>
                    </a:r>
                    <a:r>
                      <a:rPr lang="en-US"/>
                      <a:t>9.2</a:t>
                    </a:r>
                  </a:p>
                </c:rich>
              </c:tx>
              <c:showVal val="1"/>
            </c:dLbl>
            <c:dLbl>
              <c:idx val="27"/>
              <c:layout>
                <c:manualLayout>
                  <c:x val="-5.457439425586473E-2"/>
                  <c:y val="-5.8548569183812522E-2"/>
                </c:manualLayout>
              </c:layout>
              <c:tx>
                <c:rich>
                  <a:bodyPr/>
                  <a:lstStyle/>
                  <a:p>
                    <a:r>
                      <a:rPr lang="en-US" sz="800" b="0" i="0" baseline="0"/>
                      <a:t>Val di Chiana Senese</a:t>
                    </a:r>
                  </a:p>
                  <a:p>
                    <a:r>
                      <a:rPr lang="en-US" sz="800" b="0" i="0" baseline="0"/>
                      <a:t> senza Chianciano</a:t>
                    </a:r>
                    <a:endParaRPr lang="it-IT" sz="800"/>
                  </a:p>
                  <a:p>
                    <a:r>
                      <a:rPr lang="en-US" sz="800" b="0" i="0" baseline="0"/>
                      <a:t>+1.1; +12.7</a:t>
                    </a:r>
                    <a:endParaRPr lang="it-IT" sz="80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800"/>
                </a:pPr>
                <a:endParaRPr lang="it-IT"/>
              </a:p>
            </c:txPr>
            <c:showVal val="1"/>
          </c:dLbls>
          <c:xVal>
            <c:numRef>
              <c:f>Foglio1!$B$102:$B$129</c:f>
              <c:numCache>
                <c:formatCode>_-* #,##0.0_-;\-* #,##0.0_-;_-* "-"??_-;_-@_-</c:formatCode>
                <c:ptCount val="28"/>
                <c:pt idx="0">
                  <c:v>2.7471200210761122</c:v>
                </c:pt>
                <c:pt idx="1">
                  <c:v>3.2531010889182097</c:v>
                </c:pt>
                <c:pt idx="2">
                  <c:v>0.83860579071755059</c:v>
                </c:pt>
                <c:pt idx="3">
                  <c:v>0.68160167490123325</c:v>
                </c:pt>
                <c:pt idx="4">
                  <c:v>0.66414006544419701</c:v>
                </c:pt>
                <c:pt idx="5">
                  <c:v>1.2691038193753057</c:v>
                </c:pt>
                <c:pt idx="6">
                  <c:v>0.99009440353721168</c:v>
                </c:pt>
                <c:pt idx="7">
                  <c:v>0.70556808892878742</c:v>
                </c:pt>
                <c:pt idx="8">
                  <c:v>2.0313490677598347</c:v>
                </c:pt>
                <c:pt idx="9">
                  <c:v>2.6450466853547447</c:v>
                </c:pt>
                <c:pt idx="10">
                  <c:v>0.21033994400465605</c:v>
                </c:pt>
                <c:pt idx="11">
                  <c:v>-2.520962549023309</c:v>
                </c:pt>
                <c:pt idx="12">
                  <c:v>1.7574616751687251</c:v>
                </c:pt>
                <c:pt idx="13">
                  <c:v>-1.8565087426190339</c:v>
                </c:pt>
                <c:pt idx="14">
                  <c:v>2.2458061888956049</c:v>
                </c:pt>
                <c:pt idx="15">
                  <c:v>-0.50417095949819601</c:v>
                </c:pt>
                <c:pt idx="16">
                  <c:v>0.34216514587550595</c:v>
                </c:pt>
                <c:pt idx="17">
                  <c:v>0.21859777681585424</c:v>
                </c:pt>
                <c:pt idx="18">
                  <c:v>0.19236273194715992</c:v>
                </c:pt>
                <c:pt idx="19">
                  <c:v>-2.2439166999921656</c:v>
                </c:pt>
                <c:pt idx="20">
                  <c:v>-0.96103454343990924</c:v>
                </c:pt>
                <c:pt idx="21">
                  <c:v>-2.7106617498472994</c:v>
                </c:pt>
                <c:pt idx="22">
                  <c:v>2.9635407522652155</c:v>
                </c:pt>
                <c:pt idx="23">
                  <c:v>-1.3679985833557007</c:v>
                </c:pt>
                <c:pt idx="24">
                  <c:v>-1.1588022795457014</c:v>
                </c:pt>
                <c:pt idx="25">
                  <c:v>0.81215095958349104</c:v>
                </c:pt>
                <c:pt idx="26">
                  <c:v>-1.0338794127523578</c:v>
                </c:pt>
                <c:pt idx="27">
                  <c:v>1.068418796852133</c:v>
                </c:pt>
              </c:numCache>
            </c:numRef>
          </c:xVal>
          <c:yVal>
            <c:numRef>
              <c:f>Foglio1!$C$102:$C$129</c:f>
              <c:numCache>
                <c:formatCode>_-* #,##0.0_-;\-* #,##0.0_-;_-* "-"??_-;_-@_-</c:formatCode>
                <c:ptCount val="28"/>
                <c:pt idx="0">
                  <c:v>15.877595032760212</c:v>
                </c:pt>
                <c:pt idx="1">
                  <c:v>6.6919450825835076</c:v>
                </c:pt>
                <c:pt idx="2">
                  <c:v>1.6604917085419668</c:v>
                </c:pt>
                <c:pt idx="3">
                  <c:v>3.3949429196853829</c:v>
                </c:pt>
                <c:pt idx="4">
                  <c:v>-2.4783537560753692</c:v>
                </c:pt>
                <c:pt idx="5">
                  <c:v>4.7689394864940393</c:v>
                </c:pt>
                <c:pt idx="6">
                  <c:v>4.905305458598086</c:v>
                </c:pt>
                <c:pt idx="7">
                  <c:v>-2.1912735262060279</c:v>
                </c:pt>
                <c:pt idx="8">
                  <c:v>6.5487928750468383</c:v>
                </c:pt>
                <c:pt idx="9">
                  <c:v>5.3252993222523877</c:v>
                </c:pt>
                <c:pt idx="10">
                  <c:v>2.0530910643775</c:v>
                </c:pt>
                <c:pt idx="11">
                  <c:v>7.2361245512014616</c:v>
                </c:pt>
                <c:pt idx="12">
                  <c:v>-1.0213587584441015</c:v>
                </c:pt>
                <c:pt idx="13">
                  <c:v>3.1473077278804134</c:v>
                </c:pt>
                <c:pt idx="14">
                  <c:v>6.5595588219103496</c:v>
                </c:pt>
                <c:pt idx="15">
                  <c:v>3.7665481339477433</c:v>
                </c:pt>
                <c:pt idx="16">
                  <c:v>7.2834539174902568</c:v>
                </c:pt>
                <c:pt idx="17">
                  <c:v>2.2700258830335986</c:v>
                </c:pt>
                <c:pt idx="18">
                  <c:v>-2.3084775419210186</c:v>
                </c:pt>
                <c:pt idx="19">
                  <c:v>6.8736970235321806</c:v>
                </c:pt>
                <c:pt idx="20">
                  <c:v>-5.0458942354555374</c:v>
                </c:pt>
                <c:pt idx="21">
                  <c:v>18.45244061341084</c:v>
                </c:pt>
                <c:pt idx="22">
                  <c:v>10.07349866999521</c:v>
                </c:pt>
                <c:pt idx="23">
                  <c:v>-3.1940411564196469</c:v>
                </c:pt>
                <c:pt idx="24">
                  <c:v>4.8523364485981269</c:v>
                </c:pt>
                <c:pt idx="25">
                  <c:v>1.1893361275610697</c:v>
                </c:pt>
                <c:pt idx="26">
                  <c:v>9.2075283846139122</c:v>
                </c:pt>
                <c:pt idx="27">
                  <c:v>12.68689968344745</c:v>
                </c:pt>
              </c:numCache>
            </c:numRef>
          </c:yVal>
          <c:bubbleSize>
            <c:numRef>
              <c:f>Foglio1!$D$102:$D$129</c:f>
              <c:numCache>
                <c:formatCode>General</c:formatCode>
                <c:ptCount val="28"/>
                <c:pt idx="0">
                  <c:v>493255</c:v>
                </c:pt>
                <c:pt idx="1">
                  <c:v>12893314</c:v>
                </c:pt>
                <c:pt idx="2">
                  <c:v>693107</c:v>
                </c:pt>
                <c:pt idx="3">
                  <c:v>539886</c:v>
                </c:pt>
                <c:pt idx="4">
                  <c:v>2478223</c:v>
                </c:pt>
                <c:pt idx="5">
                  <c:v>1586471</c:v>
                </c:pt>
                <c:pt idx="6">
                  <c:v>1170033</c:v>
                </c:pt>
                <c:pt idx="7">
                  <c:v>911726</c:v>
                </c:pt>
                <c:pt idx="8">
                  <c:v>1379386</c:v>
                </c:pt>
                <c:pt idx="9">
                  <c:v>539255</c:v>
                </c:pt>
                <c:pt idx="10">
                  <c:v>339350</c:v>
                </c:pt>
                <c:pt idx="11">
                  <c:v>1185742</c:v>
                </c:pt>
                <c:pt idx="12">
                  <c:v>380367</c:v>
                </c:pt>
                <c:pt idx="13">
                  <c:v>1962819</c:v>
                </c:pt>
                <c:pt idx="14">
                  <c:v>5807253</c:v>
                </c:pt>
                <c:pt idx="15">
                  <c:v>2816827</c:v>
                </c:pt>
                <c:pt idx="16">
                  <c:v>376787</c:v>
                </c:pt>
                <c:pt idx="17">
                  <c:v>3086312</c:v>
                </c:pt>
                <c:pt idx="18">
                  <c:v>2570516</c:v>
                </c:pt>
                <c:pt idx="19">
                  <c:v>1029898</c:v>
                </c:pt>
                <c:pt idx="20">
                  <c:v>2593152</c:v>
                </c:pt>
                <c:pt idx="21">
                  <c:v>153634</c:v>
                </c:pt>
                <c:pt idx="22">
                  <c:v>181662</c:v>
                </c:pt>
                <c:pt idx="23">
                  <c:v>306720</c:v>
                </c:pt>
                <c:pt idx="24">
                  <c:v>84144</c:v>
                </c:pt>
                <c:pt idx="25">
                  <c:v>471261</c:v>
                </c:pt>
                <c:pt idx="26">
                  <c:v>399266</c:v>
                </c:pt>
                <c:pt idx="27">
                  <c:v>581674</c:v>
                </c:pt>
              </c:numCache>
            </c:numRef>
          </c:bubbleSize>
        </c:ser>
        <c:bubbleScale val="100"/>
        <c:axId val="139004160"/>
        <c:axId val="139087872"/>
      </c:bubbleChart>
      <c:valAx>
        <c:axId val="139004160"/>
        <c:scaling>
          <c:orientation val="minMax"/>
        </c:scaling>
        <c:axPos val="b"/>
        <c:numFmt formatCode="_-* #,##0.0_-;\-* #,##0.0_-;_-* &quot;-&quot;??_-;_-@_-" sourceLinked="1"/>
        <c:tickLblPos val="low"/>
        <c:spPr>
          <a:ln w="44450"/>
        </c:spPr>
        <c:crossAx val="139087872"/>
        <c:crosses val="autoZero"/>
        <c:crossBetween val="midCat"/>
      </c:valAx>
      <c:valAx>
        <c:axId val="139087872"/>
        <c:scaling>
          <c:orientation val="minMax"/>
        </c:scaling>
        <c:axPos val="l"/>
        <c:majorGridlines/>
        <c:numFmt formatCode="_-* #,##0.0_-;\-* #,##0.0_-;_-* &quot;-&quot;??_-;_-@_-" sourceLinked="1"/>
        <c:tickLblPos val="low"/>
        <c:spPr>
          <a:ln w="44450"/>
        </c:spPr>
        <c:crossAx val="139004160"/>
        <c:crosses val="autoZero"/>
        <c:crossBetween val="midCat"/>
      </c:valAx>
    </c:plotArea>
    <c:plotVisOnly val="1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7.6636244333094725E-2"/>
          <c:y val="0.13010425780110821"/>
          <c:w val="0.90779567326811617"/>
          <c:h val="0.81517424905220159"/>
        </c:manualLayout>
      </c:layout>
      <c:barChart>
        <c:barDir val="col"/>
        <c:grouping val="clustered"/>
        <c:ser>
          <c:idx val="0"/>
          <c:order val="0"/>
          <c:tx>
            <c:strRef>
              <c:f>Foglio1!$G$96</c:f>
              <c:strCache>
                <c:ptCount val="1"/>
                <c:pt idx="0">
                  <c:v>1997-2007</c:v>
                </c:pt>
              </c:strCache>
            </c:strRef>
          </c:tx>
          <c:cat>
            <c:strRef>
              <c:f>Foglio1!$F$97:$F$104</c:f>
              <c:strCache>
                <c:ptCount val="8"/>
                <c:pt idx="0">
                  <c:v>Costa degli Etruschi</c:v>
                </c:pt>
                <c:pt idx="1">
                  <c:v>Isola d’Elba</c:v>
                </c:pt>
                <c:pt idx="2">
                  <c:v>Livorno</c:v>
                </c:pt>
                <c:pt idx="3">
                  <c:v>Maremma</c:v>
                </c:pt>
                <c:pt idx="4">
                  <c:v>Maremma Nord</c:v>
                </c:pt>
                <c:pt idx="5">
                  <c:v>Riviera Apuana</c:v>
                </c:pt>
                <c:pt idx="6">
                  <c:v>Versilia</c:v>
                </c:pt>
                <c:pt idx="7">
                  <c:v>Mare</c:v>
                </c:pt>
              </c:strCache>
            </c:strRef>
          </c:cat>
          <c:val>
            <c:numRef>
              <c:f>Foglio1!$G$97:$G$104</c:f>
              <c:numCache>
                <c:formatCode>_-* #,##0.0_-;\-* #,##0.0_-;_-* "-"??_-;_-@_-</c:formatCode>
                <c:ptCount val="8"/>
                <c:pt idx="0">
                  <c:v>3.6920560725143936</c:v>
                </c:pt>
                <c:pt idx="1">
                  <c:v>0.9096757022691877</c:v>
                </c:pt>
                <c:pt idx="2">
                  <c:v>1.5433311283026938</c:v>
                </c:pt>
                <c:pt idx="3">
                  <c:v>4.0480100670405132</c:v>
                </c:pt>
                <c:pt idx="4">
                  <c:v>4.1552839886214805</c:v>
                </c:pt>
                <c:pt idx="5">
                  <c:v>-0.77039337258322338</c:v>
                </c:pt>
                <c:pt idx="6">
                  <c:v>1.698963052978919</c:v>
                </c:pt>
                <c:pt idx="7">
                  <c:v>2.5209555906990677</c:v>
                </c:pt>
              </c:numCache>
            </c:numRef>
          </c:val>
        </c:ser>
        <c:ser>
          <c:idx val="1"/>
          <c:order val="1"/>
          <c:tx>
            <c:strRef>
              <c:f>Foglio1!$H$96</c:f>
              <c:strCache>
                <c:ptCount val="1"/>
                <c:pt idx="0">
                  <c:v>2007-2017</c:v>
                </c:pt>
              </c:strCache>
            </c:strRef>
          </c:tx>
          <c:cat>
            <c:strRef>
              <c:f>Foglio1!$F$97:$F$104</c:f>
              <c:strCache>
                <c:ptCount val="8"/>
                <c:pt idx="0">
                  <c:v>Costa degli Etruschi</c:v>
                </c:pt>
                <c:pt idx="1">
                  <c:v>Isola d’Elba</c:v>
                </c:pt>
                <c:pt idx="2">
                  <c:v>Livorno</c:v>
                </c:pt>
                <c:pt idx="3">
                  <c:v>Maremma</c:v>
                </c:pt>
                <c:pt idx="4">
                  <c:v>Maremma Nord</c:v>
                </c:pt>
                <c:pt idx="5">
                  <c:v>Riviera Apuana</c:v>
                </c:pt>
                <c:pt idx="6">
                  <c:v>Versilia</c:v>
                </c:pt>
                <c:pt idx="7">
                  <c:v>Mare</c:v>
                </c:pt>
              </c:strCache>
            </c:strRef>
          </c:cat>
          <c:val>
            <c:numRef>
              <c:f>Foglio1!$H$97:$H$104</c:f>
              <c:numCache>
                <c:formatCode>_-* #,##0.0_-;\-* #,##0.0_-;_-* "-"??_-;_-@_-</c:formatCode>
                <c:ptCount val="8"/>
                <c:pt idx="0">
                  <c:v>2.2458061888956049</c:v>
                </c:pt>
                <c:pt idx="1">
                  <c:v>-0.50417095949819668</c:v>
                </c:pt>
                <c:pt idx="2">
                  <c:v>0.34216514587550595</c:v>
                </c:pt>
                <c:pt idx="3">
                  <c:v>0.21859777681585424</c:v>
                </c:pt>
                <c:pt idx="4">
                  <c:v>0.19236273194715992</c:v>
                </c:pt>
                <c:pt idx="5">
                  <c:v>-2.2439166999921656</c:v>
                </c:pt>
                <c:pt idx="6">
                  <c:v>-0.96103454343990924</c:v>
                </c:pt>
                <c:pt idx="7">
                  <c:v>0.34194403052902889</c:v>
                </c:pt>
              </c:numCache>
            </c:numRef>
          </c:val>
        </c:ser>
        <c:ser>
          <c:idx val="2"/>
          <c:order val="2"/>
          <c:tx>
            <c:strRef>
              <c:f>Foglio1!$I$96</c:f>
              <c:strCache>
                <c:ptCount val="1"/>
                <c:pt idx="0">
                  <c:v>2015-2017</c:v>
                </c:pt>
              </c:strCache>
            </c:strRef>
          </c:tx>
          <c:cat>
            <c:strRef>
              <c:f>Foglio1!$F$97:$F$104</c:f>
              <c:strCache>
                <c:ptCount val="8"/>
                <c:pt idx="0">
                  <c:v>Costa degli Etruschi</c:v>
                </c:pt>
                <c:pt idx="1">
                  <c:v>Isola d’Elba</c:v>
                </c:pt>
                <c:pt idx="2">
                  <c:v>Livorno</c:v>
                </c:pt>
                <c:pt idx="3">
                  <c:v>Maremma</c:v>
                </c:pt>
                <c:pt idx="4">
                  <c:v>Maremma Nord</c:v>
                </c:pt>
                <c:pt idx="5">
                  <c:v>Riviera Apuana</c:v>
                </c:pt>
                <c:pt idx="6">
                  <c:v>Versilia</c:v>
                </c:pt>
                <c:pt idx="7">
                  <c:v>Mare</c:v>
                </c:pt>
              </c:strCache>
            </c:strRef>
          </c:cat>
          <c:val>
            <c:numRef>
              <c:f>Foglio1!$I$97:$I$104</c:f>
              <c:numCache>
                <c:formatCode>_-* #,##0.0_-;\-* #,##0.0_-;_-* "-"??_-;_-@_-</c:formatCode>
                <c:ptCount val="8"/>
                <c:pt idx="0">
                  <c:v>3.5437274069916516</c:v>
                </c:pt>
                <c:pt idx="1">
                  <c:v>0.42010586023684193</c:v>
                </c:pt>
                <c:pt idx="2">
                  <c:v>2.1094409290150571</c:v>
                </c:pt>
                <c:pt idx="3">
                  <c:v>-0.77342118134718962</c:v>
                </c:pt>
                <c:pt idx="4">
                  <c:v>-2.1406526023845287</c:v>
                </c:pt>
                <c:pt idx="5">
                  <c:v>1.5213586427031958</c:v>
                </c:pt>
                <c:pt idx="6">
                  <c:v>2.365493703221988</c:v>
                </c:pt>
                <c:pt idx="7">
                  <c:v>0.23086742777500571</c:v>
                </c:pt>
              </c:numCache>
            </c:numRef>
          </c:val>
        </c:ser>
        <c:axId val="139112832"/>
        <c:axId val="139114368"/>
      </c:barChart>
      <c:catAx>
        <c:axId val="139112832"/>
        <c:scaling>
          <c:orientation val="minMax"/>
        </c:scaling>
        <c:axPos val="b"/>
        <c:tickLblPos val="nextTo"/>
        <c:txPr>
          <a:bodyPr rot="-1860000" anchor="ctr" anchorCtr="0"/>
          <a:lstStyle/>
          <a:p>
            <a:pPr>
              <a:defRPr sz="1000"/>
            </a:pPr>
            <a:endParaRPr lang="it-IT"/>
          </a:p>
        </c:txPr>
        <c:crossAx val="139114368"/>
        <c:crosses val="autoZero"/>
        <c:auto val="1"/>
        <c:lblAlgn val="ctr"/>
        <c:lblOffset val="100"/>
        <c:tickLblSkip val="1"/>
      </c:catAx>
      <c:valAx>
        <c:axId val="139114368"/>
        <c:scaling>
          <c:orientation val="minMax"/>
        </c:scaling>
        <c:axPos val="l"/>
        <c:majorGridlines/>
        <c:numFmt formatCode="_-* #,##0.0_-;\-* #,##0.0_-;_-* &quot;-&quot;??_-;_-@_-" sourceLinked="1"/>
        <c:tickLblPos val="nextTo"/>
        <c:crossAx val="1391128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1654199475065696E-2"/>
          <c:y val="1.7942548848060701E-2"/>
          <c:w val="0.94334580052493544"/>
          <c:h val="8.448490813648328E-2"/>
        </c:manualLayout>
      </c:layout>
      <c:txPr>
        <a:bodyPr/>
        <a:lstStyle/>
        <a:p>
          <a:pPr>
            <a:defRPr sz="1200"/>
          </a:pPr>
          <a:endParaRPr lang="it-IT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4.9233768820481479E-2"/>
          <c:y val="2.7579486473333994E-2"/>
          <c:w val="0.87923338848236021"/>
          <c:h val="0.71055698672369727"/>
        </c:manualLayout>
      </c:layout>
      <c:lineChart>
        <c:grouping val="standard"/>
        <c:ser>
          <c:idx val="0"/>
          <c:order val="0"/>
          <c:tx>
            <c:strRef>
              <c:f>'albergh e extra'!$E$61:$F$61</c:f>
              <c:strCache>
                <c:ptCount val="1"/>
                <c:pt idx="0">
                  <c:v>Amiata  Alberg</c:v>
                </c:pt>
              </c:strCache>
            </c:strRef>
          </c:tx>
          <c:marker>
            <c:symbol val="none"/>
          </c:marker>
          <c:cat>
            <c:numRef>
              <c:f>'albergh e extra'!$G$60:$AA$60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'albergh e extra'!$G$61:$AA$61</c:f>
            </c:numRef>
          </c:val>
        </c:ser>
        <c:ser>
          <c:idx val="1"/>
          <c:order val="1"/>
          <c:tx>
            <c:strRef>
              <c:f>'albergh e extra'!$E$62:$F$62</c:f>
              <c:strCache>
                <c:ptCount val="1"/>
                <c:pt idx="0">
                  <c:v>Amiata  Extra-alberg</c:v>
                </c:pt>
              </c:strCache>
            </c:strRef>
          </c:tx>
          <c:marker>
            <c:symbol val="none"/>
          </c:marker>
          <c:cat>
            <c:numRef>
              <c:f>'albergh e extra'!$G$60:$AA$60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'albergh e extra'!$G$62:$AA$62</c:f>
            </c:numRef>
          </c:val>
        </c:ser>
        <c:ser>
          <c:idx val="2"/>
          <c:order val="2"/>
          <c:tx>
            <c:strRef>
              <c:f>'albergh e extra'!$E$63:$F$63</c:f>
              <c:strCache>
                <c:ptCount val="1"/>
                <c:pt idx="0">
                  <c:v>Arezzo e Val Tiberina  Alberg</c:v>
                </c:pt>
              </c:strCache>
            </c:strRef>
          </c:tx>
          <c:marker>
            <c:symbol val="none"/>
          </c:marker>
          <c:cat>
            <c:numRef>
              <c:f>'albergh e extra'!$G$60:$AA$60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'albergh e extra'!$G$63:$AA$63</c:f>
            </c:numRef>
          </c:val>
        </c:ser>
        <c:ser>
          <c:idx val="3"/>
          <c:order val="3"/>
          <c:tx>
            <c:strRef>
              <c:f>'albergh e extra'!$E$64:$F$64</c:f>
              <c:strCache>
                <c:ptCount val="1"/>
                <c:pt idx="0">
                  <c:v>Arezzo e Val Tiberina  Extra-alberg</c:v>
                </c:pt>
              </c:strCache>
            </c:strRef>
          </c:tx>
          <c:marker>
            <c:symbol val="none"/>
          </c:marker>
          <c:cat>
            <c:numRef>
              <c:f>'albergh e extra'!$G$60:$AA$60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'albergh e extra'!$G$64:$AA$64</c:f>
            </c:numRef>
          </c:val>
        </c:ser>
        <c:ser>
          <c:idx val="4"/>
          <c:order val="4"/>
          <c:tx>
            <c:strRef>
              <c:f>'albergh e extra'!$E$65:$F$65</c:f>
              <c:strCache>
                <c:ptCount val="1"/>
                <c:pt idx="0">
                  <c:v>Casentino  Alberg</c:v>
                </c:pt>
              </c:strCache>
            </c:strRef>
          </c:tx>
          <c:marker>
            <c:symbol val="none"/>
          </c:marker>
          <c:cat>
            <c:numRef>
              <c:f>'albergh e extra'!$G$60:$AA$60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'albergh e extra'!$G$65:$AA$65</c:f>
            </c:numRef>
          </c:val>
        </c:ser>
        <c:ser>
          <c:idx val="5"/>
          <c:order val="5"/>
          <c:tx>
            <c:strRef>
              <c:f>'albergh e extra'!$E$66:$F$66</c:f>
              <c:strCache>
                <c:ptCount val="1"/>
                <c:pt idx="0">
                  <c:v>Casentino  Extra-alberg</c:v>
                </c:pt>
              </c:strCache>
            </c:strRef>
          </c:tx>
          <c:marker>
            <c:symbol val="none"/>
          </c:marker>
          <c:cat>
            <c:numRef>
              <c:f>'albergh e extra'!$G$60:$AA$60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'albergh e extra'!$G$66:$AA$66</c:f>
            </c:numRef>
          </c:val>
        </c:ser>
        <c:ser>
          <c:idx val="6"/>
          <c:order val="6"/>
          <c:tx>
            <c:strRef>
              <c:f>'albergh e extra'!$E$67:$F$67</c:f>
              <c:strCache>
                <c:ptCount val="1"/>
                <c:pt idx="0">
                  <c:v>Chianti  Alberg</c:v>
                </c:pt>
              </c:strCache>
            </c:strRef>
          </c:tx>
          <c:marker>
            <c:symbol val="none"/>
          </c:marker>
          <c:cat>
            <c:numRef>
              <c:f>'albergh e extra'!$G$60:$AA$60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'albergh e extra'!$G$67:$AA$67</c:f>
            </c:numRef>
          </c:val>
        </c:ser>
        <c:ser>
          <c:idx val="7"/>
          <c:order val="7"/>
          <c:tx>
            <c:strRef>
              <c:f>'albergh e extra'!$E$68:$F$68</c:f>
              <c:strCache>
                <c:ptCount val="1"/>
                <c:pt idx="0">
                  <c:v>Chianti  Extra-alberg</c:v>
                </c:pt>
              </c:strCache>
            </c:strRef>
          </c:tx>
          <c:marker>
            <c:symbol val="none"/>
          </c:marker>
          <c:cat>
            <c:numRef>
              <c:f>'albergh e extra'!$G$60:$AA$60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'albergh e extra'!$G$68:$AA$68</c:f>
            </c:numRef>
          </c:val>
        </c:ser>
        <c:ser>
          <c:idx val="8"/>
          <c:order val="8"/>
          <c:tx>
            <c:strRef>
              <c:f>'albergh e extra'!$E$69:$F$69</c:f>
              <c:strCache>
                <c:ptCount val="1"/>
                <c:pt idx="0">
                  <c:v>Costa degli Etruschi  Alberg</c:v>
                </c:pt>
              </c:strCache>
            </c:strRef>
          </c:tx>
          <c:spPr>
            <a:ln w="34925"/>
          </c:spPr>
          <c:marker>
            <c:symbol val="none"/>
          </c:marker>
          <c:cat>
            <c:numRef>
              <c:f>'albergh e extra'!$G$60:$AA$60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'albergh e extra'!$G$69:$AA$69</c:f>
              <c:numCache>
                <c:formatCode>0</c:formatCode>
                <c:ptCount val="21"/>
                <c:pt idx="0" formatCode="General">
                  <c:v>100</c:v>
                </c:pt>
                <c:pt idx="1">
                  <c:v>111.28155180187474</c:v>
                </c:pt>
                <c:pt idx="2">
                  <c:v>116.8340212682748</c:v>
                </c:pt>
                <c:pt idx="3">
                  <c:v>122.81270317330231</c:v>
                </c:pt>
                <c:pt idx="4">
                  <c:v>122.42634695336574</c:v>
                </c:pt>
                <c:pt idx="5">
                  <c:v>118.97317925583457</c:v>
                </c:pt>
                <c:pt idx="6">
                  <c:v>114.42035357448005</c:v>
                </c:pt>
                <c:pt idx="7">
                  <c:v>106.54488931180769</c:v>
                </c:pt>
                <c:pt idx="8">
                  <c:v>124.16034156779401</c:v>
                </c:pt>
                <c:pt idx="9">
                  <c:v>142.84717880247041</c:v>
                </c:pt>
                <c:pt idx="10">
                  <c:v>143.85678664218841</c:v>
                </c:pt>
                <c:pt idx="11">
                  <c:v>148.58535333783396</c:v>
                </c:pt>
                <c:pt idx="12">
                  <c:v>146.47957493342736</c:v>
                </c:pt>
                <c:pt idx="13">
                  <c:v>143.49235134253209</c:v>
                </c:pt>
                <c:pt idx="14">
                  <c:v>162.45892941214598</c:v>
                </c:pt>
                <c:pt idx="15">
                  <c:v>160.36946714726642</c:v>
                </c:pt>
                <c:pt idx="16">
                  <c:v>155.03234581248185</c:v>
                </c:pt>
                <c:pt idx="17">
                  <c:v>158.59636361824718</c:v>
                </c:pt>
                <c:pt idx="18">
                  <c:v>162.99549375627424</c:v>
                </c:pt>
                <c:pt idx="19">
                  <c:v>153.61807280236545</c:v>
                </c:pt>
                <c:pt idx="20">
                  <c:v>152.73986593364413</c:v>
                </c:pt>
              </c:numCache>
            </c:numRef>
          </c:val>
        </c:ser>
        <c:ser>
          <c:idx val="9"/>
          <c:order val="9"/>
          <c:tx>
            <c:strRef>
              <c:f>'albergh e extra'!$E$70:$F$70</c:f>
              <c:strCache>
                <c:ptCount val="1"/>
                <c:pt idx="0">
                  <c:v>Costa degli Etruschi  Extra-alberg</c:v>
                </c:pt>
              </c:strCache>
            </c:strRef>
          </c:tx>
          <c:spPr>
            <a:ln w="34925"/>
          </c:spPr>
          <c:marker>
            <c:symbol val="none"/>
          </c:marker>
          <c:cat>
            <c:numRef>
              <c:f>'albergh e extra'!$G$60:$AA$60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'albergh e extra'!$G$70:$AA$70</c:f>
              <c:numCache>
                <c:formatCode>0</c:formatCode>
                <c:ptCount val="21"/>
                <c:pt idx="0" formatCode="General">
                  <c:v>100</c:v>
                </c:pt>
                <c:pt idx="1">
                  <c:v>110.66655324996394</c:v>
                </c:pt>
                <c:pt idx="2">
                  <c:v>111.80971964706036</c:v>
                </c:pt>
                <c:pt idx="3">
                  <c:v>118.64660999118966</c:v>
                </c:pt>
                <c:pt idx="4">
                  <c:v>135.98711980748791</c:v>
                </c:pt>
                <c:pt idx="5">
                  <c:v>135.03799459544734</c:v>
                </c:pt>
                <c:pt idx="6">
                  <c:v>136.57133910607934</c:v>
                </c:pt>
                <c:pt idx="7">
                  <c:v>125.5617414230673</c:v>
                </c:pt>
                <c:pt idx="8">
                  <c:v>123.40953620787145</c:v>
                </c:pt>
                <c:pt idx="9">
                  <c:v>136.29991978644762</c:v>
                </c:pt>
                <c:pt idx="10">
                  <c:v>143.64743185135509</c:v>
                </c:pt>
                <c:pt idx="11">
                  <c:v>162.41197877628309</c:v>
                </c:pt>
                <c:pt idx="12">
                  <c:v>176.87515615343165</c:v>
                </c:pt>
                <c:pt idx="13">
                  <c:v>171.45338573513735</c:v>
                </c:pt>
                <c:pt idx="14">
                  <c:v>178.5744753244702</c:v>
                </c:pt>
                <c:pt idx="15">
                  <c:v>175.70860783462859</c:v>
                </c:pt>
                <c:pt idx="16">
                  <c:v>168.39779182610755</c:v>
                </c:pt>
                <c:pt idx="17">
                  <c:v>164.18871717490501</c:v>
                </c:pt>
                <c:pt idx="18">
                  <c:v>168.80543446815778</c:v>
                </c:pt>
                <c:pt idx="19">
                  <c:v>173.26431351664098</c:v>
                </c:pt>
                <c:pt idx="20">
                  <c:v>188.24403000775817</c:v>
                </c:pt>
              </c:numCache>
            </c:numRef>
          </c:val>
        </c:ser>
        <c:ser>
          <c:idx val="10"/>
          <c:order val="10"/>
          <c:tx>
            <c:strRef>
              <c:f>'albergh e extra'!$E$71:$F$71</c:f>
              <c:strCache>
                <c:ptCount val="1"/>
                <c:pt idx="0">
                  <c:v>Empolese Val d’Elsa e Montalbano  Alberg</c:v>
                </c:pt>
              </c:strCache>
            </c:strRef>
          </c:tx>
          <c:marker>
            <c:symbol val="none"/>
          </c:marker>
          <c:cat>
            <c:numRef>
              <c:f>'albergh e extra'!$G$60:$AA$60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'albergh e extra'!$G$71:$AA$71</c:f>
            </c:numRef>
          </c:val>
        </c:ser>
        <c:ser>
          <c:idx val="11"/>
          <c:order val="11"/>
          <c:tx>
            <c:strRef>
              <c:f>'albergh e extra'!$E$72:$F$72</c:f>
              <c:strCache>
                <c:ptCount val="1"/>
                <c:pt idx="0">
                  <c:v>Empolese Val d’Elsa e Montalbano  Extra-alberg</c:v>
                </c:pt>
              </c:strCache>
            </c:strRef>
          </c:tx>
          <c:marker>
            <c:symbol val="none"/>
          </c:marker>
          <c:cat>
            <c:numRef>
              <c:f>'albergh e extra'!$G$60:$AA$60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'albergh e extra'!$G$72:$AA$72</c:f>
            </c:numRef>
          </c:val>
        </c:ser>
        <c:ser>
          <c:idx val="12"/>
          <c:order val="12"/>
          <c:tx>
            <c:strRef>
              <c:f>'albergh e extra'!$E$73:$F$73</c:f>
              <c:strCache>
                <c:ptCount val="1"/>
                <c:pt idx="0">
                  <c:v>Firenze e Area Fiorentina  Alberg</c:v>
                </c:pt>
              </c:strCache>
            </c:strRef>
          </c:tx>
          <c:marker>
            <c:symbol val="none"/>
          </c:marker>
          <c:cat>
            <c:numRef>
              <c:f>'albergh e extra'!$G$60:$AA$60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'albergh e extra'!$G$73:$AA$73</c:f>
            </c:numRef>
          </c:val>
        </c:ser>
        <c:ser>
          <c:idx val="13"/>
          <c:order val="13"/>
          <c:tx>
            <c:strRef>
              <c:f>'albergh e extra'!$E$74:$F$74</c:f>
              <c:strCache>
                <c:ptCount val="1"/>
                <c:pt idx="0">
                  <c:v>Firenze e Area Fiorentina  Extra-alberg</c:v>
                </c:pt>
              </c:strCache>
            </c:strRef>
          </c:tx>
          <c:marker>
            <c:symbol val="none"/>
          </c:marker>
          <c:cat>
            <c:numRef>
              <c:f>'albergh e extra'!$G$60:$AA$60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'albergh e extra'!$G$74:$AA$74</c:f>
            </c:numRef>
          </c:val>
        </c:ser>
        <c:ser>
          <c:idx val="14"/>
          <c:order val="14"/>
          <c:tx>
            <c:strRef>
              <c:f>'albergh e extra'!$E$75:$F$75</c:f>
              <c:strCache>
                <c:ptCount val="1"/>
                <c:pt idx="0">
                  <c:v>Garfagnana e Media Valle del Serchio  Alberg</c:v>
                </c:pt>
              </c:strCache>
            </c:strRef>
          </c:tx>
          <c:marker>
            <c:symbol val="none"/>
          </c:marker>
          <c:cat>
            <c:numRef>
              <c:f>'albergh e extra'!$G$60:$AA$60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'albergh e extra'!$G$75:$AA$75</c:f>
            </c:numRef>
          </c:val>
        </c:ser>
        <c:ser>
          <c:idx val="15"/>
          <c:order val="15"/>
          <c:tx>
            <c:strRef>
              <c:f>'albergh e extra'!$E$76:$F$76</c:f>
              <c:strCache>
                <c:ptCount val="1"/>
                <c:pt idx="0">
                  <c:v>Garfagnana e Media Valle del Serchio  Extra-alberg</c:v>
                </c:pt>
              </c:strCache>
            </c:strRef>
          </c:tx>
          <c:marker>
            <c:symbol val="none"/>
          </c:marker>
          <c:cat>
            <c:numRef>
              <c:f>'albergh e extra'!$G$60:$AA$60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'albergh e extra'!$G$76:$AA$76</c:f>
            </c:numRef>
          </c:val>
        </c:ser>
        <c:ser>
          <c:idx val="16"/>
          <c:order val="16"/>
          <c:tx>
            <c:strRef>
              <c:f>'albergh e extra'!$E$77:$F$77</c:f>
              <c:strCache>
                <c:ptCount val="1"/>
                <c:pt idx="0">
                  <c:v>Isola d’Elba  Alberg</c:v>
                </c:pt>
              </c:strCache>
            </c:strRef>
          </c:tx>
          <c:marker>
            <c:symbol val="none"/>
          </c:marker>
          <c:cat>
            <c:numRef>
              <c:f>'albergh e extra'!$G$60:$AA$60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'albergh e extra'!$G$77:$AA$77</c:f>
            </c:numRef>
          </c:val>
        </c:ser>
        <c:ser>
          <c:idx val="17"/>
          <c:order val="17"/>
          <c:tx>
            <c:strRef>
              <c:f>'albergh e extra'!$E$78:$F$78</c:f>
              <c:strCache>
                <c:ptCount val="1"/>
                <c:pt idx="0">
                  <c:v>Isola d’Elba  Extra-alberg</c:v>
                </c:pt>
              </c:strCache>
            </c:strRef>
          </c:tx>
          <c:marker>
            <c:symbol val="none"/>
          </c:marker>
          <c:cat>
            <c:numRef>
              <c:f>'albergh e extra'!$G$60:$AA$60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'albergh e extra'!$G$78:$AA$78</c:f>
            </c:numRef>
          </c:val>
        </c:ser>
        <c:ser>
          <c:idx val="18"/>
          <c:order val="18"/>
          <c:tx>
            <c:strRef>
              <c:f>'albergh e extra'!$E$79:$F$79</c:f>
              <c:strCache>
                <c:ptCount val="1"/>
                <c:pt idx="0">
                  <c:v>Livorno  Alberg</c:v>
                </c:pt>
              </c:strCache>
            </c:strRef>
          </c:tx>
          <c:marker>
            <c:symbol val="none"/>
          </c:marker>
          <c:cat>
            <c:numRef>
              <c:f>'albergh e extra'!$G$60:$AA$60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'albergh e extra'!$G$79:$AA$79</c:f>
            </c:numRef>
          </c:val>
        </c:ser>
        <c:ser>
          <c:idx val="19"/>
          <c:order val="19"/>
          <c:tx>
            <c:strRef>
              <c:f>'albergh e extra'!$E$80:$F$80</c:f>
              <c:strCache>
                <c:ptCount val="1"/>
                <c:pt idx="0">
                  <c:v>Livorno  Extra-alberg</c:v>
                </c:pt>
              </c:strCache>
            </c:strRef>
          </c:tx>
          <c:marker>
            <c:symbol val="none"/>
          </c:marker>
          <c:cat>
            <c:numRef>
              <c:f>'albergh e extra'!$G$60:$AA$60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'albergh e extra'!$G$80:$AA$80</c:f>
            </c:numRef>
          </c:val>
        </c:ser>
        <c:ser>
          <c:idx val="20"/>
          <c:order val="20"/>
          <c:tx>
            <c:strRef>
              <c:f>'albergh e extra'!$E$81:$F$81</c:f>
              <c:strCache>
                <c:ptCount val="1"/>
                <c:pt idx="0">
                  <c:v>Lunigiana  Alberg</c:v>
                </c:pt>
              </c:strCache>
            </c:strRef>
          </c:tx>
          <c:marker>
            <c:symbol val="none"/>
          </c:marker>
          <c:cat>
            <c:numRef>
              <c:f>'albergh e extra'!$G$60:$AA$60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'albergh e extra'!$G$81:$AA$81</c:f>
            </c:numRef>
          </c:val>
        </c:ser>
        <c:ser>
          <c:idx val="21"/>
          <c:order val="21"/>
          <c:tx>
            <c:strRef>
              <c:f>'albergh e extra'!$E$82:$F$82</c:f>
              <c:strCache>
                <c:ptCount val="1"/>
                <c:pt idx="0">
                  <c:v>Lunigiana  Extra-alberg</c:v>
                </c:pt>
              </c:strCache>
            </c:strRef>
          </c:tx>
          <c:marker>
            <c:symbol val="none"/>
          </c:marker>
          <c:cat>
            <c:numRef>
              <c:f>'albergh e extra'!$G$60:$AA$60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'albergh e extra'!$G$82:$AA$82</c:f>
            </c:numRef>
          </c:val>
        </c:ser>
        <c:ser>
          <c:idx val="22"/>
          <c:order val="22"/>
          <c:tx>
            <c:strRef>
              <c:f>'albergh e extra'!$E$83:$F$83</c:f>
              <c:strCache>
                <c:ptCount val="1"/>
                <c:pt idx="0">
                  <c:v>Maremma  Alberg</c:v>
                </c:pt>
              </c:strCache>
            </c:strRef>
          </c:tx>
          <c:spPr>
            <a:ln w="34925"/>
          </c:spPr>
          <c:marker>
            <c:symbol val="none"/>
          </c:marker>
          <c:cat>
            <c:numRef>
              <c:f>'albergh e extra'!$G$60:$AA$60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'albergh e extra'!$G$83:$AA$83</c:f>
              <c:numCache>
                <c:formatCode>0</c:formatCode>
                <c:ptCount val="21"/>
                <c:pt idx="0" formatCode="General">
                  <c:v>100</c:v>
                </c:pt>
                <c:pt idx="1">
                  <c:v>96.413652945003804</c:v>
                </c:pt>
                <c:pt idx="2">
                  <c:v>102.31506458758253</c:v>
                </c:pt>
                <c:pt idx="3">
                  <c:v>121.00839967541729</c:v>
                </c:pt>
                <c:pt idx="4">
                  <c:v>124.09880767009524</c:v>
                </c:pt>
                <c:pt idx="5">
                  <c:v>130.25520684840407</c:v>
                </c:pt>
                <c:pt idx="6">
                  <c:v>131.94888552609456</c:v>
                </c:pt>
                <c:pt idx="7">
                  <c:v>125.29318449313186</c:v>
                </c:pt>
                <c:pt idx="8">
                  <c:v>120.67241265872744</c:v>
                </c:pt>
                <c:pt idx="9">
                  <c:v>126.40758529435416</c:v>
                </c:pt>
                <c:pt idx="10">
                  <c:v>129.49872433127931</c:v>
                </c:pt>
                <c:pt idx="11">
                  <c:v>131.89946707020201</c:v>
                </c:pt>
                <c:pt idx="12">
                  <c:v>145.39333728096167</c:v>
                </c:pt>
                <c:pt idx="13">
                  <c:v>141.10431241821485</c:v>
                </c:pt>
                <c:pt idx="14">
                  <c:v>142.58087154856679</c:v>
                </c:pt>
                <c:pt idx="15">
                  <c:v>138.88325986358751</c:v>
                </c:pt>
                <c:pt idx="16">
                  <c:v>159.58476800374274</c:v>
                </c:pt>
                <c:pt idx="17">
                  <c:v>145.69174872615858</c:v>
                </c:pt>
                <c:pt idx="18">
                  <c:v>144.14106191196768</c:v>
                </c:pt>
                <c:pt idx="19">
                  <c:v>145.32213376611034</c:v>
                </c:pt>
                <c:pt idx="20">
                  <c:v>142.76641007083799</c:v>
                </c:pt>
              </c:numCache>
            </c:numRef>
          </c:val>
        </c:ser>
        <c:ser>
          <c:idx val="23"/>
          <c:order val="23"/>
          <c:tx>
            <c:strRef>
              <c:f>'albergh e extra'!$E$84:$F$84</c:f>
              <c:strCache>
                <c:ptCount val="1"/>
                <c:pt idx="0">
                  <c:v>Maremma  Extra-alberg</c:v>
                </c:pt>
              </c:strCache>
            </c:strRef>
          </c:tx>
          <c:spPr>
            <a:ln w="34925"/>
          </c:spPr>
          <c:marker>
            <c:symbol val="none"/>
          </c:marker>
          <c:cat>
            <c:numRef>
              <c:f>'albergh e extra'!$G$60:$AA$60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'albergh e extra'!$G$84:$AA$84</c:f>
              <c:numCache>
                <c:formatCode>0</c:formatCode>
                <c:ptCount val="21"/>
                <c:pt idx="0" formatCode="General">
                  <c:v>100</c:v>
                </c:pt>
                <c:pt idx="1">
                  <c:v>105.69589468142064</c:v>
                </c:pt>
                <c:pt idx="2">
                  <c:v>121.20577535293928</c:v>
                </c:pt>
                <c:pt idx="3">
                  <c:v>117.67716035493335</c:v>
                </c:pt>
                <c:pt idx="4">
                  <c:v>123.01385915392551</c:v>
                </c:pt>
                <c:pt idx="5">
                  <c:v>126.63099213660266</c:v>
                </c:pt>
                <c:pt idx="6">
                  <c:v>142.4004859577953</c:v>
                </c:pt>
                <c:pt idx="7">
                  <c:v>139.89220410524447</c:v>
                </c:pt>
                <c:pt idx="8">
                  <c:v>146.02385678502981</c:v>
                </c:pt>
                <c:pt idx="9">
                  <c:v>157.90947550866278</c:v>
                </c:pt>
                <c:pt idx="10">
                  <c:v>158.46627739546227</c:v>
                </c:pt>
                <c:pt idx="11">
                  <c:v>154.17248679841882</c:v>
                </c:pt>
                <c:pt idx="12">
                  <c:v>158.7200982609038</c:v>
                </c:pt>
                <c:pt idx="13">
                  <c:v>154.85352575598591</c:v>
                </c:pt>
                <c:pt idx="14">
                  <c:v>159.96068672727773</c:v>
                </c:pt>
                <c:pt idx="15">
                  <c:v>152.26637972581682</c:v>
                </c:pt>
                <c:pt idx="16">
                  <c:v>154.82775751715985</c:v>
                </c:pt>
                <c:pt idx="17">
                  <c:v>157.65038217936922</c:v>
                </c:pt>
                <c:pt idx="18">
                  <c:v>159.56644009924113</c:v>
                </c:pt>
                <c:pt idx="19">
                  <c:v>150.29262174378945</c:v>
                </c:pt>
                <c:pt idx="20">
                  <c:v>156.67787250885345</c:v>
                </c:pt>
              </c:numCache>
            </c:numRef>
          </c:val>
        </c:ser>
        <c:ser>
          <c:idx val="24"/>
          <c:order val="24"/>
          <c:tx>
            <c:strRef>
              <c:f>'albergh e extra'!$E$85:$F$85</c:f>
              <c:strCache>
                <c:ptCount val="1"/>
                <c:pt idx="0">
                  <c:v>Maremma Area Nord  Alberg</c:v>
                </c:pt>
              </c:strCache>
            </c:strRef>
          </c:tx>
          <c:spPr>
            <a:ln w="60325">
              <a:solidFill>
                <a:schemeClr val="accent4">
                  <a:lumMod val="75000"/>
                </a:schemeClr>
              </a:solidFill>
              <a:prstDash val="sysDot"/>
            </a:ln>
          </c:spPr>
          <c:marker>
            <c:symbol val="none"/>
          </c:marker>
          <c:cat>
            <c:numRef>
              <c:f>'albergh e extra'!$G$60:$AA$60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'albergh e extra'!$G$85:$AA$85</c:f>
              <c:numCache>
                <c:formatCode>0</c:formatCode>
                <c:ptCount val="21"/>
                <c:pt idx="0" formatCode="General">
                  <c:v>100</c:v>
                </c:pt>
                <c:pt idx="1">
                  <c:v>111.52947696214891</c:v>
                </c:pt>
                <c:pt idx="2">
                  <c:v>105.39057640044702</c:v>
                </c:pt>
                <c:pt idx="3">
                  <c:v>124.43504094863576</c:v>
                </c:pt>
                <c:pt idx="4">
                  <c:v>122.90022405684182</c:v>
                </c:pt>
                <c:pt idx="5">
                  <c:v>127.3037392352707</c:v>
                </c:pt>
                <c:pt idx="6">
                  <c:v>134.75578538253899</c:v>
                </c:pt>
                <c:pt idx="7">
                  <c:v>105.58527280434377</c:v>
                </c:pt>
                <c:pt idx="8">
                  <c:v>113.50249838976345</c:v>
                </c:pt>
                <c:pt idx="9">
                  <c:v>134.53888514747197</c:v>
                </c:pt>
                <c:pt idx="10">
                  <c:v>118.16438542180856</c:v>
                </c:pt>
                <c:pt idx="11">
                  <c:v>124.4733930206568</c:v>
                </c:pt>
                <c:pt idx="12">
                  <c:v>124.45229020590853</c:v>
                </c:pt>
                <c:pt idx="13">
                  <c:v>113.03988798992937</c:v>
                </c:pt>
                <c:pt idx="14">
                  <c:v>109.88584294734756</c:v>
                </c:pt>
                <c:pt idx="15">
                  <c:v>102.13707287444171</c:v>
                </c:pt>
                <c:pt idx="16">
                  <c:v>114.62865468638465</c:v>
                </c:pt>
                <c:pt idx="17">
                  <c:v>108.24642949549603</c:v>
                </c:pt>
                <c:pt idx="18">
                  <c:v>119.64561951441506</c:v>
                </c:pt>
                <c:pt idx="19">
                  <c:v>115.49515461023111</c:v>
                </c:pt>
                <c:pt idx="20">
                  <c:v>116.3570669656538</c:v>
                </c:pt>
              </c:numCache>
            </c:numRef>
          </c:val>
        </c:ser>
        <c:ser>
          <c:idx val="25"/>
          <c:order val="25"/>
          <c:tx>
            <c:strRef>
              <c:f>'albergh e extra'!$E$86:$F$86</c:f>
              <c:strCache>
                <c:ptCount val="1"/>
                <c:pt idx="0">
                  <c:v>Maremma Area Nord  Extra-alberg</c:v>
                </c:pt>
              </c:strCache>
            </c:strRef>
          </c:tx>
          <c:spPr>
            <a:ln w="60325">
              <a:prstDash val="sysDot"/>
            </a:ln>
          </c:spPr>
          <c:marker>
            <c:symbol val="none"/>
          </c:marker>
          <c:cat>
            <c:numRef>
              <c:f>'albergh e extra'!$G$60:$AA$60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'albergh e extra'!$G$86:$AA$86</c:f>
              <c:numCache>
                <c:formatCode>0</c:formatCode>
                <c:ptCount val="21"/>
                <c:pt idx="0" formatCode="General">
                  <c:v>100</c:v>
                </c:pt>
                <c:pt idx="1">
                  <c:v>95.188279350154588</c:v>
                </c:pt>
                <c:pt idx="2">
                  <c:v>95.733758281009003</c:v>
                </c:pt>
                <c:pt idx="3">
                  <c:v>103.80017576739408</c:v>
                </c:pt>
                <c:pt idx="4">
                  <c:v>119.8099206223155</c:v>
                </c:pt>
                <c:pt idx="5">
                  <c:v>124.82502673570301</c:v>
                </c:pt>
                <c:pt idx="6">
                  <c:v>135.15233174154429</c:v>
                </c:pt>
                <c:pt idx="7">
                  <c:v>134.73091353161851</c:v>
                </c:pt>
                <c:pt idx="8">
                  <c:v>159.29423038234702</c:v>
                </c:pt>
                <c:pt idx="9">
                  <c:v>169.21273501830018</c:v>
                </c:pt>
                <c:pt idx="10">
                  <c:v>165.67753389169482</c:v>
                </c:pt>
                <c:pt idx="11">
                  <c:v>186.92271175912103</c:v>
                </c:pt>
                <c:pt idx="12">
                  <c:v>172.97823378475198</c:v>
                </c:pt>
                <c:pt idx="13">
                  <c:v>165.89186069904579</c:v>
                </c:pt>
                <c:pt idx="14">
                  <c:v>150.56542041231236</c:v>
                </c:pt>
                <c:pt idx="15">
                  <c:v>145.40066495134607</c:v>
                </c:pt>
                <c:pt idx="16">
                  <c:v>156.07385760017485</c:v>
                </c:pt>
                <c:pt idx="17">
                  <c:v>162.56895693698846</c:v>
                </c:pt>
                <c:pt idx="18">
                  <c:v>179.31406597983235</c:v>
                </c:pt>
                <c:pt idx="19">
                  <c:v>176.63793681550462</c:v>
                </c:pt>
                <c:pt idx="20">
                  <c:v>170.8638190937038</c:v>
                </c:pt>
              </c:numCache>
            </c:numRef>
          </c:val>
        </c:ser>
        <c:ser>
          <c:idx val="26"/>
          <c:order val="26"/>
          <c:tx>
            <c:strRef>
              <c:f>'albergh e extra'!$E$87:$F$87</c:f>
              <c:strCache>
                <c:ptCount val="1"/>
                <c:pt idx="0">
                  <c:v>Mugello  Alberg</c:v>
                </c:pt>
              </c:strCache>
            </c:strRef>
          </c:tx>
          <c:marker>
            <c:symbol val="none"/>
          </c:marker>
          <c:cat>
            <c:numRef>
              <c:f>'albergh e extra'!$G$60:$AA$60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'albergh e extra'!$G$87:$AA$87</c:f>
            </c:numRef>
          </c:val>
        </c:ser>
        <c:ser>
          <c:idx val="27"/>
          <c:order val="27"/>
          <c:tx>
            <c:strRef>
              <c:f>'albergh e extra'!$E$88:$F$88</c:f>
              <c:strCache>
                <c:ptCount val="1"/>
                <c:pt idx="0">
                  <c:v>Mugello  Extra-alberg</c:v>
                </c:pt>
              </c:strCache>
            </c:strRef>
          </c:tx>
          <c:marker>
            <c:symbol val="none"/>
          </c:marker>
          <c:cat>
            <c:numRef>
              <c:f>'albergh e extra'!$G$60:$AA$60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'albergh e extra'!$G$88:$AA$88</c:f>
            </c:numRef>
          </c:val>
        </c:ser>
        <c:ser>
          <c:idx val="28"/>
          <c:order val="28"/>
          <c:tx>
            <c:strRef>
              <c:f>'albergh e extra'!$E$89:$F$89</c:f>
              <c:strCache>
                <c:ptCount val="1"/>
                <c:pt idx="0">
                  <c:v>Piana di Lucca  Alberg</c:v>
                </c:pt>
              </c:strCache>
            </c:strRef>
          </c:tx>
          <c:marker>
            <c:symbol val="none"/>
          </c:marker>
          <c:cat>
            <c:numRef>
              <c:f>'albergh e extra'!$G$60:$AA$60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'albergh e extra'!$G$89:$AA$89</c:f>
            </c:numRef>
          </c:val>
        </c:ser>
        <c:ser>
          <c:idx val="29"/>
          <c:order val="29"/>
          <c:tx>
            <c:strRef>
              <c:f>'albergh e extra'!$E$90:$F$90</c:f>
              <c:strCache>
                <c:ptCount val="1"/>
                <c:pt idx="0">
                  <c:v>Piana di Lucca  Extra-alberg</c:v>
                </c:pt>
              </c:strCache>
            </c:strRef>
          </c:tx>
          <c:marker>
            <c:symbol val="none"/>
          </c:marker>
          <c:cat>
            <c:numRef>
              <c:f>'albergh e extra'!$G$60:$AA$60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'albergh e extra'!$G$90:$AA$90</c:f>
            </c:numRef>
          </c:val>
        </c:ser>
        <c:ser>
          <c:idx val="30"/>
          <c:order val="30"/>
          <c:tx>
            <c:strRef>
              <c:f>'albergh e extra'!$E$91:$F$91</c:f>
              <c:strCache>
                <c:ptCount val="1"/>
                <c:pt idx="0">
                  <c:v>Pistoia e Montagna Pistoiese  Alberg</c:v>
                </c:pt>
              </c:strCache>
            </c:strRef>
          </c:tx>
          <c:marker>
            <c:symbol val="none"/>
          </c:marker>
          <c:cat>
            <c:numRef>
              <c:f>'albergh e extra'!$G$60:$AA$60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'albergh e extra'!$G$91:$AA$91</c:f>
            </c:numRef>
          </c:val>
        </c:ser>
        <c:ser>
          <c:idx val="31"/>
          <c:order val="31"/>
          <c:tx>
            <c:strRef>
              <c:f>'albergh e extra'!$E$92:$F$92</c:f>
              <c:strCache>
                <c:ptCount val="1"/>
                <c:pt idx="0">
                  <c:v>Pistoia e Montagna Pistoiese  Extra-alberg</c:v>
                </c:pt>
              </c:strCache>
            </c:strRef>
          </c:tx>
          <c:marker>
            <c:symbol val="none"/>
          </c:marker>
          <c:cat>
            <c:numRef>
              <c:f>'albergh e extra'!$G$60:$AA$60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'albergh e extra'!$G$92:$AA$92</c:f>
            </c:numRef>
          </c:val>
        </c:ser>
        <c:ser>
          <c:idx val="32"/>
          <c:order val="32"/>
          <c:tx>
            <c:strRef>
              <c:f>'albergh e extra'!$E$93:$F$93</c:f>
              <c:strCache>
                <c:ptCount val="1"/>
                <c:pt idx="0">
                  <c:v>Prato e Val Bisenzio  Alberg</c:v>
                </c:pt>
              </c:strCache>
            </c:strRef>
          </c:tx>
          <c:marker>
            <c:symbol val="none"/>
          </c:marker>
          <c:cat>
            <c:numRef>
              <c:f>'albergh e extra'!$G$60:$AA$60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'albergh e extra'!$G$93:$AA$93</c:f>
            </c:numRef>
          </c:val>
        </c:ser>
        <c:ser>
          <c:idx val="33"/>
          <c:order val="33"/>
          <c:tx>
            <c:strRef>
              <c:f>'albergh e extra'!$E$94:$F$94</c:f>
              <c:strCache>
                <c:ptCount val="1"/>
                <c:pt idx="0">
                  <c:v>Prato e Val Bisenzio  Extra-alberg</c:v>
                </c:pt>
              </c:strCache>
            </c:strRef>
          </c:tx>
          <c:marker>
            <c:symbol val="none"/>
          </c:marker>
          <c:cat>
            <c:numRef>
              <c:f>'albergh e extra'!$G$60:$AA$60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'albergh e extra'!$G$94:$AA$94</c:f>
            </c:numRef>
          </c:val>
        </c:ser>
        <c:ser>
          <c:idx val="34"/>
          <c:order val="34"/>
          <c:tx>
            <c:strRef>
              <c:f>'albergh e extra'!$E$95:$F$95</c:f>
              <c:strCache>
                <c:ptCount val="1"/>
                <c:pt idx="0">
                  <c:v>Riviera Apuana  Alberg</c:v>
                </c:pt>
              </c:strCache>
            </c:strRef>
          </c:tx>
          <c:marker>
            <c:symbol val="none"/>
          </c:marker>
          <c:cat>
            <c:numRef>
              <c:f>'albergh e extra'!$G$60:$AA$60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'albergh e extra'!$G$95:$AA$95</c:f>
            </c:numRef>
          </c:val>
        </c:ser>
        <c:ser>
          <c:idx val="35"/>
          <c:order val="35"/>
          <c:tx>
            <c:strRef>
              <c:f>'albergh e extra'!$E$96:$F$96</c:f>
              <c:strCache>
                <c:ptCount val="1"/>
                <c:pt idx="0">
                  <c:v>Riviera Apuana  Extra-alberg</c:v>
                </c:pt>
              </c:strCache>
            </c:strRef>
          </c:tx>
          <c:marker>
            <c:symbol val="none"/>
          </c:marker>
          <c:cat>
            <c:numRef>
              <c:f>'albergh e extra'!$G$60:$AA$60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'albergh e extra'!$G$96:$AA$96</c:f>
            </c:numRef>
          </c:val>
        </c:ser>
        <c:ser>
          <c:idx val="36"/>
          <c:order val="36"/>
          <c:tx>
            <c:strRef>
              <c:f>'albergh e extra'!$E$97:$F$97</c:f>
              <c:strCache>
                <c:ptCount val="1"/>
                <c:pt idx="0">
                  <c:v>Terre di Pisa  Alberg</c:v>
                </c:pt>
              </c:strCache>
            </c:strRef>
          </c:tx>
          <c:marker>
            <c:symbol val="none"/>
          </c:marker>
          <c:cat>
            <c:numRef>
              <c:f>'albergh e extra'!$G$60:$AA$60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'albergh e extra'!$G$97:$AA$97</c:f>
            </c:numRef>
          </c:val>
        </c:ser>
        <c:ser>
          <c:idx val="37"/>
          <c:order val="37"/>
          <c:tx>
            <c:strRef>
              <c:f>'albergh e extra'!$E$98:$F$98</c:f>
              <c:strCache>
                <c:ptCount val="1"/>
                <c:pt idx="0">
                  <c:v>Terre di Pisa  Extra-alberg</c:v>
                </c:pt>
              </c:strCache>
            </c:strRef>
          </c:tx>
          <c:marker>
            <c:symbol val="none"/>
          </c:marker>
          <c:cat>
            <c:numRef>
              <c:f>'albergh e extra'!$G$60:$AA$60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'albergh e extra'!$G$98:$AA$98</c:f>
            </c:numRef>
          </c:val>
        </c:ser>
        <c:ser>
          <c:idx val="38"/>
          <c:order val="38"/>
          <c:tx>
            <c:strRef>
              <c:f>'albergh e extra'!$E$99:$F$99</c:f>
              <c:strCache>
                <c:ptCount val="1"/>
                <c:pt idx="0">
                  <c:v>Terre di Siena  Alberg</c:v>
                </c:pt>
              </c:strCache>
            </c:strRef>
          </c:tx>
          <c:marker>
            <c:symbol val="none"/>
          </c:marker>
          <c:cat>
            <c:numRef>
              <c:f>'albergh e extra'!$G$60:$AA$60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'albergh e extra'!$G$99:$AA$99</c:f>
            </c:numRef>
          </c:val>
        </c:ser>
        <c:ser>
          <c:idx val="39"/>
          <c:order val="39"/>
          <c:tx>
            <c:strRef>
              <c:f>'albergh e extra'!$E$100:$F$100</c:f>
              <c:strCache>
                <c:ptCount val="1"/>
                <c:pt idx="0">
                  <c:v>Terre di Siena  Extra-alberg</c:v>
                </c:pt>
              </c:strCache>
            </c:strRef>
          </c:tx>
          <c:marker>
            <c:symbol val="none"/>
          </c:marker>
          <c:cat>
            <c:numRef>
              <c:f>'albergh e extra'!$G$60:$AA$60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'albergh e extra'!$G$100:$AA$100</c:f>
            </c:numRef>
          </c:val>
        </c:ser>
        <c:ser>
          <c:idx val="40"/>
          <c:order val="40"/>
          <c:tx>
            <c:strRef>
              <c:f>'albergh e extra'!$E$101:$F$101</c:f>
              <c:strCache>
                <c:ptCount val="1"/>
                <c:pt idx="0">
                  <c:v>Terre di Valdelsa e dell’Etruria Volterrana  Alberg</c:v>
                </c:pt>
              </c:strCache>
            </c:strRef>
          </c:tx>
          <c:marker>
            <c:symbol val="none"/>
          </c:marker>
          <c:cat>
            <c:numRef>
              <c:f>'albergh e extra'!$G$60:$AA$60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'albergh e extra'!$G$101:$AA$101</c:f>
            </c:numRef>
          </c:val>
        </c:ser>
        <c:ser>
          <c:idx val="41"/>
          <c:order val="41"/>
          <c:tx>
            <c:strRef>
              <c:f>'albergh e extra'!$E$102:$F$102</c:f>
              <c:strCache>
                <c:ptCount val="1"/>
                <c:pt idx="0">
                  <c:v>Terre di Valdelsa e dell’Etruria Volterrana  Extra-alberg</c:v>
                </c:pt>
              </c:strCache>
            </c:strRef>
          </c:tx>
          <c:marker>
            <c:symbol val="none"/>
          </c:marker>
          <c:cat>
            <c:numRef>
              <c:f>'albergh e extra'!$G$60:$AA$60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'albergh e extra'!$G$102:$AA$102</c:f>
            </c:numRef>
          </c:val>
        </c:ser>
        <c:ser>
          <c:idx val="42"/>
          <c:order val="42"/>
          <c:tx>
            <c:strRef>
              <c:f>'albergh e extra'!$E$103:$F$103</c:f>
              <c:strCache>
                <c:ptCount val="1"/>
                <c:pt idx="0">
                  <c:v>Val d’Orcia  Alberg</c:v>
                </c:pt>
              </c:strCache>
            </c:strRef>
          </c:tx>
          <c:marker>
            <c:symbol val="none"/>
          </c:marker>
          <c:cat>
            <c:numRef>
              <c:f>'albergh e extra'!$G$60:$AA$60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'albergh e extra'!$G$103:$AA$103</c:f>
            </c:numRef>
          </c:val>
        </c:ser>
        <c:ser>
          <c:idx val="43"/>
          <c:order val="43"/>
          <c:tx>
            <c:strRef>
              <c:f>'albergh e extra'!$E$104:$F$104</c:f>
              <c:strCache>
                <c:ptCount val="1"/>
                <c:pt idx="0">
                  <c:v>Val d’Orcia  Extra-alberg</c:v>
                </c:pt>
              </c:strCache>
            </c:strRef>
          </c:tx>
          <c:marker>
            <c:symbol val="none"/>
          </c:marker>
          <c:cat>
            <c:numRef>
              <c:f>'albergh e extra'!$G$60:$AA$60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'albergh e extra'!$G$104:$AA$104</c:f>
            </c:numRef>
          </c:val>
        </c:ser>
        <c:ser>
          <c:idx val="44"/>
          <c:order val="44"/>
          <c:tx>
            <c:strRef>
              <c:f>'albergh e extra'!$E$105:$F$105</c:f>
              <c:strCache>
                <c:ptCount val="1"/>
                <c:pt idx="0">
                  <c:v>Val di Chiana Aretina  Alberg</c:v>
                </c:pt>
              </c:strCache>
            </c:strRef>
          </c:tx>
          <c:marker>
            <c:symbol val="none"/>
          </c:marker>
          <c:cat>
            <c:numRef>
              <c:f>'albergh e extra'!$G$60:$AA$60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'albergh e extra'!$G$105:$AA$105</c:f>
            </c:numRef>
          </c:val>
        </c:ser>
        <c:ser>
          <c:idx val="45"/>
          <c:order val="45"/>
          <c:tx>
            <c:strRef>
              <c:f>'albergh e extra'!$E$106:$F$106</c:f>
              <c:strCache>
                <c:ptCount val="1"/>
                <c:pt idx="0">
                  <c:v>Val di Chiana Aretina  Extra-alberg</c:v>
                </c:pt>
              </c:strCache>
            </c:strRef>
          </c:tx>
          <c:marker>
            <c:symbol val="none"/>
          </c:marker>
          <c:cat>
            <c:numRef>
              <c:f>'albergh e extra'!$G$60:$AA$60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'albergh e extra'!$G$106:$AA$106</c:f>
            </c:numRef>
          </c:val>
        </c:ser>
        <c:ser>
          <c:idx val="46"/>
          <c:order val="46"/>
          <c:tx>
            <c:strRef>
              <c:f>'albergh e extra'!$E$107:$F$107</c:f>
              <c:strCache>
                <c:ptCount val="1"/>
                <c:pt idx="0">
                  <c:v>Val di Chiana Senese  Alberg</c:v>
                </c:pt>
              </c:strCache>
            </c:strRef>
          </c:tx>
          <c:marker>
            <c:symbol val="none"/>
          </c:marker>
          <c:cat>
            <c:numRef>
              <c:f>'albergh e extra'!$G$60:$AA$60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'albergh e extra'!$G$107:$AA$107</c:f>
            </c:numRef>
          </c:val>
        </c:ser>
        <c:ser>
          <c:idx val="47"/>
          <c:order val="47"/>
          <c:tx>
            <c:strRef>
              <c:f>'albergh e extra'!$E$108:$F$108</c:f>
              <c:strCache>
                <c:ptCount val="1"/>
                <c:pt idx="0">
                  <c:v>Val di Chiana Senese  Extra-alberg</c:v>
                </c:pt>
              </c:strCache>
            </c:strRef>
          </c:tx>
          <c:marker>
            <c:symbol val="none"/>
          </c:marker>
          <c:cat>
            <c:numRef>
              <c:f>'albergh e extra'!$G$60:$AA$60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'albergh e extra'!$G$108:$AA$108</c:f>
            </c:numRef>
          </c:val>
        </c:ser>
        <c:ser>
          <c:idx val="48"/>
          <c:order val="48"/>
          <c:tx>
            <c:strRef>
              <c:f>'albergh e extra'!$E$109:$F$109</c:f>
              <c:strCache>
                <c:ptCount val="1"/>
                <c:pt idx="0">
                  <c:v>Valdarno Aretino  Alberg</c:v>
                </c:pt>
              </c:strCache>
            </c:strRef>
          </c:tx>
          <c:marker>
            <c:symbol val="none"/>
          </c:marker>
          <c:cat>
            <c:numRef>
              <c:f>'albergh e extra'!$G$60:$AA$60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'albergh e extra'!$G$109:$AA$109</c:f>
            </c:numRef>
          </c:val>
        </c:ser>
        <c:ser>
          <c:idx val="49"/>
          <c:order val="49"/>
          <c:tx>
            <c:strRef>
              <c:f>'albergh e extra'!$E$110:$F$110</c:f>
              <c:strCache>
                <c:ptCount val="1"/>
                <c:pt idx="0">
                  <c:v>Valdarno Aretino  Extra-alberg</c:v>
                </c:pt>
              </c:strCache>
            </c:strRef>
          </c:tx>
          <c:marker>
            <c:symbol val="none"/>
          </c:marker>
          <c:cat>
            <c:numRef>
              <c:f>'albergh e extra'!$G$60:$AA$60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'albergh e extra'!$G$110:$AA$110</c:f>
            </c:numRef>
          </c:val>
        </c:ser>
        <c:ser>
          <c:idx val="50"/>
          <c:order val="50"/>
          <c:tx>
            <c:strRef>
              <c:f>'albergh e extra'!$E$111:$F$111</c:f>
              <c:strCache>
                <c:ptCount val="1"/>
                <c:pt idx="0">
                  <c:v>Valdinievole  Alberg</c:v>
                </c:pt>
              </c:strCache>
            </c:strRef>
          </c:tx>
          <c:marker>
            <c:symbol val="none"/>
          </c:marker>
          <c:cat>
            <c:numRef>
              <c:f>'albergh e extra'!$G$60:$AA$60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'albergh e extra'!$G$111:$AA$111</c:f>
            </c:numRef>
          </c:val>
        </c:ser>
        <c:ser>
          <c:idx val="51"/>
          <c:order val="51"/>
          <c:tx>
            <c:strRef>
              <c:f>'albergh e extra'!$E$112:$F$112</c:f>
              <c:strCache>
                <c:ptCount val="1"/>
                <c:pt idx="0">
                  <c:v>Valdinievole  Extra-alberg</c:v>
                </c:pt>
              </c:strCache>
            </c:strRef>
          </c:tx>
          <c:marker>
            <c:symbol val="none"/>
          </c:marker>
          <c:cat>
            <c:numRef>
              <c:f>'albergh e extra'!$G$60:$AA$60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'albergh e extra'!$G$112:$AA$112</c:f>
            </c:numRef>
          </c:val>
        </c:ser>
        <c:ser>
          <c:idx val="52"/>
          <c:order val="52"/>
          <c:tx>
            <c:strRef>
              <c:f>'albergh e extra'!$E$113:$F$113</c:f>
              <c:strCache>
                <c:ptCount val="1"/>
                <c:pt idx="0">
                  <c:v>Versilia  Alberg</c:v>
                </c:pt>
              </c:strCache>
            </c:strRef>
          </c:tx>
          <c:marker>
            <c:symbol val="none"/>
          </c:marker>
          <c:cat>
            <c:numRef>
              <c:f>'albergh e extra'!$G$60:$AA$60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'albergh e extra'!$G$113:$AA$113</c:f>
            </c:numRef>
          </c:val>
        </c:ser>
        <c:ser>
          <c:idx val="53"/>
          <c:order val="53"/>
          <c:tx>
            <c:strRef>
              <c:f>'albergh e extra'!$E$114:$F$114</c:f>
              <c:strCache>
                <c:ptCount val="1"/>
                <c:pt idx="0">
                  <c:v>Versilia  Extra-alberg</c:v>
                </c:pt>
              </c:strCache>
            </c:strRef>
          </c:tx>
          <c:marker>
            <c:symbol val="none"/>
          </c:marker>
          <c:cat>
            <c:numRef>
              <c:f>'albergh e extra'!$G$60:$AA$60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'albergh e extra'!$G$114:$AA$114</c:f>
            </c:numRef>
          </c:val>
        </c:ser>
        <c:marker val="1"/>
        <c:axId val="140284288"/>
        <c:axId val="140285824"/>
      </c:lineChart>
      <c:catAx>
        <c:axId val="1402842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140285824"/>
        <c:crosses val="autoZero"/>
        <c:auto val="1"/>
        <c:lblAlgn val="ctr"/>
        <c:lblOffset val="100"/>
      </c:catAx>
      <c:valAx>
        <c:axId val="140285824"/>
        <c:scaling>
          <c:orientation val="minMax"/>
          <c:min val="80"/>
        </c:scaling>
        <c:axPos val="l"/>
        <c:majorGridlines/>
        <c:numFmt formatCode="General" sourceLinked="1"/>
        <c:tickLblPos val="nextTo"/>
        <c:crossAx val="140284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5.2976345971568715E-2"/>
          <c:y val="0.84475162481946464"/>
          <c:w val="0.93590126622567549"/>
          <c:h val="0.15524839963008838"/>
        </c:manualLayout>
      </c:layout>
      <c:txPr>
        <a:bodyPr/>
        <a:lstStyle/>
        <a:p>
          <a:pPr>
            <a:defRPr sz="1300"/>
          </a:pPr>
          <a:endParaRPr lang="it-IT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5.0470286055146793E-2"/>
          <c:y val="2.4731153374474214E-2"/>
          <c:w val="0.55228696412948386"/>
          <c:h val="0.8777775673028626"/>
        </c:manualLayout>
      </c:layout>
      <c:lineChart>
        <c:grouping val="standard"/>
        <c:ser>
          <c:idx val="0"/>
          <c:order val="0"/>
          <c:tx>
            <c:strRef>
              <c:f>'Ita Tosc Stra'!$AF$26:$AF$27</c:f>
              <c:strCache>
                <c:ptCount val="1"/>
                <c:pt idx="0">
                  <c:v>Maremma Area Nord stranieri</c:v>
                </c:pt>
              </c:strCache>
            </c:strRef>
          </c:tx>
          <c:spPr>
            <a:ln w="41275">
              <a:prstDash val="sysDash"/>
            </a:ln>
          </c:spPr>
          <c:marker>
            <c:symbol val="none"/>
          </c:marker>
          <c:dLbls>
            <c:dLbl>
              <c:idx val="19"/>
              <c:layout>
                <c:manualLayout>
                  <c:x val="-2.6791867273605243E-2"/>
                  <c:y val="-4.6778049992001962E-2"/>
                </c:manualLayout>
              </c:layout>
              <c:showVal val="1"/>
            </c:dLbl>
            <c:delete val="1"/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</c:dLbls>
          <c:cat>
            <c:numRef>
              <c:f>'Ita Tosc Stra'!$AE$28:$AE$47</c:f>
              <c:numCache>
                <c:formatCode>General</c:formatCode>
                <c:ptCount val="20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</c:numCache>
            </c:numRef>
          </c:cat>
          <c:val>
            <c:numRef>
              <c:f>'Ita Tosc Stra'!$AF$28:$AF$47</c:f>
              <c:numCache>
                <c:formatCode>0</c:formatCode>
                <c:ptCount val="20"/>
                <c:pt idx="0">
                  <c:v>100</c:v>
                </c:pt>
                <c:pt idx="1">
                  <c:v>103.41484552439127</c:v>
                </c:pt>
                <c:pt idx="2">
                  <c:v>104.64078851566465</c:v>
                </c:pt>
                <c:pt idx="3">
                  <c:v>104.87850599319721</c:v>
                </c:pt>
                <c:pt idx="4">
                  <c:v>111.64951478466872</c:v>
                </c:pt>
                <c:pt idx="5">
                  <c:v>125.85591875767469</c:v>
                </c:pt>
                <c:pt idx="6">
                  <c:v>130.78468501755032</c:v>
                </c:pt>
                <c:pt idx="7">
                  <c:v>115.48260723095815</c:v>
                </c:pt>
                <c:pt idx="8">
                  <c:v>122.56781060844818</c:v>
                </c:pt>
                <c:pt idx="9">
                  <c:v>133.36317253670359</c:v>
                </c:pt>
                <c:pt idx="10">
                  <c:v>122.57677595331501</c:v>
                </c:pt>
                <c:pt idx="11">
                  <c:v>136.18725616978733</c:v>
                </c:pt>
                <c:pt idx="12">
                  <c:v>127.51654513643609</c:v>
                </c:pt>
                <c:pt idx="13">
                  <c:v>122.47462535725542</c:v>
                </c:pt>
                <c:pt idx="14">
                  <c:v>115.64262505297712</c:v>
                </c:pt>
                <c:pt idx="15">
                  <c:v>116.35360406863653</c:v>
                </c:pt>
                <c:pt idx="16">
                  <c:v>124.35435933102228</c:v>
                </c:pt>
                <c:pt idx="17">
                  <c:v>125.75906586540032</c:v>
                </c:pt>
                <c:pt idx="18">
                  <c:v>135.87564251638216</c:v>
                </c:pt>
                <c:pt idx="19">
                  <c:v>125.90142467480273</c:v>
                </c:pt>
              </c:numCache>
            </c:numRef>
          </c:val>
        </c:ser>
        <c:ser>
          <c:idx val="1"/>
          <c:order val="1"/>
          <c:tx>
            <c:strRef>
              <c:f>'Ita Tosc Stra'!$AG$26:$AG$27</c:f>
              <c:strCache>
                <c:ptCount val="1"/>
                <c:pt idx="0">
                  <c:v>Maremma Area Nord toscani</c:v>
                </c:pt>
              </c:strCache>
            </c:strRef>
          </c:tx>
          <c:spPr>
            <a:ln w="41275">
              <a:prstDash val="sysDash"/>
            </a:ln>
          </c:spPr>
          <c:marker>
            <c:symbol val="none"/>
          </c:marker>
          <c:dLbls>
            <c:dLbl>
              <c:idx val="19"/>
              <c:layout/>
              <c:showVal val="1"/>
            </c:dLbl>
            <c:delete val="1"/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</c:dLbls>
          <c:cat>
            <c:numRef>
              <c:f>'Ita Tosc Stra'!$AE$28:$AE$47</c:f>
              <c:numCache>
                <c:formatCode>General</c:formatCode>
                <c:ptCount val="20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</c:numCache>
            </c:numRef>
          </c:cat>
          <c:val>
            <c:numRef>
              <c:f>'Ita Tosc Stra'!$AG$28:$AG$47</c:f>
              <c:numCache>
                <c:formatCode>0</c:formatCode>
                <c:ptCount val="20"/>
                <c:pt idx="0">
                  <c:v>100</c:v>
                </c:pt>
                <c:pt idx="1">
                  <c:v>99.612458583693083</c:v>
                </c:pt>
                <c:pt idx="2">
                  <c:v>97.709665143268126</c:v>
                </c:pt>
                <c:pt idx="3">
                  <c:v>116.11299450808413</c:v>
                </c:pt>
                <c:pt idx="4">
                  <c:v>111.4363122815715</c:v>
                </c:pt>
                <c:pt idx="5">
                  <c:v>114.75904350588816</c:v>
                </c:pt>
                <c:pt idx="6">
                  <c:v>141.73821053623857</c:v>
                </c:pt>
                <c:pt idx="7">
                  <c:v>154.40941830382565</c:v>
                </c:pt>
                <c:pt idx="8">
                  <c:v>180.79016552557215</c:v>
                </c:pt>
                <c:pt idx="9">
                  <c:v>189.99025909413058</c:v>
                </c:pt>
                <c:pt idx="10">
                  <c:v>191.21747357910175</c:v>
                </c:pt>
                <c:pt idx="11">
                  <c:v>219.02863267707346</c:v>
                </c:pt>
                <c:pt idx="12">
                  <c:v>212.04136568198555</c:v>
                </c:pt>
                <c:pt idx="13">
                  <c:v>198.08882728570887</c:v>
                </c:pt>
                <c:pt idx="14">
                  <c:v>179.19845262742601</c:v>
                </c:pt>
                <c:pt idx="15">
                  <c:v>174.16949176212611</c:v>
                </c:pt>
                <c:pt idx="16">
                  <c:v>187.41467978954012</c:v>
                </c:pt>
                <c:pt idx="17">
                  <c:v>187.24988740350713</c:v>
                </c:pt>
                <c:pt idx="18">
                  <c:v>225.99180925979584</c:v>
                </c:pt>
                <c:pt idx="19">
                  <c:v>226.28648039075341</c:v>
                </c:pt>
              </c:numCache>
            </c:numRef>
          </c:val>
        </c:ser>
        <c:ser>
          <c:idx val="2"/>
          <c:order val="2"/>
          <c:tx>
            <c:strRef>
              <c:f>'Ita Tosc Stra'!$AH$26:$AH$27</c:f>
              <c:strCache>
                <c:ptCount val="1"/>
                <c:pt idx="0">
                  <c:v>Maremma Area Nord Italiani non Toscani</c:v>
                </c:pt>
              </c:strCache>
            </c:strRef>
          </c:tx>
          <c:spPr>
            <a:ln w="41275">
              <a:prstDash val="sysDash"/>
            </a:ln>
          </c:spPr>
          <c:marker>
            <c:symbol val="none"/>
          </c:marker>
          <c:dLbls>
            <c:dLbl>
              <c:idx val="19"/>
              <c:layout/>
              <c:showVal val="1"/>
            </c:dLbl>
            <c:delete val="1"/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</c:dLbls>
          <c:cat>
            <c:numRef>
              <c:f>'Ita Tosc Stra'!$AE$28:$AE$47</c:f>
              <c:numCache>
                <c:formatCode>General</c:formatCode>
                <c:ptCount val="20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</c:numCache>
            </c:numRef>
          </c:cat>
          <c:val>
            <c:numRef>
              <c:f>'Ita Tosc Stra'!$AH$28:$AH$47</c:f>
              <c:numCache>
                <c:formatCode>0</c:formatCode>
                <c:ptCount val="20"/>
                <c:pt idx="0">
                  <c:v>100</c:v>
                </c:pt>
                <c:pt idx="1">
                  <c:v>98.492556734640203</c:v>
                </c:pt>
                <c:pt idx="2">
                  <c:v>93.582366029835683</c:v>
                </c:pt>
                <c:pt idx="3">
                  <c:v>117.41365514671236</c:v>
                </c:pt>
                <c:pt idx="4">
                  <c:v>138.8072298400802</c:v>
                </c:pt>
                <c:pt idx="5">
                  <c:v>133.59827506024598</c:v>
                </c:pt>
                <c:pt idx="6">
                  <c:v>140.50257503942018</c:v>
                </c:pt>
                <c:pt idx="7">
                  <c:v>126.81939962200397</c:v>
                </c:pt>
                <c:pt idx="8">
                  <c:v>157.1665014695495</c:v>
                </c:pt>
                <c:pt idx="9">
                  <c:v>176.14819825533061</c:v>
                </c:pt>
                <c:pt idx="10">
                  <c:v>167.78546609857653</c:v>
                </c:pt>
                <c:pt idx="11">
                  <c:v>182.70848111037523</c:v>
                </c:pt>
                <c:pt idx="12">
                  <c:v>171.07328018840306</c:v>
                </c:pt>
                <c:pt idx="13">
                  <c:v>160.82902333272281</c:v>
                </c:pt>
                <c:pt idx="14">
                  <c:v>147.28693095073709</c:v>
                </c:pt>
                <c:pt idx="15">
                  <c:v>132.94531583966341</c:v>
                </c:pt>
                <c:pt idx="16">
                  <c:v>147.38213459728732</c:v>
                </c:pt>
                <c:pt idx="17">
                  <c:v>151.9169911889652</c:v>
                </c:pt>
                <c:pt idx="18">
                  <c:v>162.32284370786891</c:v>
                </c:pt>
                <c:pt idx="19">
                  <c:v>165.3975456875724</c:v>
                </c:pt>
              </c:numCache>
            </c:numRef>
          </c:val>
        </c:ser>
        <c:ser>
          <c:idx val="3"/>
          <c:order val="3"/>
          <c:tx>
            <c:strRef>
              <c:f>'Ita Tosc Stra'!$AI$26:$AI$27</c:f>
              <c:strCache>
                <c:ptCount val="1"/>
                <c:pt idx="0">
                  <c:v>Costa degli Etruschi stranieri</c:v>
                </c:pt>
              </c:strCache>
            </c:strRef>
          </c:tx>
          <c:spPr>
            <a:ln w="41275"/>
          </c:spPr>
          <c:marker>
            <c:symbol val="none"/>
          </c:marker>
          <c:dLbls>
            <c:dLbl>
              <c:idx val="19"/>
              <c:layout/>
              <c:showVal val="1"/>
            </c:dLbl>
            <c:delete val="1"/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</c:dLbls>
          <c:cat>
            <c:numRef>
              <c:f>'Ita Tosc Stra'!$AE$28:$AE$47</c:f>
              <c:numCache>
                <c:formatCode>General</c:formatCode>
                <c:ptCount val="20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</c:numCache>
            </c:numRef>
          </c:cat>
          <c:val>
            <c:numRef>
              <c:f>'Ita Tosc Stra'!$AI$28:$AI$47</c:f>
              <c:numCache>
                <c:formatCode>0</c:formatCode>
                <c:ptCount val="20"/>
                <c:pt idx="0">
                  <c:v>100</c:v>
                </c:pt>
                <c:pt idx="1">
                  <c:v>109.44391237499109</c:v>
                </c:pt>
                <c:pt idx="2">
                  <c:v>116.23192123280916</c:v>
                </c:pt>
                <c:pt idx="3">
                  <c:v>125.39299358126929</c:v>
                </c:pt>
                <c:pt idx="4">
                  <c:v>144.83428018085979</c:v>
                </c:pt>
                <c:pt idx="5">
                  <c:v>147.06543037673072</c:v>
                </c:pt>
                <c:pt idx="6">
                  <c:v>136.69505944421596</c:v>
                </c:pt>
                <c:pt idx="7">
                  <c:v>110.91472604662955</c:v>
                </c:pt>
                <c:pt idx="8">
                  <c:v>115.66259848554991</c:v>
                </c:pt>
                <c:pt idx="9">
                  <c:v>128.31451021699814</c:v>
                </c:pt>
                <c:pt idx="10">
                  <c:v>125.3402504048704</c:v>
                </c:pt>
                <c:pt idx="11">
                  <c:v>150.56082312746545</c:v>
                </c:pt>
                <c:pt idx="12">
                  <c:v>164.96016562116239</c:v>
                </c:pt>
                <c:pt idx="13">
                  <c:v>165.57008923082995</c:v>
                </c:pt>
                <c:pt idx="14">
                  <c:v>174.44232628522636</c:v>
                </c:pt>
                <c:pt idx="15">
                  <c:v>180.15293244471837</c:v>
                </c:pt>
                <c:pt idx="16">
                  <c:v>175.6511695325058</c:v>
                </c:pt>
                <c:pt idx="17">
                  <c:v>170.69209671960206</c:v>
                </c:pt>
                <c:pt idx="18">
                  <c:v>176.430630201274</c:v>
                </c:pt>
                <c:pt idx="19">
                  <c:v>183.64908409007734</c:v>
                </c:pt>
              </c:numCache>
            </c:numRef>
          </c:val>
        </c:ser>
        <c:ser>
          <c:idx val="4"/>
          <c:order val="4"/>
          <c:tx>
            <c:strRef>
              <c:f>'Ita Tosc Stra'!$AJ$26:$AJ$27</c:f>
              <c:strCache>
                <c:ptCount val="1"/>
                <c:pt idx="0">
                  <c:v>Costa degli Etruschi toscani</c:v>
                </c:pt>
              </c:strCache>
            </c:strRef>
          </c:tx>
          <c:spPr>
            <a:ln w="41275"/>
          </c:spPr>
          <c:marker>
            <c:symbol val="none"/>
          </c:marker>
          <c:cat>
            <c:numRef>
              <c:f>'Ita Tosc Stra'!$AE$28:$AE$47</c:f>
              <c:numCache>
                <c:formatCode>General</c:formatCode>
                <c:ptCount val="20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</c:numCache>
            </c:numRef>
          </c:cat>
          <c:val>
            <c:numRef>
              <c:f>'Ita Tosc Stra'!$AJ$28:$AJ$47</c:f>
              <c:numCache>
                <c:formatCode>0</c:formatCode>
                <c:ptCount val="20"/>
                <c:pt idx="0">
                  <c:v>100</c:v>
                </c:pt>
                <c:pt idx="1">
                  <c:v>115.74830669420029</c:v>
                </c:pt>
                <c:pt idx="2">
                  <c:v>83.531601463878829</c:v>
                </c:pt>
                <c:pt idx="3">
                  <c:v>106.21046632996045</c:v>
                </c:pt>
                <c:pt idx="4">
                  <c:v>118.61966995198219</c:v>
                </c:pt>
                <c:pt idx="5">
                  <c:v>116.12245115566549</c:v>
                </c:pt>
                <c:pt idx="6">
                  <c:v>124.46037540029786</c:v>
                </c:pt>
                <c:pt idx="7">
                  <c:v>132.79829964493004</c:v>
                </c:pt>
                <c:pt idx="8">
                  <c:v>125.26671713707218</c:v>
                </c:pt>
                <c:pt idx="9">
                  <c:v>137.76382930577131</c:v>
                </c:pt>
                <c:pt idx="10">
                  <c:v>165.21961142526732</c:v>
                </c:pt>
                <c:pt idx="11">
                  <c:v>165.25989296956709</c:v>
                </c:pt>
                <c:pt idx="12">
                  <c:v>191.92307646740366</c:v>
                </c:pt>
                <c:pt idx="13">
                  <c:v>166.88631955823047</c:v>
                </c:pt>
                <c:pt idx="14">
                  <c:v>171.12275326724773</c:v>
                </c:pt>
                <c:pt idx="15">
                  <c:v>165.48819454564207</c:v>
                </c:pt>
                <c:pt idx="16">
                  <c:v>153.5628433557373</c:v>
                </c:pt>
                <c:pt idx="17">
                  <c:v>152.45972141757866</c:v>
                </c:pt>
                <c:pt idx="18">
                  <c:v>162.27183170844674</c:v>
                </c:pt>
                <c:pt idx="19">
                  <c:v>158.71011386644747</c:v>
                </c:pt>
              </c:numCache>
            </c:numRef>
          </c:val>
        </c:ser>
        <c:ser>
          <c:idx val="5"/>
          <c:order val="5"/>
          <c:tx>
            <c:strRef>
              <c:f>'Ita Tosc Stra'!$AK$26:$AK$27</c:f>
              <c:strCache>
                <c:ptCount val="1"/>
                <c:pt idx="0">
                  <c:v>Costa degli Etruschi Italiani non Toscani</c:v>
                </c:pt>
              </c:strCache>
            </c:strRef>
          </c:tx>
          <c:spPr>
            <a:ln w="41275"/>
          </c:spPr>
          <c:marker>
            <c:symbol val="none"/>
          </c:marker>
          <c:dLbls>
            <c:dLbl>
              <c:idx val="19"/>
              <c:layout/>
              <c:showVal val="1"/>
            </c:dLbl>
            <c:delete val="1"/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</c:dLbls>
          <c:cat>
            <c:numRef>
              <c:f>'Ita Tosc Stra'!$AE$28:$AE$47</c:f>
              <c:numCache>
                <c:formatCode>General</c:formatCode>
                <c:ptCount val="20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</c:numCache>
            </c:numRef>
          </c:cat>
          <c:val>
            <c:numRef>
              <c:f>'Ita Tosc Stra'!$AK$28:$AK$47</c:f>
              <c:numCache>
                <c:formatCode>0</c:formatCode>
                <c:ptCount val="20"/>
                <c:pt idx="0">
                  <c:v>100</c:v>
                </c:pt>
                <c:pt idx="1">
                  <c:v>108.63380248924049</c:v>
                </c:pt>
                <c:pt idx="2">
                  <c:v>132.35193672211241</c:v>
                </c:pt>
                <c:pt idx="3">
                  <c:v>123.25471676166104</c:v>
                </c:pt>
                <c:pt idx="4">
                  <c:v>128.64822612539257</c:v>
                </c:pt>
                <c:pt idx="5">
                  <c:v>123.14453879260205</c:v>
                </c:pt>
                <c:pt idx="6">
                  <c:v>123.38722810282646</c:v>
                </c:pt>
                <c:pt idx="7">
                  <c:v>123.62991741305088</c:v>
                </c:pt>
                <c:pt idx="8">
                  <c:v>132.01107363033594</c:v>
                </c:pt>
                <c:pt idx="9">
                  <c:v>149.83347679423051</c:v>
                </c:pt>
                <c:pt idx="10">
                  <c:v>149.30836338257558</c:v>
                </c:pt>
                <c:pt idx="11">
                  <c:v>164.37668954286377</c:v>
                </c:pt>
                <c:pt idx="12">
                  <c:v>156.95651971618005</c:v>
                </c:pt>
                <c:pt idx="13">
                  <c:v>161.36410375712461</c:v>
                </c:pt>
                <c:pt idx="14">
                  <c:v>177.45380946841937</c:v>
                </c:pt>
                <c:pt idx="15">
                  <c:v>166.82619518436658</c:v>
                </c:pt>
                <c:pt idx="16">
                  <c:v>161.16998953123178</c:v>
                </c:pt>
                <c:pt idx="17">
                  <c:v>161.24852855647327</c:v>
                </c:pt>
                <c:pt idx="18">
                  <c:v>160.24641153890875</c:v>
                </c:pt>
                <c:pt idx="19">
                  <c:v>157.28370361754077</c:v>
                </c:pt>
              </c:numCache>
            </c:numRef>
          </c:val>
        </c:ser>
        <c:marker val="1"/>
        <c:axId val="140151040"/>
        <c:axId val="140316672"/>
      </c:lineChart>
      <c:catAx>
        <c:axId val="1401510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140316672"/>
        <c:crosses val="autoZero"/>
        <c:auto val="1"/>
        <c:lblAlgn val="ctr"/>
        <c:lblOffset val="100"/>
      </c:catAx>
      <c:valAx>
        <c:axId val="140316672"/>
        <c:scaling>
          <c:orientation val="minMax"/>
          <c:min val="80"/>
        </c:scaling>
        <c:axPos val="l"/>
        <c:majorGridlines/>
        <c:numFmt formatCode="0" sourceLinked="1"/>
        <c:tickLblPos val="nextTo"/>
        <c:crossAx val="1401510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5198911448542265"/>
          <c:y val="0.69546822951307363"/>
          <c:w val="0.44801088551457774"/>
          <c:h val="0.29736913371331081"/>
        </c:manualLayout>
      </c:layout>
      <c:txPr>
        <a:bodyPr/>
        <a:lstStyle/>
        <a:p>
          <a:pPr>
            <a:defRPr sz="1200"/>
          </a:pPr>
          <a:endParaRPr lang="it-IT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7.8113212652542174E-2"/>
          <c:y val="1.4817026503228034E-2"/>
          <c:w val="0.84983007278729361"/>
          <c:h val="0.91943622776481626"/>
        </c:manualLayout>
      </c:layout>
      <c:barChart>
        <c:barDir val="bar"/>
        <c:grouping val="clustered"/>
        <c:ser>
          <c:idx val="0"/>
          <c:order val="0"/>
          <c:tx>
            <c:strRef>
              <c:f>contributo!$C$2</c:f>
              <c:strCache>
                <c:ptCount val="1"/>
                <c:pt idx="0">
                  <c:v>Maremma Area Nord</c:v>
                </c:pt>
              </c:strCache>
            </c:strRef>
          </c:tx>
          <c:dLbls>
            <c:dLbl>
              <c:idx val="16"/>
              <c:layout>
                <c:manualLayout>
                  <c:x val="1.6303043826129498E-2"/>
                  <c:y val="-4.8991470083570984E-3"/>
                </c:manualLayout>
              </c:layout>
              <c:showVal val="1"/>
            </c:dLbl>
            <c:dLbl>
              <c:idx val="20"/>
              <c:layout>
                <c:manualLayout>
                  <c:x val="2.0749328505982996E-2"/>
                  <c:y val="2.4495735041785731E-3"/>
                </c:manualLayout>
              </c:layout>
              <c:showVal val="1"/>
            </c:dLbl>
            <c:txPr>
              <a:bodyPr/>
              <a:lstStyle/>
              <a:p>
                <a:pPr>
                  <a:defRPr sz="1000"/>
                </a:pPr>
                <a:endParaRPr lang="it-IT"/>
              </a:p>
            </c:txPr>
            <c:showVal val="1"/>
          </c:dLbls>
          <c:cat>
            <c:strRef>
              <c:f>contributo!$B$3:$B$63</c:f>
              <c:strCache>
                <c:ptCount val="25"/>
                <c:pt idx="0">
                  <c:v>Italia Sud</c:v>
                </c:pt>
                <c:pt idx="1">
                  <c:v>Danimarca</c:v>
                </c:pt>
                <c:pt idx="2">
                  <c:v>Norvegia</c:v>
                </c:pt>
                <c:pt idx="3">
                  <c:v>Altri Paesi Africa</c:v>
                </c:pt>
                <c:pt idx="4">
                  <c:v>Finlandia</c:v>
                </c:pt>
                <c:pt idx="5">
                  <c:v>Brasile </c:v>
                </c:pt>
                <c:pt idx="6">
                  <c:v>Altri paesi Asia</c:v>
                </c:pt>
                <c:pt idx="7">
                  <c:v>Ucraina</c:v>
                </c:pt>
                <c:pt idx="8">
                  <c:v>Regno Unito</c:v>
                </c:pt>
                <c:pt idx="9">
                  <c:v>Slovacchia</c:v>
                </c:pt>
                <c:pt idx="10">
                  <c:v>Irlanda</c:v>
                </c:pt>
                <c:pt idx="11">
                  <c:v>Ungheria</c:v>
                </c:pt>
                <c:pt idx="12">
                  <c:v>Repubblica Ceca</c:v>
                </c:pt>
                <c:pt idx="13">
                  <c:v>Austria</c:v>
                </c:pt>
                <c:pt idx="14">
                  <c:v>Italia Centro (esclusa Toscana)</c:v>
                </c:pt>
                <c:pt idx="15">
                  <c:v>Belgio</c:v>
                </c:pt>
                <c:pt idx="16">
                  <c:v>Russia</c:v>
                </c:pt>
                <c:pt idx="17">
                  <c:v>Italia Nord Est</c:v>
                </c:pt>
                <c:pt idx="18">
                  <c:v>Francia</c:v>
                </c:pt>
                <c:pt idx="19">
                  <c:v>Polonia</c:v>
                </c:pt>
                <c:pt idx="20">
                  <c:v>Toscana</c:v>
                </c:pt>
                <c:pt idx="21">
                  <c:v>Svizzera (incluso Liechtenstein)</c:v>
                </c:pt>
                <c:pt idx="22">
                  <c:v>Italia Nord Ovest</c:v>
                </c:pt>
                <c:pt idx="23">
                  <c:v>Paesi Bassi</c:v>
                </c:pt>
                <c:pt idx="24">
                  <c:v>Germania</c:v>
                </c:pt>
              </c:strCache>
            </c:strRef>
          </c:cat>
          <c:val>
            <c:numRef>
              <c:f>contributo!$C$3:$C$63</c:f>
              <c:numCache>
                <c:formatCode>0.0%</c:formatCode>
                <c:ptCount val="25"/>
                <c:pt idx="0">
                  <c:v>-9.6768112253043728E-3</c:v>
                </c:pt>
                <c:pt idx="1">
                  <c:v>-4.6437390889936535E-4</c:v>
                </c:pt>
                <c:pt idx="2">
                  <c:v>-1.3125010560987981E-3</c:v>
                </c:pt>
                <c:pt idx="3">
                  <c:v>5.7729330454426404E-4</c:v>
                </c:pt>
                <c:pt idx="4">
                  <c:v>2.4444279231054632E-4</c:v>
                </c:pt>
                <c:pt idx="5">
                  <c:v>3.656227966875424E-4</c:v>
                </c:pt>
                <c:pt idx="6">
                  <c:v>7.0798594309910744E-4</c:v>
                </c:pt>
                <c:pt idx="7">
                  <c:v>7.012929595653656E-4</c:v>
                </c:pt>
                <c:pt idx="8">
                  <c:v>5.3046900203194199E-4</c:v>
                </c:pt>
                <c:pt idx="9">
                  <c:v>-2.0655485971636951E-4</c:v>
                </c:pt>
                <c:pt idx="10">
                  <c:v>4.7817060195649825E-4</c:v>
                </c:pt>
                <c:pt idx="11">
                  <c:v>-3.1935619342378596E-5</c:v>
                </c:pt>
                <c:pt idx="12">
                  <c:v>3.4219830065169649E-3</c:v>
                </c:pt>
                <c:pt idx="13">
                  <c:v>-1.883544831608341E-3</c:v>
                </c:pt>
                <c:pt idx="14">
                  <c:v>5.8656661962964247E-3</c:v>
                </c:pt>
                <c:pt idx="15">
                  <c:v>-1.1149181025954172E-5</c:v>
                </c:pt>
                <c:pt idx="16">
                  <c:v>8.5906159711619228E-3</c:v>
                </c:pt>
                <c:pt idx="17">
                  <c:v>-2.4228845117932789E-3</c:v>
                </c:pt>
                <c:pt idx="18">
                  <c:v>2.0852607960109952E-3</c:v>
                </c:pt>
                <c:pt idx="19">
                  <c:v>2.922383047997669E-3</c:v>
                </c:pt>
                <c:pt idx="20">
                  <c:v>2.52441163519482E-2</c:v>
                </c:pt>
                <c:pt idx="21">
                  <c:v>5.9588319329921353E-3</c:v>
                </c:pt>
                <c:pt idx="22">
                  <c:v>-1.8456464037388223E-2</c:v>
                </c:pt>
                <c:pt idx="23">
                  <c:v>-1.1050411663231287E-2</c:v>
                </c:pt>
                <c:pt idx="24">
                  <c:v>1.2115627280989704E-2</c:v>
                </c:pt>
              </c:numCache>
            </c:numRef>
          </c:val>
        </c:ser>
        <c:ser>
          <c:idx val="1"/>
          <c:order val="1"/>
          <c:tx>
            <c:strRef>
              <c:f>contributo!$D$2</c:f>
              <c:strCache>
                <c:ptCount val="1"/>
                <c:pt idx="0">
                  <c:v>Costa degli Etruschi</c:v>
                </c:pt>
              </c:strCache>
            </c:strRef>
          </c:tx>
          <c:dLbls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txPr>
              <a:bodyPr/>
              <a:lstStyle/>
              <a:p>
                <a:pPr>
                  <a:defRPr sz="1000"/>
                </a:pPr>
                <a:endParaRPr lang="it-IT"/>
              </a:p>
            </c:txPr>
            <c:showVal val="1"/>
          </c:dLbls>
          <c:cat>
            <c:strRef>
              <c:f>contributo!$B$3:$B$63</c:f>
              <c:strCache>
                <c:ptCount val="25"/>
                <c:pt idx="0">
                  <c:v>Italia Sud</c:v>
                </c:pt>
                <c:pt idx="1">
                  <c:v>Danimarca</c:v>
                </c:pt>
                <c:pt idx="2">
                  <c:v>Norvegia</c:v>
                </c:pt>
                <c:pt idx="3">
                  <c:v>Altri Paesi Africa</c:v>
                </c:pt>
                <c:pt idx="4">
                  <c:v>Finlandia</c:v>
                </c:pt>
                <c:pt idx="5">
                  <c:v>Brasile </c:v>
                </c:pt>
                <c:pt idx="6">
                  <c:v>Altri paesi Asia</c:v>
                </c:pt>
                <c:pt idx="7">
                  <c:v>Ucraina</c:v>
                </c:pt>
                <c:pt idx="8">
                  <c:v>Regno Unito</c:v>
                </c:pt>
                <c:pt idx="9">
                  <c:v>Slovacchia</c:v>
                </c:pt>
                <c:pt idx="10">
                  <c:v>Irlanda</c:v>
                </c:pt>
                <c:pt idx="11">
                  <c:v>Ungheria</c:v>
                </c:pt>
                <c:pt idx="12">
                  <c:v>Repubblica Ceca</c:v>
                </c:pt>
                <c:pt idx="13">
                  <c:v>Austria</c:v>
                </c:pt>
                <c:pt idx="14">
                  <c:v>Italia Centro (esclusa Toscana)</c:v>
                </c:pt>
                <c:pt idx="15">
                  <c:v>Belgio</c:v>
                </c:pt>
                <c:pt idx="16">
                  <c:v>Russia</c:v>
                </c:pt>
                <c:pt idx="17">
                  <c:v>Italia Nord Est</c:v>
                </c:pt>
                <c:pt idx="18">
                  <c:v>Francia</c:v>
                </c:pt>
                <c:pt idx="19">
                  <c:v>Polonia</c:v>
                </c:pt>
                <c:pt idx="20">
                  <c:v>Toscana</c:v>
                </c:pt>
                <c:pt idx="21">
                  <c:v>Svizzera (incluso Liechtenstein)</c:v>
                </c:pt>
                <c:pt idx="22">
                  <c:v>Italia Nord Ovest</c:v>
                </c:pt>
                <c:pt idx="23">
                  <c:v>Paesi Bassi</c:v>
                </c:pt>
                <c:pt idx="24">
                  <c:v>Germania</c:v>
                </c:pt>
              </c:strCache>
            </c:strRef>
          </c:cat>
          <c:val>
            <c:numRef>
              <c:f>contributo!$D$3:$D$63</c:f>
              <c:numCache>
                <c:formatCode>0.0%</c:formatCode>
                <c:ptCount val="25"/>
                <c:pt idx="0">
                  <c:v>-6.611231902084941E-3</c:v>
                </c:pt>
                <c:pt idx="1">
                  <c:v>-2.6551894575479089E-3</c:v>
                </c:pt>
                <c:pt idx="2">
                  <c:v>-1.3258778038195422E-3</c:v>
                </c:pt>
                <c:pt idx="3">
                  <c:v>3.3400654416783951E-4</c:v>
                </c:pt>
                <c:pt idx="4">
                  <c:v>4.2586251149525126E-4</c:v>
                </c:pt>
                <c:pt idx="5">
                  <c:v>5.369817122131093E-4</c:v>
                </c:pt>
                <c:pt idx="6">
                  <c:v>6.5756187055220332E-4</c:v>
                </c:pt>
                <c:pt idx="7">
                  <c:v>7.0134030976228045E-4</c:v>
                </c:pt>
                <c:pt idx="8">
                  <c:v>9.231133486729844E-4</c:v>
                </c:pt>
                <c:pt idx="9">
                  <c:v>1.5657696616153661E-3</c:v>
                </c:pt>
                <c:pt idx="10">
                  <c:v>1.6228177407396792E-3</c:v>
                </c:pt>
                <c:pt idx="11">
                  <c:v>2.0390042493505559E-3</c:v>
                </c:pt>
                <c:pt idx="12">
                  <c:v>3.5263479611833412E-3</c:v>
                </c:pt>
                <c:pt idx="13">
                  <c:v>3.5688687100135378E-3</c:v>
                </c:pt>
                <c:pt idx="14">
                  <c:v>3.5830855040191378E-3</c:v>
                </c:pt>
                <c:pt idx="15">
                  <c:v>5.3437013546905861E-3</c:v>
                </c:pt>
                <c:pt idx="16">
                  <c:v>5.7882314665075414E-3</c:v>
                </c:pt>
                <c:pt idx="17">
                  <c:v>6.5968337698366509E-3</c:v>
                </c:pt>
                <c:pt idx="18">
                  <c:v>1.3905732565850761E-2</c:v>
                </c:pt>
                <c:pt idx="19">
                  <c:v>1.9402935175127468E-2</c:v>
                </c:pt>
                <c:pt idx="20">
                  <c:v>2.2656023027437466E-2</c:v>
                </c:pt>
                <c:pt idx="21">
                  <c:v>2.5548797588617025E-2</c:v>
                </c:pt>
                <c:pt idx="22">
                  <c:v>2.9877933768609876E-2</c:v>
                </c:pt>
                <c:pt idx="23">
                  <c:v>4.1390783728276793E-2</c:v>
                </c:pt>
                <c:pt idx="24">
                  <c:v>6.7867019993834224E-2</c:v>
                </c:pt>
              </c:numCache>
            </c:numRef>
          </c:val>
        </c:ser>
        <c:axId val="140695808"/>
        <c:axId val="139145216"/>
      </c:barChart>
      <c:catAx>
        <c:axId val="140695808"/>
        <c:scaling>
          <c:orientation val="minMax"/>
        </c:scaling>
        <c:axPos val="l"/>
        <c:tickLblPos val="low"/>
        <c:txPr>
          <a:bodyPr/>
          <a:lstStyle/>
          <a:p>
            <a:pPr>
              <a:defRPr sz="1400"/>
            </a:pPr>
            <a:endParaRPr lang="it-IT"/>
          </a:p>
        </c:txPr>
        <c:crossAx val="139145216"/>
        <c:crosses val="autoZero"/>
        <c:auto val="1"/>
        <c:lblAlgn val="ctr"/>
        <c:lblOffset val="100"/>
        <c:tickLblSkip val="1"/>
      </c:catAx>
      <c:valAx>
        <c:axId val="139145216"/>
        <c:scaling>
          <c:orientation val="minMax"/>
        </c:scaling>
        <c:axPos val="b"/>
        <c:majorGridlines/>
        <c:numFmt formatCode="0.0%" sourceLinked="1"/>
        <c:tickLblPos val="nextTo"/>
        <c:crossAx val="1406958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3893411815588554"/>
          <c:y val="0.57287357262160465"/>
          <c:w val="0.43074916049744638"/>
          <c:h val="0.27931321084864447"/>
        </c:manualLayout>
      </c:layout>
      <c:txPr>
        <a:bodyPr/>
        <a:lstStyle/>
        <a:p>
          <a:pPr>
            <a:defRPr sz="1600"/>
          </a:pPr>
          <a:endParaRPr lang="it-IT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plotArea>
      <c:layout>
        <c:manualLayout>
          <c:layoutTarget val="inner"/>
          <c:xMode val="edge"/>
          <c:yMode val="edge"/>
          <c:x val="0.10685322248647675"/>
          <c:y val="5.1400554097404488E-2"/>
          <c:w val="0.86567885766296782"/>
          <c:h val="0.84979512977544469"/>
        </c:manualLayout>
      </c:layout>
      <c:barChart>
        <c:barDir val="col"/>
        <c:grouping val="clustered"/>
        <c:ser>
          <c:idx val="0"/>
          <c:order val="0"/>
          <c:tx>
            <c:strRef>
              <c:f>'turismo e non turismo'!$B$48</c:f>
              <c:strCache>
                <c:ptCount val="1"/>
                <c:pt idx="0">
                  <c:v>Turismo</c:v>
                </c:pt>
              </c:strCache>
            </c:strRef>
          </c:tx>
          <c:dLbls>
            <c:dLbl>
              <c:idx val="1"/>
              <c:layout>
                <c:manualLayout>
                  <c:x val="-1.9258479639013545E-2"/>
                  <c:y val="0"/>
                </c:manualLayout>
              </c:layout>
              <c:showVal val="1"/>
            </c:dLbl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it-IT"/>
              </a:p>
            </c:txPr>
            <c:showVal val="1"/>
          </c:dLbls>
          <c:cat>
            <c:numRef>
              <c:f>'turismo e non turismo'!$C$47:$K$47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'turismo e non turismo'!$C$48:$K$48</c:f>
              <c:numCache>
                <c:formatCode>General</c:formatCode>
                <c:ptCount val="9"/>
                <c:pt idx="0">
                  <c:v>-520</c:v>
                </c:pt>
                <c:pt idx="1">
                  <c:v>107</c:v>
                </c:pt>
                <c:pt idx="2">
                  <c:v>-615</c:v>
                </c:pt>
                <c:pt idx="3">
                  <c:v>3928</c:v>
                </c:pt>
                <c:pt idx="4">
                  <c:v>525</c:v>
                </c:pt>
                <c:pt idx="5">
                  <c:v>503</c:v>
                </c:pt>
                <c:pt idx="6">
                  <c:v>8443</c:v>
                </c:pt>
                <c:pt idx="7">
                  <c:v>4112</c:v>
                </c:pt>
                <c:pt idx="8">
                  <c:v>2566</c:v>
                </c:pt>
              </c:numCache>
            </c:numRef>
          </c:val>
        </c:ser>
        <c:ser>
          <c:idx val="1"/>
          <c:order val="1"/>
          <c:tx>
            <c:strRef>
              <c:f>'turismo e non turismo'!$B$49</c:f>
              <c:strCache>
                <c:ptCount val="1"/>
                <c:pt idx="0">
                  <c:v>Totale settori</c:v>
                </c:pt>
              </c:strCache>
            </c:strRef>
          </c:tx>
          <c:dLbls>
            <c:dLbl>
              <c:idx val="2"/>
              <c:layout>
                <c:manualLayout>
                  <c:x val="0"/>
                  <c:y val="-5.9417026954953538E-2"/>
                </c:manualLayout>
              </c:layout>
              <c:showVal val="1"/>
            </c:dLbl>
            <c:dLbl>
              <c:idx val="4"/>
              <c:layout>
                <c:manualLayout>
                  <c:x val="-2.4174419771096798E-3"/>
                  <c:y val="-3.9610831469295255E-2"/>
                </c:manualLayout>
              </c:layout>
              <c:showVal val="1"/>
            </c:dLbl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it-IT"/>
              </a:p>
            </c:txPr>
            <c:showVal val="1"/>
          </c:dLbls>
          <c:cat>
            <c:numRef>
              <c:f>'turismo e non turismo'!$C$47:$K$47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'turismo e non turismo'!$C$49:$K$49</c:f>
              <c:numCache>
                <c:formatCode>General</c:formatCode>
                <c:ptCount val="9"/>
                <c:pt idx="0">
                  <c:v>-22776</c:v>
                </c:pt>
                <c:pt idx="1">
                  <c:v>2729</c:v>
                </c:pt>
                <c:pt idx="2">
                  <c:v>-1939</c:v>
                </c:pt>
                <c:pt idx="3">
                  <c:v>-8262</c:v>
                </c:pt>
                <c:pt idx="4">
                  <c:v>-4841</c:v>
                </c:pt>
                <c:pt idx="5">
                  <c:v>-2653</c:v>
                </c:pt>
                <c:pt idx="6">
                  <c:v>34416</c:v>
                </c:pt>
                <c:pt idx="7">
                  <c:v>19118</c:v>
                </c:pt>
                <c:pt idx="8">
                  <c:v>8036</c:v>
                </c:pt>
              </c:numCache>
            </c:numRef>
          </c:val>
        </c:ser>
        <c:axId val="139195520"/>
        <c:axId val="139197056"/>
      </c:barChart>
      <c:catAx>
        <c:axId val="139195520"/>
        <c:scaling>
          <c:orientation val="minMax"/>
        </c:scaling>
        <c:axPos val="b"/>
        <c:numFmt formatCode="General" sourceLinked="1"/>
        <c:tickLblPos val="low"/>
        <c:txPr>
          <a:bodyPr/>
          <a:lstStyle/>
          <a:p>
            <a:pPr>
              <a:defRPr sz="1400"/>
            </a:pPr>
            <a:endParaRPr lang="it-IT"/>
          </a:p>
        </c:txPr>
        <c:crossAx val="139197056"/>
        <c:crosses val="autoZero"/>
        <c:auto val="1"/>
        <c:lblAlgn val="ctr"/>
        <c:lblOffset val="100"/>
      </c:catAx>
      <c:valAx>
        <c:axId val="139197056"/>
        <c:scaling>
          <c:orientation val="minMax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1391955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437344930869874"/>
          <c:y val="7.098461650627011E-2"/>
          <c:w val="0.56674194402182965"/>
          <c:h val="9.4141878098571066E-2"/>
        </c:manualLayout>
      </c:layout>
      <c:txPr>
        <a:bodyPr/>
        <a:lstStyle/>
        <a:p>
          <a:pPr>
            <a:defRPr sz="1400"/>
          </a:pPr>
          <a:endParaRPr lang="it-IT"/>
        </a:p>
      </c:txPr>
    </c:legend>
    <c:plotVisOnly val="1"/>
  </c:chart>
  <c:spPr>
    <a:ln w="0">
      <a:noFill/>
    </a:ln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Foglio2!$C$29</c:f>
              <c:strCache>
                <c:ptCount val="1"/>
                <c:pt idx="0">
                  <c:v>2009-2017</c:v>
                </c:pt>
              </c:strCache>
            </c:strRef>
          </c:tx>
          <c:spPr>
            <a:solidFill>
              <a:srgbClr val="C00000"/>
            </a:solidFill>
          </c:spPr>
          <c:dPt>
            <c:idx val="3"/>
            <c:spPr>
              <a:solidFill>
                <a:srgbClr val="0070C0"/>
              </a:solidFill>
            </c:spPr>
          </c:dPt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23,828</a:t>
                    </a:r>
                    <a:endParaRPr lang="en-US" dirty="0"/>
                  </a:p>
                </c:rich>
              </c:tx>
              <c:showVal val="1"/>
            </c:dLbl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it-IT"/>
              </a:p>
            </c:txPr>
            <c:showVal val="1"/>
          </c:dLbls>
          <c:cat>
            <c:strRef>
              <c:f>Foglio2!$B$30:$B$34</c:f>
              <c:strCache>
                <c:ptCount val="5"/>
                <c:pt idx="0">
                  <c:v>Industria</c:v>
                </c:pt>
                <c:pt idx="1">
                  <c:v>Costruzioni</c:v>
                </c:pt>
                <c:pt idx="2">
                  <c:v>Commercio e servizi</c:v>
                </c:pt>
                <c:pt idx="3">
                  <c:v>Turismo</c:v>
                </c:pt>
                <c:pt idx="4">
                  <c:v>Totale</c:v>
                </c:pt>
              </c:strCache>
            </c:strRef>
          </c:cat>
          <c:val>
            <c:numRef>
              <c:f>Foglio2!$C$30:$C$34</c:f>
              <c:numCache>
                <c:formatCode>General</c:formatCode>
                <c:ptCount val="5"/>
                <c:pt idx="0">
                  <c:v>1221</c:v>
                </c:pt>
                <c:pt idx="1">
                  <c:v>-18398</c:v>
                </c:pt>
                <c:pt idx="2">
                  <c:v>42895</c:v>
                </c:pt>
                <c:pt idx="3">
                  <c:v>19049</c:v>
                </c:pt>
                <c:pt idx="4">
                  <c:v>25718</c:v>
                </c:pt>
              </c:numCache>
            </c:numRef>
          </c:val>
        </c:ser>
        <c:axId val="147086336"/>
        <c:axId val="147096320"/>
      </c:barChart>
      <c:catAx>
        <c:axId val="147086336"/>
        <c:scaling>
          <c:orientation val="minMax"/>
        </c:scaling>
        <c:axPos val="b"/>
        <c:tickLblPos val="low"/>
        <c:txPr>
          <a:bodyPr/>
          <a:lstStyle/>
          <a:p>
            <a:pPr>
              <a:defRPr sz="1200"/>
            </a:pPr>
            <a:endParaRPr lang="it-IT"/>
          </a:p>
        </c:txPr>
        <c:crossAx val="147096320"/>
        <c:crosses val="autoZero"/>
        <c:auto val="1"/>
        <c:lblAlgn val="ctr"/>
        <c:lblOffset val="100"/>
      </c:catAx>
      <c:valAx>
        <c:axId val="147096320"/>
        <c:scaling>
          <c:orientation val="minMax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147086336"/>
        <c:crosses val="autoZero"/>
        <c:crossBetween val="between"/>
        <c:majorUnit val="20000"/>
      </c:valAx>
    </c:plotArea>
    <c:plotVisOnly val="1"/>
  </c:chart>
  <c:spPr>
    <a:ln w="0">
      <a:solidFill>
        <a:schemeClr val="bg1"/>
      </a:solidFill>
    </a:ln>
  </c:sp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0.64598</cdr:x>
      <cdr:y>0.40178</cdr:y>
    </cdr:from>
    <cdr:to>
      <cdr:x>0.66454</cdr:x>
      <cdr:y>0.44603</cdr:y>
    </cdr:to>
    <cdr:sp macro="" textlink="">
      <cdr:nvSpPr>
        <cdr:cNvPr id="3" name="Connettore 2 2"/>
        <cdr:cNvSpPr/>
      </cdr:nvSpPr>
      <cdr:spPr>
        <a:xfrm xmlns:a="http://schemas.openxmlformats.org/drawingml/2006/main">
          <a:off x="8603489" y="3534722"/>
          <a:ext cx="247192" cy="38929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>
            <a:ln>
              <a:solidFill>
                <a:sysClr val="windowText" lastClr="000000"/>
              </a:solidFill>
            </a:ln>
          </a:endParaRPr>
        </a:p>
      </cdr:txBody>
    </cdr:sp>
  </cdr:relSizeAnchor>
  <cdr:relSizeAnchor xmlns:cdr="http://schemas.openxmlformats.org/drawingml/2006/chartDrawing">
    <cdr:from>
      <cdr:x>0.61895</cdr:x>
      <cdr:y>0.54911</cdr:y>
    </cdr:from>
    <cdr:to>
      <cdr:x>0.74509</cdr:x>
      <cdr:y>0.72292</cdr:y>
    </cdr:to>
    <cdr:sp macro="" textlink="">
      <cdr:nvSpPr>
        <cdr:cNvPr id="5" name="Connettore 2 4"/>
        <cdr:cNvSpPr/>
      </cdr:nvSpPr>
      <cdr:spPr>
        <a:xfrm xmlns:a="http://schemas.openxmlformats.org/drawingml/2006/main" flipH="1" flipV="1">
          <a:off x="8243449" y="4830866"/>
          <a:ext cx="1680092" cy="152916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0.52703</cdr:x>
      <cdr:y>0.72099</cdr:y>
    </cdr:from>
    <cdr:to>
      <cdr:x>0.58651</cdr:x>
      <cdr:y>0.79466</cdr:y>
    </cdr:to>
    <cdr:sp macro="" textlink="">
      <cdr:nvSpPr>
        <cdr:cNvPr id="8" name="Connettore 2 7"/>
        <cdr:cNvSpPr/>
      </cdr:nvSpPr>
      <cdr:spPr>
        <a:xfrm xmlns:a="http://schemas.openxmlformats.org/drawingml/2006/main" flipH="1" flipV="1">
          <a:off x="7019313" y="6343034"/>
          <a:ext cx="792088" cy="648071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0.36305</cdr:x>
      <cdr:y>0.63146</cdr:y>
    </cdr:from>
    <cdr:to>
      <cdr:x>0.46946</cdr:x>
      <cdr:y>0.67759</cdr:y>
    </cdr:to>
    <cdr:sp macro="" textlink="">
      <cdr:nvSpPr>
        <cdr:cNvPr id="6" name="CasellaDiTesto 5"/>
        <cdr:cNvSpPr txBox="1"/>
      </cdr:nvSpPr>
      <cdr:spPr>
        <a:xfrm xmlns:a="http://schemas.openxmlformats.org/drawingml/2006/main">
          <a:off x="4860385" y="5555370"/>
          <a:ext cx="1424609" cy="4058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800"/>
            <a:t>Val</a:t>
          </a:r>
          <a:r>
            <a:rPr lang="it-IT" sz="800" baseline="0"/>
            <a:t> di Chiana Aretina</a:t>
          </a:r>
        </a:p>
        <a:p xmlns:a="http://schemas.openxmlformats.org/drawingml/2006/main">
          <a:r>
            <a:rPr lang="it-IT" sz="800" baseline="0"/>
            <a:t> +0.2; 2.1</a:t>
          </a:r>
          <a:endParaRPr lang="it-IT" sz="800"/>
        </a:p>
      </cdr:txBody>
    </cdr:sp>
  </cdr:relSizeAnchor>
  <cdr:relSizeAnchor xmlns:cdr="http://schemas.openxmlformats.org/drawingml/2006/chartDrawing">
    <cdr:from>
      <cdr:x>0.43729</cdr:x>
      <cdr:y>0.62277</cdr:y>
    </cdr:from>
    <cdr:to>
      <cdr:x>0.47297</cdr:x>
      <cdr:y>0.6437</cdr:y>
    </cdr:to>
    <cdr:sp macro="" textlink="">
      <cdr:nvSpPr>
        <cdr:cNvPr id="11" name="Connettore 2 10"/>
        <cdr:cNvSpPr/>
      </cdr:nvSpPr>
      <cdr:spPr>
        <a:xfrm xmlns:a="http://schemas.openxmlformats.org/drawingml/2006/main" flipV="1">
          <a:off x="5824067" y="5478938"/>
          <a:ext cx="475166" cy="184100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0.47837</cdr:x>
      <cdr:y>0.74555</cdr:y>
    </cdr:from>
    <cdr:to>
      <cdr:x>0.48919</cdr:x>
      <cdr:y>0.79466</cdr:y>
    </cdr:to>
    <cdr:sp macro="" textlink="">
      <cdr:nvSpPr>
        <cdr:cNvPr id="9" name="Connettore 2 8"/>
        <cdr:cNvSpPr/>
      </cdr:nvSpPr>
      <cdr:spPr>
        <a:xfrm xmlns:a="http://schemas.openxmlformats.org/drawingml/2006/main" flipH="1" flipV="1">
          <a:off x="6371241" y="6559058"/>
          <a:ext cx="144016" cy="432048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E6E69-4F21-4274-8227-3725551C450E}" type="datetimeFigureOut">
              <a:rPr lang="it-IT" smtClean="0"/>
              <a:pPr/>
              <a:t>10/07/2018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5240D-2B6D-4C0C-8960-8EC8DEBF57C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362" y="4343507"/>
            <a:ext cx="5487278" cy="4115014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 txBox="1">
            <a:spLocks noGrp="1" noChangeArrowheads="1"/>
          </p:cNvSpPr>
          <p:nvPr/>
        </p:nvSpPr>
        <p:spPr bwMode="auto">
          <a:xfrm>
            <a:off x="3885453" y="8688271"/>
            <a:ext cx="2972547" cy="455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14" tIns="45807" rIns="91614" bIns="45807" anchor="b"/>
          <a:lstStyle/>
          <a:p>
            <a:pPr algn="r" defTabSz="915988"/>
            <a:fld id="{353E34B8-7F46-4361-BB32-8E687B14AE37}" type="slidenum">
              <a:rPr lang="it-IT" sz="1200"/>
              <a:pPr algn="r" defTabSz="915988"/>
              <a:t>10</a:t>
            </a:fld>
            <a:endParaRPr lang="it-IT" sz="120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4135"/>
            <a:ext cx="5487041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 txBox="1">
            <a:spLocks noGrp="1" noChangeArrowheads="1"/>
          </p:cNvSpPr>
          <p:nvPr/>
        </p:nvSpPr>
        <p:spPr bwMode="auto">
          <a:xfrm>
            <a:off x="3885453" y="8688271"/>
            <a:ext cx="2972547" cy="455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14" tIns="45807" rIns="91614" bIns="45807" anchor="b"/>
          <a:lstStyle/>
          <a:p>
            <a:pPr algn="r" defTabSz="915988"/>
            <a:fld id="{353E34B8-7F46-4361-BB32-8E687B14AE37}" type="slidenum">
              <a:rPr lang="it-IT" sz="1200"/>
              <a:pPr algn="r" defTabSz="915988"/>
              <a:t>11</a:t>
            </a:fld>
            <a:endParaRPr lang="it-IT" sz="120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4135"/>
            <a:ext cx="5487041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 txBox="1">
            <a:spLocks noGrp="1" noChangeArrowheads="1"/>
          </p:cNvSpPr>
          <p:nvPr/>
        </p:nvSpPr>
        <p:spPr bwMode="auto">
          <a:xfrm>
            <a:off x="3885453" y="8688271"/>
            <a:ext cx="2972547" cy="455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14" tIns="45807" rIns="91614" bIns="45807" anchor="b"/>
          <a:lstStyle/>
          <a:p>
            <a:pPr algn="r" defTabSz="915988"/>
            <a:fld id="{353E34B8-7F46-4361-BB32-8E687B14AE37}" type="slidenum">
              <a:rPr lang="it-IT" sz="1200"/>
              <a:pPr algn="r" defTabSz="915988"/>
              <a:t>12</a:t>
            </a:fld>
            <a:endParaRPr lang="it-IT" sz="120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4135"/>
            <a:ext cx="5487041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it-IT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 txBox="1">
            <a:spLocks noGrp="1" noChangeArrowheads="1"/>
          </p:cNvSpPr>
          <p:nvPr/>
        </p:nvSpPr>
        <p:spPr bwMode="auto">
          <a:xfrm>
            <a:off x="3885453" y="8688271"/>
            <a:ext cx="2972547" cy="455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14" tIns="45807" rIns="91614" bIns="45807" anchor="b"/>
          <a:lstStyle/>
          <a:p>
            <a:pPr algn="r" defTabSz="915988"/>
            <a:fld id="{353E34B8-7F46-4361-BB32-8E687B14AE37}" type="slidenum">
              <a:rPr lang="it-IT" sz="1200"/>
              <a:pPr algn="r" defTabSz="915988"/>
              <a:t>13</a:t>
            </a:fld>
            <a:endParaRPr lang="it-IT" sz="120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4135"/>
            <a:ext cx="5487041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 txBox="1">
            <a:spLocks noGrp="1" noChangeArrowheads="1"/>
          </p:cNvSpPr>
          <p:nvPr/>
        </p:nvSpPr>
        <p:spPr bwMode="auto">
          <a:xfrm>
            <a:off x="3885453" y="8688271"/>
            <a:ext cx="2972547" cy="455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14" tIns="45807" rIns="91614" bIns="45807" anchor="b"/>
          <a:lstStyle/>
          <a:p>
            <a:pPr algn="r" defTabSz="915988"/>
            <a:fld id="{353E34B8-7F46-4361-BB32-8E687B14AE37}" type="slidenum">
              <a:rPr lang="it-IT" sz="1200"/>
              <a:pPr algn="r" defTabSz="915988"/>
              <a:t>14</a:t>
            </a:fld>
            <a:endParaRPr lang="it-IT" sz="120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4135"/>
            <a:ext cx="5487041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 txBox="1">
            <a:spLocks noGrp="1" noChangeArrowheads="1"/>
          </p:cNvSpPr>
          <p:nvPr/>
        </p:nvSpPr>
        <p:spPr bwMode="auto">
          <a:xfrm>
            <a:off x="3885453" y="8688271"/>
            <a:ext cx="2972547" cy="455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14" tIns="45807" rIns="91614" bIns="45807" anchor="b"/>
          <a:lstStyle/>
          <a:p>
            <a:pPr algn="r" defTabSz="915988"/>
            <a:fld id="{353E34B8-7F46-4361-BB32-8E687B14AE37}" type="slidenum">
              <a:rPr lang="it-IT" sz="1200"/>
              <a:pPr algn="r" defTabSz="915988"/>
              <a:t>15</a:t>
            </a:fld>
            <a:endParaRPr lang="it-IT" sz="120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4135"/>
            <a:ext cx="5487041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 txBox="1">
            <a:spLocks noGrp="1" noChangeArrowheads="1"/>
          </p:cNvSpPr>
          <p:nvPr/>
        </p:nvSpPr>
        <p:spPr bwMode="auto">
          <a:xfrm>
            <a:off x="3885453" y="8688271"/>
            <a:ext cx="2972547" cy="455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14" tIns="45807" rIns="91614" bIns="45807" anchor="b"/>
          <a:lstStyle/>
          <a:p>
            <a:pPr algn="r" defTabSz="915988"/>
            <a:fld id="{353E34B8-7F46-4361-BB32-8E687B14AE37}" type="slidenum">
              <a:rPr lang="it-IT" sz="1200"/>
              <a:pPr algn="r" defTabSz="915988"/>
              <a:t>16</a:t>
            </a:fld>
            <a:endParaRPr lang="it-IT" sz="120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4135"/>
            <a:ext cx="5487041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 txBox="1">
            <a:spLocks noGrp="1" noChangeArrowheads="1"/>
          </p:cNvSpPr>
          <p:nvPr/>
        </p:nvSpPr>
        <p:spPr bwMode="auto">
          <a:xfrm>
            <a:off x="3885453" y="8688271"/>
            <a:ext cx="2972547" cy="455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14" tIns="45807" rIns="91614" bIns="45807" anchor="b"/>
          <a:lstStyle/>
          <a:p>
            <a:pPr algn="r" defTabSz="915988"/>
            <a:fld id="{353E34B8-7F46-4361-BB32-8E687B14AE37}" type="slidenum">
              <a:rPr lang="it-IT" sz="1200"/>
              <a:pPr algn="r" defTabSz="915988"/>
              <a:t>17</a:t>
            </a:fld>
            <a:endParaRPr lang="it-IT" sz="120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4135"/>
            <a:ext cx="5487041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6202" y="868680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5FFA2FA-DC00-47E3-B03D-6251B77F5D13}" type="slidenum">
              <a:rPr lang="it-IT"/>
              <a:pPr/>
              <a:t>18</a:t>
            </a:fld>
            <a:endParaRPr lang="it-IT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2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1200" b="0" i="0" u="none" strike="noStrike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14949 strutture ricettive ufficiali</a:t>
            </a:r>
            <a:r>
              <a:rPr lang="it-IT" dirty="0" smtClean="0"/>
              <a:t> 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551695</a:t>
            </a:r>
            <a:r>
              <a:rPr lang="it-IT" dirty="0" smtClean="0"/>
              <a:t> posti letto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6202" y="868680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5FFA2FA-DC00-47E3-B03D-6251B77F5D13}" type="slidenum">
              <a:rPr lang="it-IT"/>
              <a:pPr/>
              <a:t>19</a:t>
            </a:fld>
            <a:endParaRPr lang="it-IT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2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1200" b="0" i="0" u="none" strike="noStrike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14949 strutture ricettive ufficiali</a:t>
            </a:r>
            <a:r>
              <a:rPr lang="it-IT" dirty="0" smtClean="0"/>
              <a:t> 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551695</a:t>
            </a:r>
            <a:r>
              <a:rPr lang="it-IT" dirty="0" smtClean="0"/>
              <a:t> posti letto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 txBox="1">
            <a:spLocks noGrp="1" noChangeArrowheads="1"/>
          </p:cNvSpPr>
          <p:nvPr/>
        </p:nvSpPr>
        <p:spPr bwMode="auto">
          <a:xfrm>
            <a:off x="3885453" y="8688271"/>
            <a:ext cx="2972547" cy="455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14" tIns="45807" rIns="91614" bIns="45807" anchor="b"/>
          <a:lstStyle/>
          <a:p>
            <a:pPr algn="r" defTabSz="915988"/>
            <a:fld id="{353E34B8-7F46-4361-BB32-8E687B14AE37}" type="slidenum">
              <a:rPr lang="it-IT" sz="1200"/>
              <a:pPr algn="r" defTabSz="915988"/>
              <a:t>2</a:t>
            </a:fld>
            <a:endParaRPr lang="it-IT" sz="120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4135"/>
            <a:ext cx="5487041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 txBox="1">
            <a:spLocks noGrp="1" noChangeArrowheads="1"/>
          </p:cNvSpPr>
          <p:nvPr/>
        </p:nvSpPr>
        <p:spPr bwMode="auto">
          <a:xfrm>
            <a:off x="3885453" y="8688271"/>
            <a:ext cx="2972547" cy="455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14" tIns="45807" rIns="91614" bIns="45807" anchor="b"/>
          <a:lstStyle/>
          <a:p>
            <a:pPr algn="r" defTabSz="915988"/>
            <a:fld id="{353E34B8-7F46-4361-BB32-8E687B14AE37}" type="slidenum">
              <a:rPr lang="it-IT" sz="1200"/>
              <a:pPr algn="r" defTabSz="915988"/>
              <a:t>20</a:t>
            </a:fld>
            <a:endParaRPr lang="it-IT" sz="120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4135"/>
            <a:ext cx="5487041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 txBox="1">
            <a:spLocks noGrp="1" noChangeArrowheads="1"/>
          </p:cNvSpPr>
          <p:nvPr/>
        </p:nvSpPr>
        <p:spPr bwMode="auto">
          <a:xfrm>
            <a:off x="3885453" y="8688271"/>
            <a:ext cx="2972547" cy="455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14" tIns="45807" rIns="91614" bIns="45807" anchor="b"/>
          <a:lstStyle/>
          <a:p>
            <a:pPr algn="r" defTabSz="915988"/>
            <a:fld id="{353E34B8-7F46-4361-BB32-8E687B14AE37}" type="slidenum">
              <a:rPr lang="it-IT" sz="1200"/>
              <a:pPr algn="r" defTabSz="915988"/>
              <a:t>21</a:t>
            </a:fld>
            <a:endParaRPr lang="it-IT" sz="120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4135"/>
            <a:ext cx="5487041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 txBox="1">
            <a:spLocks noGrp="1" noChangeArrowheads="1"/>
          </p:cNvSpPr>
          <p:nvPr/>
        </p:nvSpPr>
        <p:spPr bwMode="auto">
          <a:xfrm>
            <a:off x="3885453" y="8688271"/>
            <a:ext cx="2972547" cy="455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14" tIns="45807" rIns="91614" bIns="45807" anchor="b"/>
          <a:lstStyle/>
          <a:p>
            <a:pPr algn="r" defTabSz="915988"/>
            <a:fld id="{353E34B8-7F46-4361-BB32-8E687B14AE37}" type="slidenum">
              <a:rPr lang="it-IT" sz="1200"/>
              <a:pPr algn="r" defTabSz="915988"/>
              <a:t>22</a:t>
            </a:fld>
            <a:endParaRPr lang="it-IT" sz="120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4135"/>
            <a:ext cx="5487041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6202" y="868680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5FFA2FA-DC00-47E3-B03D-6251B77F5D13}" type="slidenum">
              <a:rPr lang="it-IT"/>
              <a:pPr/>
              <a:t>23</a:t>
            </a:fld>
            <a:endParaRPr lang="it-IT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2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1200" b="0" i="0" u="none" strike="noStrike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14949 strutture ricettive ufficiali</a:t>
            </a:r>
            <a:r>
              <a:rPr lang="it-IT" dirty="0" smtClean="0"/>
              <a:t> 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551695</a:t>
            </a:r>
            <a:r>
              <a:rPr lang="it-IT" dirty="0" smtClean="0"/>
              <a:t> posti letto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6202" y="868680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5FFA2FA-DC00-47E3-B03D-6251B77F5D13}" type="slidenum">
              <a:rPr lang="it-IT"/>
              <a:pPr/>
              <a:t>24</a:t>
            </a:fld>
            <a:endParaRPr lang="it-IT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8531" y="685065"/>
            <a:ext cx="4980939" cy="3429736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2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1200" b="0" i="0" u="none" strike="noStrike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14949 strutture ricettive ufficiali</a:t>
            </a:r>
            <a:r>
              <a:rPr lang="it-IT" dirty="0" smtClean="0"/>
              <a:t> 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551695</a:t>
            </a:r>
            <a:r>
              <a:rPr lang="it-IT" dirty="0" smtClean="0"/>
              <a:t> posti letto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362" y="4343507"/>
            <a:ext cx="5487278" cy="4115014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 txBox="1">
            <a:spLocks noGrp="1" noChangeArrowheads="1"/>
          </p:cNvSpPr>
          <p:nvPr/>
        </p:nvSpPr>
        <p:spPr bwMode="auto">
          <a:xfrm>
            <a:off x="3885453" y="8688271"/>
            <a:ext cx="2972547" cy="455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14" tIns="45807" rIns="91614" bIns="45807" anchor="b"/>
          <a:lstStyle/>
          <a:p>
            <a:pPr algn="r" defTabSz="915988"/>
            <a:fld id="{353E34B8-7F46-4361-BB32-8E687B14AE37}" type="slidenum">
              <a:rPr lang="it-IT" sz="1200"/>
              <a:pPr algn="r" defTabSz="915988"/>
              <a:t>3</a:t>
            </a:fld>
            <a:endParaRPr lang="it-IT" sz="120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4135"/>
            <a:ext cx="5487041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 txBox="1">
            <a:spLocks noGrp="1" noChangeArrowheads="1"/>
          </p:cNvSpPr>
          <p:nvPr/>
        </p:nvSpPr>
        <p:spPr bwMode="auto">
          <a:xfrm>
            <a:off x="3885453" y="8688271"/>
            <a:ext cx="2972547" cy="455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14" tIns="45807" rIns="91614" bIns="45807" anchor="b"/>
          <a:lstStyle/>
          <a:p>
            <a:pPr algn="r" defTabSz="915988"/>
            <a:fld id="{353E34B8-7F46-4361-BB32-8E687B14AE37}" type="slidenum">
              <a:rPr lang="it-IT" sz="1200"/>
              <a:pPr algn="r" defTabSz="915988"/>
              <a:t>4</a:t>
            </a:fld>
            <a:endParaRPr lang="it-IT" sz="120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4135"/>
            <a:ext cx="5487041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 txBox="1">
            <a:spLocks noGrp="1" noChangeArrowheads="1"/>
          </p:cNvSpPr>
          <p:nvPr/>
        </p:nvSpPr>
        <p:spPr bwMode="auto">
          <a:xfrm>
            <a:off x="3885453" y="8688271"/>
            <a:ext cx="2972547" cy="455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14" tIns="45807" rIns="91614" bIns="45807" anchor="b"/>
          <a:lstStyle/>
          <a:p>
            <a:pPr algn="r" defTabSz="915988"/>
            <a:fld id="{353E34B8-7F46-4361-BB32-8E687B14AE37}" type="slidenum">
              <a:rPr lang="it-IT" sz="1200"/>
              <a:pPr algn="r" defTabSz="915988"/>
              <a:t>5</a:t>
            </a:fld>
            <a:endParaRPr lang="it-IT" sz="120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4135"/>
            <a:ext cx="5487041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 txBox="1">
            <a:spLocks noGrp="1" noChangeArrowheads="1"/>
          </p:cNvSpPr>
          <p:nvPr/>
        </p:nvSpPr>
        <p:spPr bwMode="auto">
          <a:xfrm>
            <a:off x="3885453" y="8688271"/>
            <a:ext cx="2972547" cy="455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14" tIns="45807" rIns="91614" bIns="45807" anchor="b"/>
          <a:lstStyle/>
          <a:p>
            <a:pPr algn="r" defTabSz="915988"/>
            <a:fld id="{353E34B8-7F46-4361-BB32-8E687B14AE37}" type="slidenum">
              <a:rPr lang="it-IT" sz="1200"/>
              <a:pPr algn="r" defTabSz="915988"/>
              <a:t>6</a:t>
            </a:fld>
            <a:endParaRPr lang="it-IT" sz="120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4135"/>
            <a:ext cx="5487041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5240D-2B6D-4C0C-8960-8EC8DEBF57CC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 txBox="1">
            <a:spLocks noGrp="1" noChangeArrowheads="1"/>
          </p:cNvSpPr>
          <p:nvPr/>
        </p:nvSpPr>
        <p:spPr bwMode="auto">
          <a:xfrm>
            <a:off x="3885453" y="8688271"/>
            <a:ext cx="2972547" cy="455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14" tIns="45807" rIns="91614" bIns="45807" anchor="b"/>
          <a:lstStyle/>
          <a:p>
            <a:pPr algn="r" defTabSz="915988"/>
            <a:fld id="{353E34B8-7F46-4361-BB32-8E687B14AE37}" type="slidenum">
              <a:rPr lang="it-IT" sz="1200"/>
              <a:pPr algn="r" defTabSz="915988"/>
              <a:t>8</a:t>
            </a:fld>
            <a:endParaRPr lang="it-IT" sz="120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4135"/>
            <a:ext cx="5487041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40133" y="686535"/>
            <a:ext cx="4977736" cy="342826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480" y="4344135"/>
            <a:ext cx="5487041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it-I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99EA-3565-41B4-9D34-07A235EBB991}" type="datetimeFigureOut">
              <a:rPr lang="it-IT" smtClean="0"/>
              <a:pPr/>
              <a:t>10/07/2018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2F15-708B-457A-837D-1C0F4F9D02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99EA-3565-41B4-9D34-07A235EBB991}" type="datetimeFigureOut">
              <a:rPr lang="it-IT" smtClean="0"/>
              <a:pPr/>
              <a:t>10/07/2018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2F15-708B-457A-837D-1C0F4F9D02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99EA-3565-41B4-9D34-07A235EBB991}" type="datetimeFigureOut">
              <a:rPr lang="it-IT" smtClean="0"/>
              <a:pPr/>
              <a:t>10/07/2018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2F15-708B-457A-837D-1C0F4F9D02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tito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25146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3600">
                <a:latin typeface="Verdana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6FB2-5534-4793-B288-10A4C5E9AC61}" type="datetimeFigureOut">
              <a:rPr lang="it-IT" smtClean="0"/>
              <a:pPr/>
              <a:t>10/07/2018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CD45-20A4-40DA-9104-391C29586FD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Rettangolo 5"/>
          <p:cNvSpPr/>
          <p:nvPr userDrawn="1"/>
        </p:nvSpPr>
        <p:spPr>
          <a:xfrm>
            <a:off x="870857" y="798285"/>
            <a:ext cx="8273143" cy="72000"/>
          </a:xfrm>
          <a:prstGeom prst="rect">
            <a:avLst/>
          </a:prstGeom>
          <a:solidFill>
            <a:srgbClr val="960064"/>
          </a:solidFill>
          <a:ln>
            <a:solidFill>
              <a:srgbClr val="9600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467544" y="1124744"/>
            <a:ext cx="8208912" cy="4176464"/>
          </a:xfrm>
          <a:prstGeom prst="rect">
            <a:avLst/>
          </a:prstGeom>
        </p:spPr>
        <p:txBody>
          <a:bodyPr lIns="45720" rIns="45720">
            <a:normAutofit/>
          </a:bodyPr>
          <a:lstStyle>
            <a:lvl1pPr marL="0" marR="64008" indent="0" algn="just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dirty="0" smtClean="0"/>
              <a:t>Fare clic per modificare lo stile del sottotitolo dello schema</a:t>
            </a:r>
            <a:endParaRPr kumimoji="0" lang="en-US" dirty="0"/>
          </a:p>
        </p:txBody>
      </p:sp>
      <p:sp>
        <p:nvSpPr>
          <p:cNvPr id="13" name="Titolo 12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>
            <a:lvl1pPr algn="ctr">
              <a:defRPr sz="3800"/>
            </a:lvl1pPr>
          </a:lstStyle>
          <a:p>
            <a:r>
              <a:rPr lang="it-IT" dirty="0" smtClean="0"/>
              <a:t>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6FB2-5534-4793-B288-10A4C5E9AC61}" type="datetimeFigureOut">
              <a:rPr lang="it-IT" smtClean="0"/>
              <a:pPr/>
              <a:t>10/07/2018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CD45-20A4-40DA-9104-391C29586FD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Rettangolo 5"/>
          <p:cNvSpPr/>
          <p:nvPr userDrawn="1"/>
        </p:nvSpPr>
        <p:spPr>
          <a:xfrm>
            <a:off x="870857" y="798285"/>
            <a:ext cx="8273143" cy="72000"/>
          </a:xfrm>
          <a:prstGeom prst="rect">
            <a:avLst/>
          </a:prstGeom>
          <a:solidFill>
            <a:srgbClr val="960064"/>
          </a:solidFill>
          <a:ln>
            <a:solidFill>
              <a:srgbClr val="9600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6FB2-5534-4793-B288-10A4C5E9AC61}" type="datetimeFigureOut">
              <a:rPr lang="it-IT" smtClean="0"/>
              <a:pPr/>
              <a:t>10/07/2018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CD45-20A4-40DA-9104-391C29586FD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Rettangolo 5"/>
          <p:cNvSpPr/>
          <p:nvPr userDrawn="1"/>
        </p:nvSpPr>
        <p:spPr>
          <a:xfrm>
            <a:off x="870857" y="798285"/>
            <a:ext cx="8273143" cy="72000"/>
          </a:xfrm>
          <a:prstGeom prst="rect">
            <a:avLst/>
          </a:prstGeom>
          <a:solidFill>
            <a:srgbClr val="960064"/>
          </a:solidFill>
          <a:ln>
            <a:solidFill>
              <a:srgbClr val="9600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6FB2-5534-4793-B288-10A4C5E9AC61}" type="datetimeFigureOut">
              <a:rPr lang="it-IT" smtClean="0"/>
              <a:pPr/>
              <a:t>10/07/2018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CD45-20A4-40DA-9104-391C29586FD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Rettangolo 5"/>
          <p:cNvSpPr/>
          <p:nvPr userDrawn="1"/>
        </p:nvSpPr>
        <p:spPr>
          <a:xfrm>
            <a:off x="870857" y="798285"/>
            <a:ext cx="8273143" cy="72000"/>
          </a:xfrm>
          <a:prstGeom prst="rect">
            <a:avLst/>
          </a:prstGeom>
          <a:solidFill>
            <a:srgbClr val="960064"/>
          </a:solidFill>
          <a:ln>
            <a:solidFill>
              <a:srgbClr val="9600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99EA-3565-41B4-9D34-07A235EBB991}" type="datetimeFigureOut">
              <a:rPr lang="it-IT" smtClean="0"/>
              <a:pPr/>
              <a:t>10/07/2018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2F15-708B-457A-837D-1C0F4F9D02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99EA-3565-41B4-9D34-07A235EBB991}" type="datetimeFigureOut">
              <a:rPr lang="it-IT" smtClean="0"/>
              <a:pPr/>
              <a:t>10/07/2018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2F15-708B-457A-837D-1C0F4F9D02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99EA-3565-41B4-9D34-07A235EBB991}" type="datetimeFigureOut">
              <a:rPr lang="it-IT" smtClean="0"/>
              <a:pPr/>
              <a:t>10/07/2018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2F15-708B-457A-837D-1C0F4F9D02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99EA-3565-41B4-9D34-07A235EBB991}" type="datetimeFigureOut">
              <a:rPr lang="it-IT" smtClean="0"/>
              <a:pPr/>
              <a:t>10/07/2018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2F15-708B-457A-837D-1C0F4F9D02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99EA-3565-41B4-9D34-07A235EBB991}" type="datetimeFigureOut">
              <a:rPr lang="it-IT" smtClean="0"/>
              <a:pPr/>
              <a:t>10/07/2018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2F15-708B-457A-837D-1C0F4F9D02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99EA-3565-41B4-9D34-07A235EBB991}" type="datetimeFigureOut">
              <a:rPr lang="it-IT" smtClean="0"/>
              <a:pPr/>
              <a:t>10/07/2018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2F15-708B-457A-837D-1C0F4F9D02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99EA-3565-41B4-9D34-07A235EBB991}" type="datetimeFigureOut">
              <a:rPr lang="it-IT" smtClean="0"/>
              <a:pPr/>
              <a:t>10/07/2018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2F15-708B-457A-837D-1C0F4F9D02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99EA-3565-41B4-9D34-07A235EBB991}" type="datetimeFigureOut">
              <a:rPr lang="it-IT" smtClean="0"/>
              <a:pPr/>
              <a:t>10/07/2018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2F15-708B-457A-837D-1C0F4F9D02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899EA-3565-41B4-9D34-07A235EBB991}" type="datetimeFigureOut">
              <a:rPr lang="it-IT" smtClean="0"/>
              <a:pPr/>
              <a:t>10/07/2018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62F15-708B-457A-837D-1C0F4F9D028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em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866"/>
          <p:cNvSpPr txBox="1">
            <a:spLocks noChangeArrowheads="1"/>
          </p:cNvSpPr>
          <p:nvPr/>
        </p:nvSpPr>
        <p:spPr bwMode="auto">
          <a:xfrm>
            <a:off x="1219200" y="2877740"/>
            <a:ext cx="66294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79" tIns="43639" rIns="87279" bIns="43639">
            <a:spAutoFit/>
          </a:bodyPr>
          <a:lstStyle/>
          <a:p>
            <a:pPr eaLnBrk="1" hangingPunct="1"/>
            <a:endParaRPr lang="en-GB">
              <a:latin typeface="Times New Roman" pitchFamily="18" charset="0"/>
            </a:endParaRPr>
          </a:p>
        </p:txBody>
      </p:sp>
      <p:sp>
        <p:nvSpPr>
          <p:cNvPr id="5917" name="Text Box 3869"/>
          <p:cNvSpPr txBox="1">
            <a:spLocks noChangeArrowheads="1"/>
          </p:cNvSpPr>
          <p:nvPr/>
        </p:nvSpPr>
        <p:spPr bwMode="auto">
          <a:xfrm>
            <a:off x="361507" y="2636912"/>
            <a:ext cx="8782493" cy="119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43639" rIns="0" bIns="43639">
            <a:spAutoFit/>
          </a:bodyPr>
          <a:lstStyle/>
          <a:p>
            <a:pPr algn="ctr">
              <a:defRPr/>
            </a:pPr>
            <a:r>
              <a:rPr lang="it-IT" sz="3600" b="1" dirty="0" smtClean="0">
                <a:solidFill>
                  <a:srgbClr val="BD0D5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Caratteri strutturali del turismo costiero: Maremma Area Nord e Costa degli Etruschi</a:t>
            </a:r>
          </a:p>
        </p:txBody>
      </p:sp>
      <p:sp>
        <p:nvSpPr>
          <p:cNvPr id="5918" name="Text Box 3870"/>
          <p:cNvSpPr txBox="1">
            <a:spLocks noChangeArrowheads="1"/>
          </p:cNvSpPr>
          <p:nvPr/>
        </p:nvSpPr>
        <p:spPr bwMode="auto">
          <a:xfrm>
            <a:off x="1158407" y="5651500"/>
            <a:ext cx="6869723" cy="549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43639" rIns="0" bIns="43639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t-IT" sz="3000" b="1" dirty="0" smtClean="0">
                <a:solidFill>
                  <a:srgbClr val="4527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Castiglione della Pescaia, 10 luglio 2018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5919" name="Text Box 3871"/>
          <p:cNvSpPr txBox="1">
            <a:spLocks noChangeArrowheads="1"/>
          </p:cNvSpPr>
          <p:nvPr/>
        </p:nvSpPr>
        <p:spPr bwMode="auto">
          <a:xfrm>
            <a:off x="467544" y="4797152"/>
            <a:ext cx="8243248" cy="580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43639" rIns="0" bIns="43639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t-IT" sz="3200" b="1" dirty="0" smtClean="0">
                <a:solidFill>
                  <a:srgbClr val="4527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Enrico  Conti</a:t>
            </a:r>
            <a:endParaRPr lang="it-IT" sz="32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1" y="0"/>
            <a:ext cx="91439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+mj-lt"/>
              </a:rPr>
              <a:t>Evoluzione da presenze turistiche negli ambiti balneari: </a:t>
            </a:r>
            <a:r>
              <a:rPr lang="it-IT" sz="2400" b="1" dirty="0" smtClean="0"/>
              <a:t>1997-2017 </a:t>
            </a:r>
          </a:p>
          <a:p>
            <a:pPr algn="ctr"/>
            <a:r>
              <a:rPr lang="it-IT" sz="2400" b="1" dirty="0" smtClean="0"/>
              <a:t>Settore alberghiero ed Extra-alberghiero </a:t>
            </a:r>
            <a:endParaRPr lang="it-IT" sz="2400" b="1" dirty="0" smtClean="0">
              <a:latin typeface="+mj-lt"/>
            </a:endParaRPr>
          </a:p>
          <a:p>
            <a:endParaRPr lang="it-IT" dirty="0"/>
          </a:p>
        </p:txBody>
      </p:sp>
      <p:graphicFrame>
        <p:nvGraphicFramePr>
          <p:cNvPr id="10" name="Grafico 9"/>
          <p:cNvGraphicFramePr/>
          <p:nvPr/>
        </p:nvGraphicFramePr>
        <p:xfrm>
          <a:off x="755576" y="1412776"/>
          <a:ext cx="799288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1115616" y="1124744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Numero indice 1997 =100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co 4"/>
          <p:cNvGraphicFramePr/>
          <p:nvPr/>
        </p:nvGraphicFramePr>
        <p:xfrm>
          <a:off x="0" y="908720"/>
          <a:ext cx="9144000" cy="5701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0" y="114301"/>
            <a:ext cx="914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latin typeface="+mj-lt"/>
              </a:rPr>
              <a:t>Evoluzione delle presenze turistiche negli ambiti balneari: </a:t>
            </a:r>
            <a:r>
              <a:rPr lang="it-IT" sz="2000" b="1" dirty="0" smtClean="0"/>
              <a:t>1997-2017</a:t>
            </a:r>
          </a:p>
          <a:p>
            <a:pPr algn="ctr"/>
            <a:r>
              <a:rPr lang="it-IT" sz="2000" b="1" dirty="0" smtClean="0"/>
              <a:t>Numero indice 1997=100 </a:t>
            </a:r>
            <a:endParaRPr lang="it-IT" sz="2000" b="1" dirty="0" smtClean="0">
              <a:latin typeface="+mj-lt"/>
            </a:endParaRPr>
          </a:p>
          <a:p>
            <a:endParaRPr lang="it-IT" sz="2000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5940152" y="1484784"/>
          <a:ext cx="3168352" cy="3228975"/>
        </p:xfrm>
        <a:graphic>
          <a:graphicData uri="http://schemas.openxmlformats.org/drawingml/2006/table">
            <a:tbl>
              <a:tblPr/>
              <a:tblGrid>
                <a:gridCol w="699618"/>
                <a:gridCol w="699618"/>
                <a:gridCol w="699618"/>
                <a:gridCol w="527581"/>
                <a:gridCol w="541917"/>
              </a:tblGrid>
              <a:tr h="56197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stranieri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Italiani non Toscani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toscani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Costa degli Etruschi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2007/1997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2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A7E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2017/2007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0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3"/>
                    </a:solidFill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Isola d’Elba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2007/1997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3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84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2017/2007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E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877"/>
                    </a:solidFill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Livorno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2007/1997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C8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0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F7F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2017/2007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E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B7D"/>
                    </a:solidFill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Maremma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2007/1997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9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D0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CF7F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2017/2007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2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17C"/>
                    </a:solidFill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Maremma Area Nord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2007/1997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C9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2017/2007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84"/>
                    </a:solidFill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Riviera Apuana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2007/1997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8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27F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2017/2007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C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1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476"/>
                    </a:solidFill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Versilia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2007/1997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7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4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B81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2017/2007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2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E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-4.8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5652120" y="908720"/>
            <a:ext cx="38884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b="1" dirty="0" smtClean="0"/>
              <a:t>Var. media annua delle presenze </a:t>
            </a:r>
          </a:p>
          <a:p>
            <a:pPr algn="ctr"/>
            <a:r>
              <a:rPr lang="it-IT" sz="1500" b="1" dirty="0" smtClean="0"/>
              <a:t>2007/1997, 2017/2007</a:t>
            </a:r>
            <a:endParaRPr lang="it-IT" sz="1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1" y="0"/>
            <a:ext cx="91439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Variazione media annua </a:t>
            </a:r>
            <a:r>
              <a:rPr lang="it-IT" sz="2400" b="1" dirty="0" smtClean="0">
                <a:latin typeface="+mj-lt"/>
              </a:rPr>
              <a:t>delle presenze turistiche in Maremma Nord e in Costa degli Etruschi: 200-2007, 2007-2017, 2000-2017</a:t>
            </a:r>
            <a:endParaRPr lang="it-IT" sz="2400" b="1" dirty="0" smtClean="0"/>
          </a:p>
          <a:p>
            <a:endParaRPr lang="it-IT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251520" y="1196752"/>
          <a:ext cx="8712968" cy="5384225"/>
        </p:xfrm>
        <a:graphic>
          <a:graphicData uri="http://schemas.openxmlformats.org/drawingml/2006/table">
            <a:tbl>
              <a:tblPr/>
              <a:tblGrid>
                <a:gridCol w="2686589"/>
                <a:gridCol w="945250"/>
                <a:gridCol w="1065526"/>
                <a:gridCol w="112612"/>
                <a:gridCol w="945250"/>
                <a:gridCol w="983970"/>
                <a:gridCol w="98274"/>
                <a:gridCol w="835656"/>
                <a:gridCol w="1039841"/>
              </a:tblGrid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2000-2007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2007-2017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2000-2017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576065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latin typeface="Arial"/>
                        </a:rPr>
                        <a:t>Costa </a:t>
                      </a:r>
                      <a:r>
                        <a:rPr lang="it-IT" sz="1600" b="0" i="0" u="none" strike="noStrike" dirty="0" smtClean="0">
                          <a:latin typeface="Arial"/>
                        </a:rPr>
                        <a:t>Etruschi</a:t>
                      </a:r>
                      <a:endParaRPr lang="it-IT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Maremma Area Nord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latin typeface="Arial"/>
                        </a:rPr>
                        <a:t>Costa </a:t>
                      </a:r>
                      <a:r>
                        <a:rPr lang="it-IT" sz="1600" b="0" i="0" u="none" strike="noStrike" dirty="0" smtClean="0">
                          <a:latin typeface="Arial"/>
                        </a:rPr>
                        <a:t>Etruschi</a:t>
                      </a:r>
                      <a:endParaRPr lang="it-IT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Maremma Area Nord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latin typeface="Arial"/>
                        </a:rPr>
                        <a:t>Costa </a:t>
                      </a:r>
                      <a:r>
                        <a:rPr lang="it-IT" sz="1600" b="0" i="0" u="none" strike="noStrike" dirty="0" smtClean="0">
                          <a:latin typeface="Arial"/>
                        </a:rPr>
                        <a:t>Etruschi</a:t>
                      </a:r>
                      <a:endParaRPr lang="it-IT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latin typeface="Arial"/>
                        </a:rPr>
                        <a:t>Maremma Area Nord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latin typeface="Arial"/>
                        </a:rPr>
                        <a:t>Europa Ovest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latin typeface="Arial"/>
                        </a:rPr>
                        <a:t>-0.8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D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1.7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3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4.1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0.1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E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2.0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7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0.8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370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latin typeface="Arial"/>
                        </a:rPr>
                        <a:t>Europa Est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latin typeface="Arial"/>
                        </a:rPr>
                        <a:t>13.4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CE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latin typeface="Arial"/>
                        </a:rPr>
                        <a:t>17.3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10.5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CB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7.0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7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11.7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5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11.1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77D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latin typeface="Arial"/>
                        </a:rPr>
                        <a:t>Africa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8.4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3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latin typeface="Arial"/>
                        </a:rPr>
                        <a:t>-8.5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2.3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latin typeface="Arial"/>
                        </a:rPr>
                        <a:t>14.1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4.8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4.2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884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latin typeface="Arial"/>
                        </a:rPr>
                        <a:t>Asia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10.4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A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latin typeface="Arial"/>
                        </a:rPr>
                        <a:t>15.8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C5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5.7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11.2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9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latin typeface="Arial"/>
                        </a:rPr>
                        <a:t>7.6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8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13.1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latin typeface="Arial"/>
                        </a:rPr>
                        <a:t>Nord America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7.7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8.6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0.5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-0.1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8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latin typeface="Arial"/>
                        </a:rPr>
                        <a:t>3.4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3.4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latin typeface="Arial"/>
                        </a:rPr>
                        <a:t>Centro-Sud America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3.4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1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15.8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C4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latin typeface="Arial"/>
                        </a:rPr>
                        <a:t>9.2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0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6.6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9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latin typeface="Arial"/>
                        </a:rPr>
                        <a:t>6.7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10.3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CB7E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latin typeface="Arial"/>
                        </a:rPr>
                        <a:t>Oceania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-2.3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F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4.4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latin typeface="Arial"/>
                        </a:rPr>
                        <a:t>7.4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D6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6.3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A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3.3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8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5.5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182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latin typeface="Arial"/>
                        </a:rPr>
                        <a:t>Italia Nord Ovest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5.1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7.3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1.4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latin typeface="Arial"/>
                        </a:rPr>
                        <a:t>-0.8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7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2.9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2.4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77D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latin typeface="Arial"/>
                        </a:rPr>
                        <a:t>Italia Nord Est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8.0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5.1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1.2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8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latin typeface="Arial"/>
                        </a:rPr>
                        <a:t>-0.3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3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3.9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1.8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F78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latin typeface="Arial"/>
                        </a:rPr>
                        <a:t>Toscana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6.5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7.4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7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0.8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0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1.1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3.1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3.6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84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latin typeface="Arial"/>
                        </a:rPr>
                        <a:t>Italia Centro (esclusa Toscana)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9.1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7.4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7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1.3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0.9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latin typeface="Arial"/>
                        </a:rPr>
                        <a:t>4.5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3.5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84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latin typeface="Arial"/>
                        </a:rPr>
                        <a:t>Italia Sud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4.2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12.1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4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-2.7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9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-4.0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0.1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latin typeface="Arial"/>
                        </a:rPr>
                        <a:t>2.3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27C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latin typeface="Arial"/>
                        </a:rPr>
                        <a:t>TOTALE ITALIANI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4.4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5.9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8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0.8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C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2.3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1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latin typeface="Arial"/>
                        </a:rPr>
                        <a:t>2.4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57C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latin typeface="Arial"/>
                        </a:rPr>
                        <a:t>TOTALE STRANIERI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4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2.3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8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4.4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0.5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2.6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D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latin typeface="Arial"/>
                        </a:rPr>
                        <a:t>1.2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673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latin typeface="Arial"/>
                        </a:rPr>
                        <a:t>TOTALE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2.6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B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4.5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B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2.2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0.2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0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2.4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6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latin typeface="Arial"/>
                        </a:rPr>
                        <a:t>1.9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37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1" y="0"/>
            <a:ext cx="91439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Contributo alla variazione 2007-2017</a:t>
            </a:r>
            <a:r>
              <a:rPr lang="it-IT" sz="2400" b="1" dirty="0" smtClean="0">
                <a:latin typeface="+mj-lt"/>
              </a:rPr>
              <a:t> delle presenze turistiche nella maremma Nord e in Costa degli Etruschi:</a:t>
            </a:r>
            <a:endParaRPr lang="it-IT" sz="2400" b="1" dirty="0" smtClean="0"/>
          </a:p>
          <a:p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251520" y="1340768"/>
          <a:ext cx="8568952" cy="4632960"/>
        </p:xfrm>
        <a:graphic>
          <a:graphicData uri="http://schemas.openxmlformats.org/drawingml/2006/table">
            <a:tbl>
              <a:tblPr/>
              <a:tblGrid>
                <a:gridCol w="2860797"/>
                <a:gridCol w="980274"/>
                <a:gridCol w="1199489"/>
                <a:gridCol w="1008112"/>
                <a:gridCol w="720080"/>
                <a:gridCol w="936104"/>
                <a:gridCol w="864096"/>
              </a:tblGrid>
              <a:tr h="68734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 dirty="0">
                          <a:latin typeface="Arial"/>
                        </a:rPr>
                        <a:t>Costa degli Etruschi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 dirty="0">
                          <a:latin typeface="Arial"/>
                        </a:rPr>
                        <a:t>Maremma Area </a:t>
                      </a:r>
                      <a:endParaRPr lang="it-IT" sz="1600" b="1" i="0" u="none" strike="noStrike" dirty="0" smtClean="0">
                        <a:latin typeface="Arial"/>
                      </a:endParaRPr>
                    </a:p>
                    <a:p>
                      <a:pPr algn="r" fontAlgn="ctr"/>
                      <a:r>
                        <a:rPr lang="it-IT" sz="1600" b="1" i="0" u="none" strike="noStrike" dirty="0" smtClean="0">
                          <a:latin typeface="Arial"/>
                        </a:rPr>
                        <a:t>Nord</a:t>
                      </a:r>
                      <a:endParaRPr lang="it-IT" sz="16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0" i="0" u="none" strike="noStrike" dirty="0">
                          <a:latin typeface="Arial"/>
                        </a:rPr>
                        <a:t>Maremma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0" i="0" u="none" strike="noStrike" dirty="0">
                          <a:latin typeface="Arial"/>
                        </a:rPr>
                        <a:t>Isola d’Elba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0" i="0" u="none" strike="noStrike" dirty="0">
                          <a:latin typeface="Arial"/>
                        </a:rPr>
                        <a:t>Riviera Apuana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0" i="0" u="none" strike="noStrike" dirty="0">
                          <a:latin typeface="Arial"/>
                        </a:rPr>
                        <a:t>Versilia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116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 dirty="0">
                          <a:latin typeface="Arial"/>
                        </a:rPr>
                        <a:t>Europa Ovest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latin typeface="Arial"/>
                        </a:rPr>
                        <a:t>16.0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latin typeface="Arial"/>
                        </a:rPr>
                        <a:t>0.3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8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latin typeface="Arial"/>
                        </a:rPr>
                        <a:t>2.5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latin typeface="Arial"/>
                        </a:rPr>
                        <a:t>6.9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latin typeface="Arial"/>
                        </a:rPr>
                        <a:t>-2.6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5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latin typeface="Arial"/>
                        </a:rPr>
                        <a:t>4.5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229116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 dirty="0">
                          <a:latin typeface="Arial"/>
                        </a:rPr>
                        <a:t>Europa Est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latin typeface="Arial"/>
                        </a:rPr>
                        <a:t>3.4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latin typeface="Arial"/>
                        </a:rPr>
                        <a:t>1.4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3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latin typeface="Arial"/>
                        </a:rPr>
                        <a:t>1.4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2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latin typeface="Arial"/>
                        </a:rPr>
                        <a:t>1.0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5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latin typeface="Arial"/>
                        </a:rPr>
                        <a:t>-0.7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latin typeface="Arial"/>
                        </a:rPr>
                        <a:t>2.8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CF7F"/>
                    </a:solidFill>
                  </a:tcPr>
                </a:tc>
              </a:tr>
              <a:tr h="229116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latin typeface="Arial"/>
                        </a:rPr>
                        <a:t>Africa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latin typeface="Arial"/>
                        </a:rPr>
                        <a:t>0.0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latin typeface="Arial"/>
                        </a:rPr>
                        <a:t>0.1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latin typeface="Arial"/>
                        </a:rPr>
                        <a:t>-0.2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latin typeface="Arial"/>
                        </a:rPr>
                        <a:t>0.0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latin typeface="Arial"/>
                        </a:rPr>
                        <a:t>-0.0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E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latin typeface="Arial"/>
                        </a:rPr>
                        <a:t>0.0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84"/>
                    </a:solidFill>
                  </a:tcPr>
                </a:tc>
              </a:tr>
              <a:tr h="229116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latin typeface="Arial"/>
                        </a:rPr>
                        <a:t>Asia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latin typeface="Arial"/>
                        </a:rPr>
                        <a:t>0.1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latin typeface="Arial"/>
                        </a:rPr>
                        <a:t>0.2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latin typeface="Arial"/>
                        </a:rPr>
                        <a:t>0.2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9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latin typeface="Arial"/>
                        </a:rPr>
                        <a:t>0.0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latin typeface="Arial"/>
                        </a:rPr>
                        <a:t>0.5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latin typeface="Arial"/>
                        </a:rPr>
                        <a:t>0.7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83"/>
                    </a:solidFill>
                  </a:tcPr>
                </a:tc>
              </a:tr>
              <a:tr h="229116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latin typeface="Arial"/>
                        </a:rPr>
                        <a:t>Nord America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latin typeface="Arial"/>
                        </a:rPr>
                        <a:t>0.0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latin typeface="Arial"/>
                        </a:rPr>
                        <a:t>-0.0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7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latin typeface="Arial"/>
                        </a:rPr>
                        <a:t>0.2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9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latin typeface="Arial"/>
                        </a:rPr>
                        <a:t>-0.1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8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latin typeface="Arial"/>
                        </a:rPr>
                        <a:t>-0.1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4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latin typeface="Arial"/>
                        </a:rPr>
                        <a:t>-0.2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3"/>
                    </a:solidFill>
                  </a:tcPr>
                </a:tc>
              </a:tr>
              <a:tr h="229116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latin typeface="Arial"/>
                        </a:rPr>
                        <a:t>Centro-Sud America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latin typeface="Arial"/>
                        </a:rPr>
                        <a:t>0.1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latin typeface="Arial"/>
                        </a:rPr>
                        <a:t>0.1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latin typeface="Arial"/>
                        </a:rPr>
                        <a:t>0.1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latin typeface="Arial"/>
                        </a:rPr>
                        <a:t>0.1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latin typeface="Arial"/>
                        </a:rPr>
                        <a:t>-0.1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5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latin typeface="Arial"/>
                        </a:rPr>
                        <a:t>-0.0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A84"/>
                    </a:solidFill>
                  </a:tcPr>
                </a:tc>
              </a:tr>
              <a:tr h="229116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latin typeface="Arial"/>
                        </a:rPr>
                        <a:t>Oceania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latin typeface="Arial"/>
                        </a:rPr>
                        <a:t>0.0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4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latin typeface="Arial"/>
                        </a:rPr>
                        <a:t>0.0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latin typeface="Arial"/>
                        </a:rPr>
                        <a:t>0.1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latin typeface="Arial"/>
                        </a:rPr>
                        <a:t>0.0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latin typeface="Arial"/>
                        </a:rPr>
                        <a:t>-0.0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D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latin typeface="Arial"/>
                        </a:rPr>
                        <a:t>0.0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84"/>
                    </a:solidFill>
                  </a:tcPr>
                </a:tc>
              </a:tr>
              <a:tr h="229116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latin typeface="Arial"/>
                        </a:rPr>
                        <a:t>NON SPECIFICATO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latin typeface="Arial"/>
                        </a:rPr>
                        <a:t>-0.3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B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latin typeface="Arial"/>
                        </a:rPr>
                        <a:t>-0.1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latin typeface="Arial"/>
                        </a:rPr>
                        <a:t>-0.3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5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latin typeface="Arial"/>
                        </a:rPr>
                        <a:t>0.2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A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latin typeface="Arial"/>
                        </a:rPr>
                        <a:t>-0.2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latin typeface="Arial"/>
                        </a:rPr>
                        <a:t>-0.2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</a:tr>
              <a:tr h="229116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 dirty="0">
                          <a:latin typeface="Arial"/>
                        </a:rPr>
                        <a:t>Italia Nord Ovest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latin typeface="Arial"/>
                        </a:rPr>
                        <a:t>3.2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latin typeface="Arial"/>
                        </a:rPr>
                        <a:t>-1.9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latin typeface="Arial"/>
                        </a:rPr>
                        <a:t>1.3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3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latin typeface="Arial"/>
                        </a:rPr>
                        <a:t>-2.4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8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latin typeface="Arial"/>
                        </a:rPr>
                        <a:t>-8.4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latin typeface="Arial"/>
                        </a:rPr>
                        <a:t>-1.8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57F"/>
                    </a:solidFill>
                  </a:tcPr>
                </a:tc>
              </a:tr>
              <a:tr h="229116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latin typeface="Arial"/>
                        </a:rPr>
                        <a:t>Italia Nord Est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latin typeface="Arial"/>
                        </a:rPr>
                        <a:t>0.8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latin typeface="Arial"/>
                        </a:rPr>
                        <a:t>-0.3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latin typeface="Arial"/>
                        </a:rPr>
                        <a:t>-1.2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4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latin typeface="Arial"/>
                        </a:rPr>
                        <a:t>-1.1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4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latin typeface="Arial"/>
                        </a:rPr>
                        <a:t>-3.2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C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latin typeface="Arial"/>
                        </a:rPr>
                        <a:t>-1.6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80"/>
                    </a:solidFill>
                  </a:tcPr>
                </a:tc>
              </a:tr>
              <a:tr h="229116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 dirty="0">
                          <a:latin typeface="Arial"/>
                        </a:rPr>
                        <a:t>Toscana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latin typeface="Arial"/>
                        </a:rPr>
                        <a:t>2.5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latin typeface="Arial"/>
                        </a:rPr>
                        <a:t>2.5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latin typeface="Arial"/>
                        </a:rPr>
                        <a:t>-2.2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latin typeface="Arial"/>
                        </a:rPr>
                        <a:t>-2.3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A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latin typeface="Arial"/>
                        </a:rPr>
                        <a:t>-3.8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27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latin typeface="Arial"/>
                        </a:rPr>
                        <a:t>-9.9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</a:tr>
              <a:tr h="229116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latin typeface="Arial"/>
                        </a:rPr>
                        <a:t>Italia Centro (esclusa Toscana)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latin typeface="Arial"/>
                        </a:rPr>
                        <a:t>0.4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latin typeface="Arial"/>
                        </a:rPr>
                        <a:t>0.5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2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latin typeface="Arial"/>
                        </a:rPr>
                        <a:t>2.0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C7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latin typeface="Arial"/>
                        </a:rPr>
                        <a:t>-1.4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D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latin typeface="Arial"/>
                        </a:rPr>
                        <a:t>-0.3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latin typeface="Arial"/>
                        </a:rPr>
                        <a:t>-1.1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F81"/>
                    </a:solidFill>
                  </a:tcPr>
                </a:tc>
              </a:tr>
              <a:tr h="229116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latin typeface="Arial"/>
                        </a:rPr>
                        <a:t>Italia Sud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latin typeface="Arial"/>
                        </a:rPr>
                        <a:t>-0.6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06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latin typeface="Arial"/>
                        </a:rPr>
                        <a:t>-1.0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8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latin typeface="Arial"/>
                        </a:rPr>
                        <a:t>-1.5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4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latin typeface="Arial"/>
                        </a:rPr>
                        <a:t>-2.0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7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latin typeface="Arial"/>
                        </a:rPr>
                        <a:t>-1.3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latin typeface="Arial"/>
                        </a:rPr>
                        <a:t>-1.8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57F"/>
                    </a:solidFill>
                  </a:tcPr>
                </a:tc>
              </a:tr>
              <a:tr h="229116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 dirty="0">
                          <a:latin typeface="Arial"/>
                        </a:rPr>
                        <a:t>TOTALE ITALIANI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dirty="0">
                          <a:latin typeface="Arial"/>
                        </a:rPr>
                        <a:t>5.6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dirty="0">
                          <a:latin typeface="Arial"/>
                        </a:rPr>
                        <a:t>0.06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2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>
                          <a:latin typeface="Arial"/>
                        </a:rPr>
                        <a:t>-1.6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8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>
                          <a:latin typeface="Arial"/>
                        </a:rPr>
                        <a:t>-13.0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E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>
                          <a:latin typeface="Arial"/>
                        </a:rPr>
                        <a:t>-17.0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dirty="0">
                          <a:latin typeface="Arial"/>
                        </a:rPr>
                        <a:t>-16.8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B6B"/>
                    </a:solidFill>
                  </a:tcPr>
                </a:tc>
              </a:tr>
              <a:tr h="229116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 dirty="0">
                          <a:latin typeface="Arial"/>
                        </a:rPr>
                        <a:t>TOTALE STRANIERI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dirty="0">
                          <a:latin typeface="Arial"/>
                        </a:rPr>
                        <a:t>19.3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dirty="0">
                          <a:latin typeface="Arial"/>
                        </a:rPr>
                        <a:t>1.89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47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dirty="0">
                          <a:latin typeface="Arial"/>
                        </a:rPr>
                        <a:t>3.8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0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>
                          <a:latin typeface="Arial"/>
                        </a:rPr>
                        <a:t>8.0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>
                          <a:latin typeface="Arial"/>
                        </a:rPr>
                        <a:t>-3.3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dirty="0">
                          <a:latin typeface="Arial"/>
                        </a:rPr>
                        <a:t>7.6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583"/>
                    </a:solidFill>
                  </a:tcPr>
                </a:tc>
              </a:tr>
              <a:tr h="229116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 dirty="0">
                          <a:latin typeface="Arial"/>
                        </a:rPr>
                        <a:t>TOTALE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>
                          <a:latin typeface="Arial"/>
                        </a:rPr>
                        <a:t>24.9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dirty="0">
                          <a:latin typeface="Arial"/>
                        </a:rPr>
                        <a:t>1.94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dirty="0">
                          <a:latin typeface="Arial"/>
                        </a:rPr>
                        <a:t>2.2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dirty="0">
                          <a:latin typeface="Arial"/>
                        </a:rPr>
                        <a:t>-4.9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dirty="0">
                          <a:latin typeface="Arial"/>
                        </a:rPr>
                        <a:t>-20.3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dirty="0">
                          <a:latin typeface="Arial"/>
                        </a:rPr>
                        <a:t>-9.2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1" y="0"/>
            <a:ext cx="91439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Contributo alla variazione 2007-2017</a:t>
            </a:r>
            <a:r>
              <a:rPr lang="it-IT" sz="2400" b="1" dirty="0" smtClean="0">
                <a:latin typeface="+mj-lt"/>
              </a:rPr>
              <a:t> delle presenze turistiche nella maremma Nord e in Costa degli Etruschi:</a:t>
            </a:r>
            <a:endParaRPr lang="it-IT" sz="2400" b="1" dirty="0" smtClean="0"/>
          </a:p>
          <a:p>
            <a:endParaRPr lang="it-IT" dirty="0"/>
          </a:p>
        </p:txBody>
      </p:sp>
      <p:graphicFrame>
        <p:nvGraphicFramePr>
          <p:cNvPr id="3" name="Grafico 2"/>
          <p:cNvGraphicFramePr/>
          <p:nvPr/>
        </p:nvGraphicFramePr>
        <p:xfrm>
          <a:off x="395536" y="1124745"/>
          <a:ext cx="856895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1" y="0"/>
            <a:ext cx="91439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+mj-lt"/>
              </a:rPr>
              <a:t>Presenze turistiche nelle diverse tipologia ricettive</a:t>
            </a:r>
          </a:p>
          <a:p>
            <a:pPr algn="ctr"/>
            <a:r>
              <a:rPr lang="it-IT" sz="2400" b="1" dirty="0" smtClean="0">
                <a:latin typeface="+mj-lt"/>
              </a:rPr>
              <a:t>Var.% e contributo alla var.% complessiva - 2007-2017</a:t>
            </a:r>
            <a:endParaRPr lang="it-IT" sz="2400" b="1" dirty="0" smtClean="0"/>
          </a:p>
          <a:p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251517" y="1412776"/>
          <a:ext cx="8640965" cy="2448272"/>
        </p:xfrm>
        <a:graphic>
          <a:graphicData uri="http://schemas.openxmlformats.org/drawingml/2006/table">
            <a:tbl>
              <a:tblPr/>
              <a:tblGrid>
                <a:gridCol w="1523152"/>
                <a:gridCol w="790867"/>
                <a:gridCol w="702994"/>
                <a:gridCol w="702994"/>
                <a:gridCol w="702994"/>
                <a:gridCol w="702994"/>
                <a:gridCol w="702994"/>
                <a:gridCol w="702994"/>
                <a:gridCol w="702994"/>
                <a:gridCol w="702994"/>
                <a:gridCol w="702994"/>
              </a:tblGrid>
              <a:tr h="758352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Etichette di riga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5 stelle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4 stelle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3 stelle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 stelle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 stella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RTA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Campeggi e villaggi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Agriturismo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Altro extra-alberghiero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Presenze totali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4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Costa degli Etruschi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-23%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3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27%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-5%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F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-47%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E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-19%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24%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32%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9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89%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4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11%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25%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84"/>
                    </a:solidFill>
                  </a:tcPr>
                </a:tc>
              </a:tr>
              <a:tr h="21124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Maremma Area Nord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194%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A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-16%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F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5%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-19%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9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11%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-9%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3%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24%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</a:tr>
              <a:tr h="21124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Isola d'Elba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-5%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F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-23%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3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-13%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3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-64%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37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-28%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C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121%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1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20%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A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-5%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081"/>
                    </a:solidFill>
                  </a:tcPr>
                </a:tc>
              </a:tr>
              <a:tr h="21124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Livorno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31%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9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-16%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F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-80%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A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-77%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F6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-81%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40%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26%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21%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A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3%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</a:tr>
              <a:tr h="21124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Maremma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476%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C1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-9%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-20%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8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-48%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C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-25%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0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56%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7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3%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7%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-28%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C7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</a:tr>
              <a:tr h="21124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Riviera Apuana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77%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5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-13%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3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-40%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9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-59%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B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100%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3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-29%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A7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508%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-36%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F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-20%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87D"/>
                    </a:solidFill>
                  </a:tcPr>
                </a:tc>
              </a:tr>
              <a:tr h="21124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Versilia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97%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3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13%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-9%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-46%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0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-51%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7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18%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A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-26%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F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34%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9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16%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-9%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980"/>
                    </a:solidFill>
                  </a:tcPr>
                </a:tc>
              </a:tr>
              <a:tr h="21124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Toscana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128%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31%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9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-16%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F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-40%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9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-41%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6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14%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7%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36%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8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29%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9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11%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B8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251524" y="4365102"/>
          <a:ext cx="8640957" cy="2269114"/>
        </p:xfrm>
        <a:graphic>
          <a:graphicData uri="http://schemas.openxmlformats.org/drawingml/2006/table">
            <a:tbl>
              <a:tblPr/>
              <a:tblGrid>
                <a:gridCol w="1523152"/>
                <a:gridCol w="790868"/>
                <a:gridCol w="702993"/>
                <a:gridCol w="702993"/>
                <a:gridCol w="702993"/>
                <a:gridCol w="702993"/>
                <a:gridCol w="702993"/>
                <a:gridCol w="702993"/>
                <a:gridCol w="702993"/>
                <a:gridCol w="702993"/>
                <a:gridCol w="702993"/>
              </a:tblGrid>
              <a:tr h="744082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5 stelle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4 stelle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3 stelle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 stelle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 stella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RTA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Campeggi e villaggi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Agriturismo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Altro extra-alberghiero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Totale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021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Costa degli Etruschi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-0.2%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0.7%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-0.6%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6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-0.6%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6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-0.1%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2.0%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19.0%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C9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3.2%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6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1.4%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9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24.9%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186021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Maremma Area Nord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0.9%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A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-1.0%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4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0.4%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-0.4%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8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0.1%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-0.8%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5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1.3%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1.4%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9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0.1%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1.9%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84"/>
                    </a:solidFill>
                  </a:tcPr>
                </a:tc>
              </a:tr>
              <a:tr h="186021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Isola d'Elba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0.0%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-0.8%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5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-5.8%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5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-0.6%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6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-0.3%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8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-3.0%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7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0.3%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0.9%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A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2.5%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-6.8%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F7B"/>
                    </a:solidFill>
                  </a:tcPr>
                </a:tc>
              </a:tr>
              <a:tr h="186021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Livorno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0.0%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6.4%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-4.9%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B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-9.3%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F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-6.7%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0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-0.4%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8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4.8%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3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0.5%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2.9%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6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-6.6%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07B"/>
                    </a:solidFill>
                  </a:tcPr>
                </a:tc>
              </a:tr>
              <a:tr h="186021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Maremma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3.5%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5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-0.9%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5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-2.0%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D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-1.2%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-0.3%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8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3.4%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5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1.4%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9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0.9%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A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-2.7%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2.2%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884"/>
                    </a:solidFill>
                  </a:tcPr>
                </a:tc>
              </a:tr>
              <a:tr h="186021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Riviera Apuana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0.0%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2.3%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-2.6%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-1.4%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-0.5%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7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3.1%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6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-16.0%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47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0.1%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-5.4%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8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-20.3%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</a:tr>
              <a:tr h="186021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Versilia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1.2%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2.4%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-3.5%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-3.0%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7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-0.8%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5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0.5%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-6.6%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0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0.1%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0.6%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-9.2%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F78"/>
                    </a:solidFill>
                  </a:tcPr>
                </a:tc>
              </a:tr>
              <a:tr h="18602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Toscana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1.9%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5.9%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1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-3.8%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2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-1.8%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F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-0.6%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6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0.5%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1.4%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9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2.5%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4.7%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3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10.7%</a:t>
                      </a:r>
                    </a:p>
                  </a:txBody>
                  <a:tcPr marL="7749" marR="7749" marT="7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881"/>
                    </a:solidFill>
                  </a:tcPr>
                </a:tc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251520" y="1052736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Variazione % delle presenze per tipologia ricettiva 2007-2017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51520" y="4005064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Contributo alla variazione % delle presenze delle tipologie ricettive 2007-2017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1" y="0"/>
            <a:ext cx="9143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+mj-lt"/>
              </a:rPr>
              <a:t>La stagionalità</a:t>
            </a:r>
            <a:endParaRPr lang="it-IT" sz="2400" b="1" dirty="0" smtClean="0"/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148064" y="908720"/>
            <a:ext cx="38164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Peso delle presenze nei mesi estivi sul totale </a:t>
            </a:r>
          </a:p>
          <a:p>
            <a:r>
              <a:rPr lang="it-IT" sz="1400" b="1" dirty="0" smtClean="0"/>
              <a:t>2000, 2007, 2017</a:t>
            </a:r>
          </a:p>
          <a:p>
            <a:endParaRPr lang="it-IT" sz="1400" b="1" dirty="0"/>
          </a:p>
        </p:txBody>
      </p:sp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5292080" y="1628802"/>
          <a:ext cx="3528392" cy="2088230"/>
        </p:xfrm>
        <a:graphic>
          <a:graphicData uri="http://schemas.openxmlformats.org/drawingml/2006/table">
            <a:tbl>
              <a:tblPr/>
              <a:tblGrid>
                <a:gridCol w="1568174"/>
                <a:gridCol w="705678"/>
                <a:gridCol w="627270"/>
                <a:gridCol w="627270"/>
              </a:tblGrid>
              <a:tr h="20882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20882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Costa degli Etruschi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882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Maremma Area Nord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882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Maremma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2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Isola d’Elba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2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Livorno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2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Riviera Apuana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2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Versilia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2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2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Toscana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ella 9"/>
          <p:cNvGraphicFramePr>
            <a:graphicFrameLocks noGrp="1"/>
          </p:cNvGraphicFramePr>
          <p:nvPr/>
        </p:nvGraphicFramePr>
        <p:xfrm>
          <a:off x="251520" y="4797148"/>
          <a:ext cx="4176464" cy="1944220"/>
        </p:xfrm>
        <a:graphic>
          <a:graphicData uri="http://schemas.openxmlformats.org/drawingml/2006/table">
            <a:tbl>
              <a:tblPr/>
              <a:tblGrid>
                <a:gridCol w="1821321"/>
                <a:gridCol w="872275"/>
                <a:gridCol w="697820"/>
                <a:gridCol w="785048"/>
              </a:tblGrid>
              <a:tr h="194422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194422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Costa degli Etruschi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4422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Maremma Area Nord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4422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Maremma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422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Isola d’Elba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422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Livorno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422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Riviera Apuana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422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Versilia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422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422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Toscana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2.41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5220072" y="3789040"/>
            <a:ext cx="39239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Peso Autunno e Primavera  rispetto alla stagione estiva = (Pres. Aprile-Giugno e Ottobre)/(Pres. Luglio- Settembre) 2000, 2007, 2017</a:t>
            </a:r>
            <a:endParaRPr lang="it-IT" sz="14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07504" y="908720"/>
            <a:ext cx="39604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Tasso di stagionalità = (Presenze nel mese con presenze massime)/(Presenze nel mese con presenze minime)</a:t>
            </a:r>
            <a:endParaRPr lang="it-IT" sz="14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79512" y="4077072"/>
            <a:ext cx="37799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Picco di stagionalità. Presenze nel mese con presenze massime/ Presenze medie annuali   2000, 2007, 2017</a:t>
            </a:r>
            <a:endParaRPr lang="it-IT" sz="1400" b="1" dirty="0"/>
          </a:p>
        </p:txBody>
      </p:sp>
      <p:graphicFrame>
        <p:nvGraphicFramePr>
          <p:cNvPr id="14" name="Tabella 13"/>
          <p:cNvGraphicFramePr>
            <a:graphicFrameLocks noGrp="1"/>
          </p:cNvGraphicFramePr>
          <p:nvPr/>
        </p:nvGraphicFramePr>
        <p:xfrm>
          <a:off x="5266804" y="4653136"/>
          <a:ext cx="3553668" cy="2000250"/>
        </p:xfrm>
        <a:graphic>
          <a:graphicData uri="http://schemas.openxmlformats.org/drawingml/2006/table">
            <a:tbl>
              <a:tblPr/>
              <a:tblGrid>
                <a:gridCol w="1594689"/>
                <a:gridCol w="626873"/>
                <a:gridCol w="705233"/>
                <a:gridCol w="626873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Costa degli Etruschi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Maremma Area Nord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Maremma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Isola d’Elba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Livorno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Riviera Apuana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Versilia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Toscana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ella 15"/>
          <p:cNvGraphicFramePr>
            <a:graphicFrameLocks noGrp="1"/>
          </p:cNvGraphicFramePr>
          <p:nvPr/>
        </p:nvGraphicFramePr>
        <p:xfrm>
          <a:off x="179512" y="1700808"/>
          <a:ext cx="4248472" cy="2232252"/>
        </p:xfrm>
        <a:graphic>
          <a:graphicData uri="http://schemas.openxmlformats.org/drawingml/2006/table">
            <a:tbl>
              <a:tblPr/>
              <a:tblGrid>
                <a:gridCol w="1907476"/>
                <a:gridCol w="867036"/>
                <a:gridCol w="693628"/>
                <a:gridCol w="780332"/>
              </a:tblGrid>
              <a:tr h="202932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02932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Costa degli Etruschi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72.64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67.76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81.53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2932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Maremma Area Nord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81.49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66.84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84.32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2932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Isola d’Elba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181.54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205.40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115.66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2932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Versilia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29.43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24.73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21.09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2932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Livorno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2932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48.46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39.46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45.54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2932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2.54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2932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CAMPAGNA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11.20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10.11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9.88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2932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MONTAGNA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9.15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2932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Toscana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9.88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8.64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7.49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1" y="0"/>
            <a:ext cx="91439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+mj-lt"/>
              </a:rPr>
              <a:t>Tavola di sintesi del rapporto tra domanda e offerta di ricettività </a:t>
            </a:r>
          </a:p>
          <a:p>
            <a:pPr algn="ctr"/>
            <a:r>
              <a:rPr lang="it-IT" sz="2400" b="1" dirty="0" smtClean="0">
                <a:latin typeface="+mj-lt"/>
              </a:rPr>
              <a:t>2007-2017</a:t>
            </a:r>
          </a:p>
          <a:p>
            <a:endParaRPr lang="it-IT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251520" y="1124746"/>
          <a:ext cx="8568952" cy="4638511"/>
        </p:xfrm>
        <a:graphic>
          <a:graphicData uri="http://schemas.openxmlformats.org/drawingml/2006/table">
            <a:tbl>
              <a:tblPr/>
              <a:tblGrid>
                <a:gridCol w="2016224"/>
                <a:gridCol w="1152128"/>
                <a:gridCol w="1296144"/>
                <a:gridCol w="1296144"/>
                <a:gridCol w="1368152"/>
                <a:gridCol w="1440160"/>
              </a:tblGrid>
              <a:tr h="165618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Presenze 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 </a:t>
                      </a:r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Popolazione 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Var%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Presenze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Popolazione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2017-2007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Var. % 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Letti su </a:t>
                      </a:r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Popolazione 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2017-2007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Tassi di </a:t>
                      </a:r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occupazione 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delle </a:t>
                      </a:r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strutture ricettive 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Var.% dei </a:t>
                      </a:r>
                    </a:p>
                    <a:p>
                      <a:pPr algn="l" fontAlgn="ctr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Tassi 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 </a:t>
                      </a:r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occupazione</a:t>
                      </a:r>
                      <a:r>
                        <a:rPr lang="it-IT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2017-2007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047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Costa degli Etruschi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E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CD7E"/>
                    </a:solidFill>
                  </a:tcPr>
                </a:tc>
              </a:tr>
              <a:tr h="426047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Isola d’Elba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-9.4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B7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-6.0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D82"/>
                    </a:solidFill>
                  </a:tcPr>
                </a:tc>
              </a:tr>
              <a:tr h="426047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Livorno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-4.2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B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BF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426047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Maremma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C7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-11.7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F7E"/>
                    </a:solidFill>
                  </a:tcPr>
                </a:tc>
              </a:tr>
              <a:tr h="426047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Maremma Area Nord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D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-12.8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77D"/>
                    </a:solidFill>
                  </a:tcPr>
                </a:tc>
              </a:tr>
              <a:tr h="426047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Riviera Apuana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C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-20.4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-24.8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</a:tr>
              <a:tr h="426047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Versilia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6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37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E7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-8.2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374"/>
            <a:ext cx="9101467" cy="753804"/>
          </a:xfrm>
        </p:spPr>
        <p:txBody>
          <a:bodyPr>
            <a:noAutofit/>
          </a:bodyPr>
          <a:lstStyle/>
          <a:p>
            <a:pPr algn="l"/>
            <a:r>
              <a:rPr lang="it-IT" sz="2300" b="1" dirty="0" smtClean="0"/>
              <a:t>Il lavoro e il turismo:  il saldo tra le posizioni create e distrutte: 2009-17</a:t>
            </a:r>
            <a:endParaRPr lang="en-GB" sz="2300" b="1" dirty="0" smtClean="0"/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6172200" y="990600"/>
            <a:ext cx="2819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79" tIns="43639" rIns="87279" bIns="43639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it-IT" sz="1900"/>
          </a:p>
        </p:txBody>
      </p:sp>
      <p:sp>
        <p:nvSpPr>
          <p:cNvPr id="12" name="CasellaDiTesto 11"/>
          <p:cNvSpPr txBox="1"/>
          <p:nvPr/>
        </p:nvSpPr>
        <p:spPr>
          <a:xfrm>
            <a:off x="475012" y="3503220"/>
            <a:ext cx="8419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Contratti standard in Toscana :  saldi annuali 2009-2017 “nel turismo” e negli altri settori </a:t>
            </a:r>
            <a:endParaRPr lang="it-IT" sz="1600" b="1" dirty="0"/>
          </a:p>
        </p:txBody>
      </p:sp>
      <p:graphicFrame>
        <p:nvGraphicFramePr>
          <p:cNvPr id="17" name="Grafico 16"/>
          <p:cNvGraphicFramePr/>
          <p:nvPr/>
        </p:nvGraphicFramePr>
        <p:xfrm>
          <a:off x="389588" y="3823855"/>
          <a:ext cx="7946889" cy="2612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Grafico 17"/>
          <p:cNvGraphicFramePr/>
          <p:nvPr/>
        </p:nvGraphicFramePr>
        <p:xfrm>
          <a:off x="436870" y="1341911"/>
          <a:ext cx="7590850" cy="2084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CasellaDiTesto 18"/>
          <p:cNvSpPr txBox="1"/>
          <p:nvPr/>
        </p:nvSpPr>
        <p:spPr>
          <a:xfrm>
            <a:off x="318654" y="995547"/>
            <a:ext cx="8419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Contratti standard in Toscana :  saldi annuali 2009-2017 “nel turismo” e nei  macro-settori </a:t>
            </a:r>
            <a:endParaRPr lang="it-IT" sz="16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938150" y="6550223"/>
            <a:ext cx="7707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/>
              <a:t>(Fonte: elaborazioni IRPET su dati Sistema Informativo Lavoro)</a:t>
            </a:r>
            <a:endParaRPr lang="it-IT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374"/>
            <a:ext cx="9101467" cy="753804"/>
          </a:xfrm>
        </p:spPr>
        <p:txBody>
          <a:bodyPr>
            <a:noAutofit/>
          </a:bodyPr>
          <a:lstStyle/>
          <a:p>
            <a:pPr algn="l"/>
            <a:r>
              <a:rPr lang="it-IT" sz="2300" b="1" dirty="0" smtClean="0"/>
              <a:t>Il lavoro e il turismo:  il saldo tra le posizioni create e distrutte: 2009-17</a:t>
            </a:r>
            <a:endParaRPr lang="en-GB" sz="2300" b="1" dirty="0" smtClean="0"/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6172200" y="990600"/>
            <a:ext cx="2819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79" tIns="43639" rIns="87279" bIns="43639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it-IT" sz="1900"/>
          </a:p>
        </p:txBody>
      </p:sp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308758" y="4270879"/>
          <a:ext cx="8253349" cy="2297201"/>
        </p:xfrm>
        <a:graphic>
          <a:graphicData uri="http://schemas.openxmlformats.org/drawingml/2006/table">
            <a:tbl>
              <a:tblPr/>
              <a:tblGrid>
                <a:gridCol w="1415346"/>
                <a:gridCol w="827314"/>
                <a:gridCol w="810430"/>
                <a:gridCol w="810430"/>
                <a:gridCol w="810430"/>
                <a:gridCol w="810430"/>
                <a:gridCol w="810430"/>
                <a:gridCol w="810430"/>
                <a:gridCol w="1148109"/>
              </a:tblGrid>
              <a:tr h="317241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Balneare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città d'arte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Città termali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collina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Firenze e circondario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Montagna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NC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Totale complessivo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612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Commercio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             279 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            334 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-              27 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595 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758 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-             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10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1 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1,930 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612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Trasporti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-             357 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-            513 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-              10 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-            133 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-            499 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-                3 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56 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-                  1,459 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612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Ricettività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-             233 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-                6 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                8 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            220 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540 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-              57 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-              34 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438 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612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Ristorazione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          2,468 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3,764 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            260 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          3,309 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          5,510 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            342 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              47 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                 15,700 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6612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Immobiliare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-              12 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              13 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-                1 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              46 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            132 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-              31 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                1 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148 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612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Noleggio autoveicoli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              65 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18 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-   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              23 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              32 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              11 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              -   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149 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612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Attività ricreative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              99 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390 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              48 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888 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            622 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-              12 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-              14 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2,021 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612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Cultura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-              31 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221 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-              15 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85 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            278 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7 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                3 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548 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612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Agenzie TO, biglietterie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-             143 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-            144 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1 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-              77 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-              52 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-              10 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-                1 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-                     426 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612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Totale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          2,135 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4,077 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264 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4,956 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7,321 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            237 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              59 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                 19,049 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ella 9"/>
          <p:cNvGraphicFramePr>
            <a:graphicFrameLocks noGrp="1"/>
          </p:cNvGraphicFramePr>
          <p:nvPr/>
        </p:nvGraphicFramePr>
        <p:xfrm>
          <a:off x="320634" y="1482961"/>
          <a:ext cx="8312727" cy="2224471"/>
        </p:xfrm>
        <a:graphic>
          <a:graphicData uri="http://schemas.openxmlformats.org/drawingml/2006/table">
            <a:tbl>
              <a:tblPr/>
              <a:tblGrid>
                <a:gridCol w="1925264"/>
                <a:gridCol w="1925264"/>
                <a:gridCol w="2135839"/>
                <a:gridCol w="2326360"/>
              </a:tblGrid>
              <a:tr h="16756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Settori caratter. del Turismo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Altri settori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Totale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65">
                <a:tc>
                  <a:txBody>
                    <a:bodyPr/>
                    <a:lstStyle/>
                    <a:p>
                      <a:pPr algn="l" fontAlgn="b"/>
                      <a:r>
                        <a:rPr lang="it-IT" sz="15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Balneare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5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2,135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5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-13,551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5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-11,416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246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città d'arte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4,077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11,369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15,446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143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Città termali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264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271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535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6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collina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4,956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-2,738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2,218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77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Firenze e circondario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7,321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11,247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18,568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6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Montagna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237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-2,013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-1,776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6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n.c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59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194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253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0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Totale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19,049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4,779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23,828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380010" y="1116280"/>
            <a:ext cx="8419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Contratti standard in Toscana :  saldi 2009-2017 per tipo di località “nel turismo” e negli altri settori </a:t>
            </a:r>
            <a:endParaRPr lang="it-IT" sz="16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94903" y="3833750"/>
            <a:ext cx="8419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Contratti standard in Toscana :  saldi 2009-2017  “nel turismo” per tipo di località e settore </a:t>
            </a:r>
            <a:endParaRPr lang="it-IT" sz="16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938150" y="6550223"/>
            <a:ext cx="7707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/>
              <a:t>(Fonte: elaborazioni IRPET su dati Sistema Informativo Lavoro)</a:t>
            </a:r>
            <a:endParaRPr lang="it-IT" sz="1400" dirty="0"/>
          </a:p>
        </p:txBody>
      </p:sp>
      <p:sp>
        <p:nvSpPr>
          <p:cNvPr id="11" name="Rettangolo 10"/>
          <p:cNvSpPr/>
          <p:nvPr/>
        </p:nvSpPr>
        <p:spPr>
          <a:xfrm>
            <a:off x="1691680" y="4293096"/>
            <a:ext cx="864096" cy="2304256"/>
          </a:xfrm>
          <a:prstGeom prst="rect">
            <a:avLst/>
          </a:prstGeom>
          <a:solidFill>
            <a:srgbClr val="FFC000">
              <a:alpha val="17000"/>
            </a:srgbClr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323528" y="1916832"/>
            <a:ext cx="8352928" cy="216024"/>
          </a:xfrm>
          <a:prstGeom prst="rect">
            <a:avLst/>
          </a:prstGeom>
          <a:solidFill>
            <a:srgbClr val="FFC000">
              <a:alpha val="15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249382" y="1077956"/>
            <a:ext cx="8894618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indent="-273050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13,8 milioni di  arrivi  in strutture ufficiali;  +6,2%     sul 2016</a:t>
            </a:r>
          </a:p>
          <a:p>
            <a:pPr marL="273050" indent="-273050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it-IT" sz="24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273050" indent="-273050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46,4 milioni di presenze in strutture ufficiali; +3,8%     sul 2016</a:t>
            </a:r>
          </a:p>
          <a:p>
            <a:pPr marL="273050" indent="-273050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it-IT" sz="24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355600" indent="-355600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3,9 milioni  le presenze stimate   non comunicate  : +3,6% sul 2016</a:t>
            </a:r>
          </a:p>
          <a:p>
            <a:pPr marL="273050" indent="-273050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it-IT" sz="24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355600" indent="-355600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Circa  48milioni   le presenze stimate  in  strutture non ufficiali</a:t>
            </a:r>
          </a:p>
          <a:p>
            <a:pPr marL="273050" indent="-273050">
              <a:lnSpc>
                <a:spcPct val="110000"/>
              </a:lnSpc>
              <a:defRPr/>
            </a:pP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	(case in particolare)</a:t>
            </a:r>
          </a:p>
          <a:p>
            <a:pPr marL="273050" indent="-273050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it-IT" sz="24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355600" indent="-355600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Circa 15.000 posizioni lavorative in più create tra il 2015 e il 2017 2015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it-IT" sz="10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355600" indent="-355600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Nel 2015 12 miliardi la spesa turistica complessiva che attiva circa il 10%  del PIL regionale</a:t>
            </a:r>
          </a:p>
          <a:p>
            <a:pPr>
              <a:lnSpc>
                <a:spcPct val="110000"/>
              </a:lnSpc>
              <a:defRPr/>
            </a:pPr>
            <a:endParaRPr lang="it-IT" sz="24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55576" y="114301"/>
            <a:ext cx="8388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Il turismo in Toscana: i numeri del 2017</a:t>
            </a:r>
            <a:endParaRPr lang="it-IT" dirty="0"/>
          </a:p>
        </p:txBody>
      </p:sp>
      <p:grpSp>
        <p:nvGrpSpPr>
          <p:cNvPr id="2" name="Gruppo 8"/>
          <p:cNvGrpSpPr/>
          <p:nvPr/>
        </p:nvGrpSpPr>
        <p:grpSpPr>
          <a:xfrm>
            <a:off x="7491814" y="6318000"/>
            <a:ext cx="1652186" cy="540000"/>
            <a:chOff x="-9144" y="6053328"/>
            <a:chExt cx="1652186" cy="540000"/>
          </a:xfrm>
        </p:grpSpPr>
        <p:sp>
          <p:nvSpPr>
            <p:cNvPr id="13" name="Rettangolo 12"/>
            <p:cNvSpPr/>
            <p:nvPr/>
          </p:nvSpPr>
          <p:spPr>
            <a:xfrm>
              <a:off x="-9144" y="6053328"/>
              <a:ext cx="1652186" cy="540000"/>
            </a:xfrm>
            <a:prstGeom prst="rect">
              <a:avLst/>
            </a:prstGeom>
            <a:solidFill>
              <a:srgbClr val="990033"/>
            </a:solidFill>
            <a:ln w="50800" cap="rnd" cmpd="dbl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  <p:pic>
          <p:nvPicPr>
            <p:cNvPr id="14" name="Immagine 13" descr="Irpet_marchio bianco.em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844" y="6143644"/>
              <a:ext cx="1368000" cy="386608"/>
            </a:xfrm>
            <a:prstGeom prst="rect">
              <a:avLst/>
            </a:prstGeom>
          </p:spPr>
        </p:pic>
      </p:grpSp>
      <p:sp>
        <p:nvSpPr>
          <p:cNvPr id="7" name="Rettangolo arrotondato 6"/>
          <p:cNvSpPr/>
          <p:nvPr/>
        </p:nvSpPr>
        <p:spPr>
          <a:xfrm>
            <a:off x="6222669" y="1959429"/>
            <a:ext cx="819398" cy="391886"/>
          </a:xfrm>
          <a:prstGeom prst="roundRect">
            <a:avLst/>
          </a:prstGeom>
          <a:solidFill>
            <a:srgbClr val="FFC0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arrotondato 9"/>
          <p:cNvSpPr/>
          <p:nvPr/>
        </p:nvSpPr>
        <p:spPr>
          <a:xfrm>
            <a:off x="5937662" y="1114301"/>
            <a:ext cx="831273" cy="391886"/>
          </a:xfrm>
          <a:prstGeom prst="roundRect">
            <a:avLst/>
          </a:prstGeom>
          <a:solidFill>
            <a:srgbClr val="FFC0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arrotondato 10"/>
          <p:cNvSpPr/>
          <p:nvPr/>
        </p:nvSpPr>
        <p:spPr>
          <a:xfrm>
            <a:off x="2422566" y="1126177"/>
            <a:ext cx="878774" cy="391886"/>
          </a:xfrm>
          <a:prstGeom prst="roundRect">
            <a:avLst/>
          </a:prstGeom>
          <a:solidFill>
            <a:srgbClr val="FFC0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arrotondato 14"/>
          <p:cNvSpPr/>
          <p:nvPr/>
        </p:nvSpPr>
        <p:spPr>
          <a:xfrm>
            <a:off x="2432462" y="1955471"/>
            <a:ext cx="1189512" cy="391886"/>
          </a:xfrm>
          <a:prstGeom prst="roundRect">
            <a:avLst/>
          </a:prstGeom>
          <a:solidFill>
            <a:srgbClr val="FFC0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arrotondato 15"/>
          <p:cNvSpPr/>
          <p:nvPr/>
        </p:nvSpPr>
        <p:spPr>
          <a:xfrm>
            <a:off x="617517" y="2772890"/>
            <a:ext cx="1460665" cy="391886"/>
          </a:xfrm>
          <a:prstGeom prst="roundRect">
            <a:avLst/>
          </a:prstGeom>
          <a:solidFill>
            <a:srgbClr val="FFC0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arrotondato 16"/>
          <p:cNvSpPr/>
          <p:nvPr/>
        </p:nvSpPr>
        <p:spPr>
          <a:xfrm>
            <a:off x="1353789" y="3554680"/>
            <a:ext cx="1389412" cy="391886"/>
          </a:xfrm>
          <a:prstGeom prst="roundRect">
            <a:avLst/>
          </a:prstGeom>
          <a:solidFill>
            <a:srgbClr val="FFC0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arrotondato 17"/>
          <p:cNvSpPr/>
          <p:nvPr/>
        </p:nvSpPr>
        <p:spPr>
          <a:xfrm>
            <a:off x="4738253" y="2780806"/>
            <a:ext cx="2173185" cy="391886"/>
          </a:xfrm>
          <a:prstGeom prst="roundRect">
            <a:avLst/>
          </a:prstGeom>
          <a:solidFill>
            <a:srgbClr val="FFC0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arrotondato 18"/>
          <p:cNvSpPr/>
          <p:nvPr/>
        </p:nvSpPr>
        <p:spPr>
          <a:xfrm>
            <a:off x="5391397" y="3576452"/>
            <a:ext cx="3182585" cy="391886"/>
          </a:xfrm>
          <a:prstGeom prst="roundRect">
            <a:avLst/>
          </a:prstGeom>
          <a:solidFill>
            <a:srgbClr val="FFC0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arrotondato 20"/>
          <p:cNvSpPr/>
          <p:nvPr/>
        </p:nvSpPr>
        <p:spPr>
          <a:xfrm>
            <a:off x="866900" y="6115795"/>
            <a:ext cx="1567543" cy="480950"/>
          </a:xfrm>
          <a:prstGeom prst="roundRect">
            <a:avLst/>
          </a:prstGeom>
          <a:solidFill>
            <a:srgbClr val="FFC0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1" y="0"/>
            <a:ext cx="91439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+mj-lt"/>
              </a:rPr>
              <a:t>Saldi delle posizioni di lavoro aperte e chiuse nel periodo 2009-2017 nei settori caratteristici del turismo e negli altri settori</a:t>
            </a:r>
          </a:p>
          <a:p>
            <a:endParaRPr lang="it-IT" dirty="0"/>
          </a:p>
        </p:txBody>
      </p:sp>
      <p:graphicFrame>
        <p:nvGraphicFramePr>
          <p:cNvPr id="3" name="Grafico 2"/>
          <p:cNvGraphicFramePr/>
          <p:nvPr/>
        </p:nvGraphicFramePr>
        <p:xfrm>
          <a:off x="467544" y="1700808"/>
          <a:ext cx="4124325" cy="5040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afico 3"/>
          <p:cNvGraphicFramePr/>
          <p:nvPr/>
        </p:nvGraphicFramePr>
        <p:xfrm>
          <a:off x="4860032" y="1556792"/>
          <a:ext cx="401955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179512" y="1052736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Arial Narrow" pitchFamily="34" charset="0"/>
              </a:rPr>
              <a:t>Saldo delle posizioni di lavoro aperte e chiuse 2009-2017 (tutti i contratti)</a:t>
            </a:r>
            <a:endParaRPr lang="it-IT" dirty="0">
              <a:latin typeface="Arial Narrow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679504" y="980728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Arial Narrow" pitchFamily="34" charset="0"/>
              </a:rPr>
              <a:t>Saldo delle posizioni di lavoro aperte e chiuse 2009-2017 (contratti standard)</a:t>
            </a:r>
            <a:endParaRPr lang="it-IT" dirty="0">
              <a:latin typeface="Arial Narrow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0" y="6488668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i="1" dirty="0" smtClean="0"/>
              <a:t>Fonte: Sistema Informativo lavoro</a:t>
            </a:r>
            <a:endParaRPr lang="it-IT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1" y="0"/>
            <a:ext cx="9143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+mj-lt"/>
              </a:rPr>
              <a:t>Addetti ai settori caratteristici del turismo e variazioni 2009-2017</a:t>
            </a:r>
          </a:p>
          <a:p>
            <a:endParaRPr lang="it-IT" dirty="0"/>
          </a:p>
        </p:txBody>
      </p:sp>
      <p:pic>
        <p:nvPicPr>
          <p:cNvPr id="3" name="Immagine 2" descr="VALORIASSOLUT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908720"/>
            <a:ext cx="4155685" cy="5877272"/>
          </a:xfrm>
          <a:prstGeom prst="rect">
            <a:avLst/>
          </a:prstGeom>
        </p:spPr>
      </p:pic>
      <p:pic>
        <p:nvPicPr>
          <p:cNvPr id="4" name="Immagine 3" descr="Lavoro2_sll_var2009_201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124744"/>
            <a:ext cx="4053735" cy="573325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79512" y="1124744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Numero di addetti nei Sistemi Locali del lavoro: 2017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076056" y="1124744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Var.% degli  addetti nei Sistemi Locali del lavoro: 2009-2017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51520" y="6309320"/>
            <a:ext cx="7776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Fonte: stime Irpet con il metodo dell’inventario permanente a partire dai dati censuari Istat per il 2011</a:t>
            </a:r>
            <a:endParaRPr lang="it-IT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0" y="260648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Quota e var. % di addetti ai settori caratteristici del turismo 2009-2017</a:t>
            </a:r>
          </a:p>
        </p:txBody>
      </p:sp>
      <p:pic>
        <p:nvPicPr>
          <p:cNvPr id="3" name="Immagine 2" descr="Quote_2017_gol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2830" y="980728"/>
            <a:ext cx="4155685" cy="5877272"/>
          </a:xfrm>
          <a:prstGeom prst="rect">
            <a:avLst/>
          </a:prstGeom>
        </p:spPr>
      </p:pic>
      <p:pic>
        <p:nvPicPr>
          <p:cNvPr id="4" name="Immagine 3" descr="Lavoro2_sll_var2009_201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1052736"/>
            <a:ext cx="4104648" cy="580526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0" y="1340768"/>
            <a:ext cx="4716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Quota  sul totale 2017 negli SLL</a:t>
            </a:r>
            <a:endParaRPr lang="it-IT" sz="16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644008" y="1340768"/>
            <a:ext cx="4499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Var.% addetti 2009-2017 negli SLL</a:t>
            </a:r>
            <a:endParaRPr lang="it-IT" sz="1600" dirty="0"/>
          </a:p>
        </p:txBody>
      </p:sp>
      <p:sp>
        <p:nvSpPr>
          <p:cNvPr id="8" name="Rettangolo 7"/>
          <p:cNvSpPr/>
          <p:nvPr/>
        </p:nvSpPr>
        <p:spPr>
          <a:xfrm>
            <a:off x="4126269" y="3244334"/>
            <a:ext cx="891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it-IT" dirty="0" smtClean="0">
                <a:solidFill>
                  <a:srgbClr val="000000"/>
                </a:solidFill>
                <a:latin typeface="Arial Narrow" pitchFamily="34" charset="0"/>
              </a:rPr>
              <a:t>Toscana</a:t>
            </a:r>
            <a:endParaRPr lang="it-IT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126269" y="3244334"/>
            <a:ext cx="891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it-IT" dirty="0" smtClean="0">
                <a:solidFill>
                  <a:srgbClr val="000000"/>
                </a:solidFill>
                <a:latin typeface="Arial Narrow" pitchFamily="34" charset="0"/>
              </a:rPr>
              <a:t>Toscana</a:t>
            </a:r>
            <a:endParaRPr lang="it-IT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51520" y="6464369"/>
            <a:ext cx="7776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Fonte: stime Irpet con il metodo dell’inventario permanente a partire dai dati censuari Istat per il 2011</a:t>
            </a:r>
            <a:endParaRPr lang="it-IT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6172200" y="990600"/>
            <a:ext cx="2819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79" tIns="43639" rIns="87279" bIns="43639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it-IT" sz="1900"/>
          </a:p>
        </p:txBody>
      </p:sp>
      <p:sp>
        <p:nvSpPr>
          <p:cNvPr id="8" name="CasellaDiTesto 7"/>
          <p:cNvSpPr txBox="1"/>
          <p:nvPr/>
        </p:nvSpPr>
        <p:spPr>
          <a:xfrm>
            <a:off x="213756" y="201881"/>
            <a:ext cx="8930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Un primo risultato suggestivo dell’indagine sul comportamento dei turisti (2017)</a:t>
            </a:r>
            <a:endParaRPr lang="it-IT" sz="20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6552002"/>
            <a:ext cx="914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latin typeface="+mn-lt"/>
              </a:rPr>
              <a:t>Fonte: indagine IRPET sul comportamenti dei turisti in Toscana </a:t>
            </a:r>
            <a:r>
              <a:rPr lang="it-IT" sz="1200" smtClean="0">
                <a:latin typeface="+mn-lt"/>
              </a:rPr>
              <a:t>(aprile 2017-aprile2018)</a:t>
            </a:r>
            <a:endParaRPr lang="it-IT" sz="1200" dirty="0">
              <a:latin typeface="+mn-lt"/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539552" y="1196752"/>
          <a:ext cx="8352930" cy="5212080"/>
        </p:xfrm>
        <a:graphic>
          <a:graphicData uri="http://schemas.openxmlformats.org/drawingml/2006/table">
            <a:tbl>
              <a:tblPr/>
              <a:tblGrid>
                <a:gridCol w="4729405"/>
                <a:gridCol w="1364703"/>
                <a:gridCol w="1129411"/>
                <a:gridCol w="1129411"/>
              </a:tblGrid>
              <a:tr h="515425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>
                          <a:latin typeface="Arial"/>
                        </a:rPr>
                        <a:t>Costa degi etruschi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>
                          <a:latin typeface="Arial"/>
                        </a:rPr>
                        <a:t>Costa sud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>
                          <a:latin typeface="Arial"/>
                        </a:rPr>
                        <a:t>Totale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71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latin typeface="Arial"/>
                        </a:rPr>
                        <a:t>ACCOGLIENZA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latin typeface="Arial"/>
                        </a:rPr>
                        <a:t>8.2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D5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latin typeface="Arial"/>
                        </a:rPr>
                        <a:t>8.0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latin typeface="Arial"/>
                        </a:rPr>
                        <a:t>8.2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71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latin typeface="Arial"/>
                        </a:rPr>
                        <a:t>ARTE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latin typeface="Arial"/>
                        </a:rPr>
                        <a:t>8.4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latin typeface="Arial"/>
                        </a:rPr>
                        <a:t>8.2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8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latin typeface="Arial"/>
                        </a:rPr>
                        <a:t>8.7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71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latin typeface="Arial"/>
                        </a:rPr>
                        <a:t>MUSEI OPERE ATTRAZIONI CULTURALI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latin typeface="Arial"/>
                        </a:rPr>
                        <a:t>7.9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5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latin typeface="Arial"/>
                        </a:rPr>
                        <a:t>7.7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6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latin typeface="Arial"/>
                        </a:rPr>
                        <a:t>8.6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71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latin typeface="Arial"/>
                        </a:rPr>
                        <a:t>PAESAGGIO AMBIENTE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latin typeface="Arial"/>
                        </a:rPr>
                        <a:t>8.7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BF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latin typeface="Arial"/>
                        </a:rPr>
                        <a:t>8.7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latin typeface="Arial"/>
                        </a:rPr>
                        <a:t>8.7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71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latin typeface="Arial"/>
                        </a:rPr>
                        <a:t>STRUTTURE RICETTIVE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latin typeface="Arial"/>
                        </a:rPr>
                        <a:t>7.8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latin typeface="Arial"/>
                        </a:rPr>
                        <a:t>7.5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latin typeface="Arial"/>
                        </a:rPr>
                        <a:t>7.9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71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latin typeface="Arial"/>
                        </a:rPr>
                        <a:t>RISTORAZIONE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latin typeface="Arial"/>
                        </a:rPr>
                        <a:t>8.3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3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latin typeface="Arial"/>
                        </a:rPr>
                        <a:t>8.0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latin typeface="Arial"/>
                        </a:rPr>
                        <a:t>8.3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71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latin typeface="Arial"/>
                        </a:rPr>
                        <a:t>RETE COMMERCIALE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latin typeface="Arial"/>
                        </a:rPr>
                        <a:t>7.4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latin typeface="Arial"/>
                        </a:rPr>
                        <a:t>6.9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F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latin typeface="Arial"/>
                        </a:rPr>
                        <a:t>7.7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71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latin typeface="Arial"/>
                        </a:rPr>
                        <a:t>INFORMAZIONI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latin typeface="Arial"/>
                        </a:rPr>
                        <a:t>7.2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E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latin typeface="Arial"/>
                        </a:rPr>
                        <a:t>6.9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C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latin typeface="Arial"/>
                        </a:rPr>
                        <a:t>7.1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71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latin typeface="Arial"/>
                        </a:rPr>
                        <a:t>VIABILITA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latin typeface="Arial"/>
                        </a:rPr>
                        <a:t>7.1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8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latin typeface="Arial"/>
                        </a:rPr>
                        <a:t>6.5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9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latin typeface="Arial"/>
                        </a:rPr>
                        <a:t>7.0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71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latin typeface="Arial"/>
                        </a:rPr>
                        <a:t>SEGNALETICA TUR.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latin typeface="Arial"/>
                        </a:rPr>
                        <a:t>6.8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87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latin typeface="Arial"/>
                        </a:rPr>
                        <a:t>6.5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6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latin typeface="Arial"/>
                        </a:rPr>
                        <a:t>7.1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71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latin typeface="Arial"/>
                        </a:rPr>
                        <a:t>MARE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latin typeface="Arial"/>
                        </a:rPr>
                        <a:t>8.5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CA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latin typeface="Arial"/>
                        </a:rPr>
                        <a:t>8.3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D0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latin typeface="Arial"/>
                        </a:rPr>
                        <a:t>8.2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71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latin typeface="Arial"/>
                        </a:rPr>
                        <a:t>ARTIGIANATO SAPORTI TRADIZIONI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latin typeface="Arial"/>
                        </a:rPr>
                        <a:t>8.2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5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latin typeface="Arial"/>
                        </a:rPr>
                        <a:t>8.1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D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latin typeface="Arial"/>
                        </a:rPr>
                        <a:t>8.3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71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latin typeface="Arial"/>
                        </a:rPr>
                        <a:t>TRASPORTO LOCALE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latin typeface="Arial"/>
                        </a:rPr>
                        <a:t>6.5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7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latin typeface="Arial"/>
                        </a:rPr>
                        <a:t>5.3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latin typeface="Arial"/>
                        </a:rPr>
                        <a:t>6.5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71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latin typeface="Arial"/>
                        </a:rPr>
                        <a:t>PREZZI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latin typeface="Arial"/>
                        </a:rPr>
                        <a:t>6.5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6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latin typeface="Arial"/>
                        </a:rPr>
                        <a:t>6.9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A7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latin typeface="Arial"/>
                        </a:rPr>
                        <a:t>7.1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71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latin typeface="Arial"/>
                        </a:rPr>
                        <a:t>SICUREZZA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latin typeface="Arial"/>
                        </a:rPr>
                        <a:t>7.9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latin typeface="Arial"/>
                        </a:rPr>
                        <a:t>7.4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6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latin typeface="Arial"/>
                        </a:rPr>
                        <a:t>7.8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71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latin typeface="Arial"/>
                        </a:rPr>
                        <a:t>ACCESSIBILITA' SPECIALI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latin typeface="Arial"/>
                        </a:rPr>
                        <a:t>7.2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latin typeface="Arial"/>
                        </a:rPr>
                        <a:t>7.1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7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latin typeface="Arial"/>
                        </a:rPr>
                        <a:t>7.0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71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latin typeface="Arial"/>
                        </a:rPr>
                        <a:t>GIUDIZIO COMPLESSIVO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latin typeface="Arial"/>
                        </a:rPr>
                        <a:t>8.3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3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latin typeface="Arial"/>
                        </a:rPr>
                        <a:t>8.1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D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latin typeface="Arial"/>
                        </a:rPr>
                        <a:t>8.4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6172200" y="990600"/>
            <a:ext cx="2819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79" tIns="43639" rIns="87279" bIns="43639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it-IT" sz="1900"/>
          </a:p>
        </p:txBody>
      </p:sp>
      <p:sp>
        <p:nvSpPr>
          <p:cNvPr id="8" name="CasellaDiTesto 7"/>
          <p:cNvSpPr txBox="1"/>
          <p:nvPr/>
        </p:nvSpPr>
        <p:spPr>
          <a:xfrm>
            <a:off x="213756" y="201881"/>
            <a:ext cx="893024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Un primo risultato suggestivo dell’indagine sul comportamento dei turisti (2017)</a:t>
            </a:r>
            <a:endParaRPr lang="it-IT" dirty="0"/>
          </a:p>
        </p:txBody>
      </p:sp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201883" y="997520"/>
          <a:ext cx="8562106" cy="5510160"/>
        </p:xfrm>
        <a:graphic>
          <a:graphicData uri="http://schemas.openxmlformats.org/drawingml/2006/table">
            <a:tbl>
              <a:tblPr/>
              <a:tblGrid>
                <a:gridCol w="3338026"/>
                <a:gridCol w="735208"/>
                <a:gridCol w="629392"/>
                <a:gridCol w="855024"/>
                <a:gridCol w="653143"/>
                <a:gridCol w="719723"/>
                <a:gridCol w="913092"/>
                <a:gridCol w="718498"/>
              </a:tblGrid>
              <a:tr h="826524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Balneare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Città termali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Firenze e circondario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Città d'Arte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Collina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Montagna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50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Giudizio complessivo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4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8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9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182"/>
                    </a:solidFill>
                  </a:tcPr>
                </a:tc>
              </a:tr>
              <a:tr h="27550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Accoglienza dei Toscani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4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8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9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182"/>
                    </a:solidFill>
                  </a:tcPr>
                </a:tc>
              </a:tr>
              <a:tr h="27550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Qualità 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architettonica </a:t>
                      </a: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dei Centri 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d’Arte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8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1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3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4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17F"/>
                    </a:solidFill>
                  </a:tcPr>
                </a:tc>
              </a:tr>
              <a:tr h="27550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Musei opere d’arte e attrazioni culturali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2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C4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3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6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C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480"/>
                    </a:solidFill>
                  </a:tcPr>
                </a:tc>
              </a:tr>
              <a:tr h="27550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Paesaggio e ambiente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1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7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D0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1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CD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D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27F"/>
                    </a:solidFill>
                  </a:tcPr>
                </a:tc>
              </a:tr>
              <a:tr h="27550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Qualità e accoglienza delle Strutture Ricettive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2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6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D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8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482"/>
                    </a:solidFill>
                  </a:tcPr>
                </a:tc>
              </a:tr>
              <a:tr h="27550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Qualità Ristorazione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E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D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4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B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C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83"/>
                    </a:solidFill>
                  </a:tcPr>
                </a:tc>
              </a:tr>
              <a:tr h="27550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Qualità e varietà della Rete Commerciale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4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7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2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7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D81"/>
                    </a:solidFill>
                  </a:tcPr>
                </a:tc>
              </a:tr>
              <a:tr h="27550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Servizio di Informazioni al turista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47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E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F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0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7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F7B"/>
                    </a:solidFill>
                  </a:tcPr>
                </a:tc>
              </a:tr>
              <a:tr h="27550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Viabilità/traffico e segnaletica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F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B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1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77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87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279"/>
                    </a:solidFill>
                  </a:tcPr>
                </a:tc>
              </a:tr>
              <a:tr h="27550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Segnaletica turistica e sentieristica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C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E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8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2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87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F7B"/>
                    </a:solidFill>
                  </a:tcPr>
                </a:tc>
              </a:tr>
              <a:tr h="27550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Il Mare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D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C9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F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F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683"/>
                    </a:solidFill>
                  </a:tcPr>
                </a:tc>
              </a:tr>
              <a:tr h="27550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Artigianato Sapori  E Tradizioni Locali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1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7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A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A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9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C81"/>
                    </a:solidFill>
                  </a:tcPr>
                </a:tc>
              </a:tr>
              <a:tr h="27550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Servizi di Trasporto Locale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F6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E7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47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7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27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C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C74"/>
                    </a:solidFill>
                  </a:tcPr>
                </a:tc>
              </a:tr>
              <a:tr h="27550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Prezzi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2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B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3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16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D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D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F7B"/>
                    </a:solidFill>
                  </a:tcPr>
                </a:tc>
              </a:tr>
              <a:tr h="27550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Sicurezza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4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9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5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883"/>
                    </a:solidFill>
                  </a:tcPr>
                </a:tc>
              </a:tr>
              <a:tr h="27550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Accessibilità per ospiti con bisogni speciali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97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8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F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D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9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D7B"/>
                    </a:solidFill>
                  </a:tcPr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0" y="6552002"/>
            <a:ext cx="914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latin typeface="+mn-lt"/>
              </a:rPr>
              <a:t>Fonte: indagine IRPET sul comportamenti dei turisti in Toscana </a:t>
            </a:r>
            <a:r>
              <a:rPr lang="it-IT" sz="1200" smtClean="0">
                <a:latin typeface="+mn-lt"/>
              </a:rPr>
              <a:t>(aprile 2017-aprile2018)</a:t>
            </a:r>
            <a:endParaRPr lang="it-IT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866"/>
          <p:cNvSpPr txBox="1">
            <a:spLocks noChangeArrowheads="1"/>
          </p:cNvSpPr>
          <p:nvPr/>
        </p:nvSpPr>
        <p:spPr bwMode="auto">
          <a:xfrm>
            <a:off x="1219200" y="2877740"/>
            <a:ext cx="66294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79" tIns="43639" rIns="87279" bIns="43639">
            <a:spAutoFit/>
          </a:bodyPr>
          <a:lstStyle/>
          <a:p>
            <a:pPr eaLnBrk="1" hangingPunct="1"/>
            <a:endParaRPr lang="en-GB">
              <a:latin typeface="Times New Roman" pitchFamily="18" charset="0"/>
            </a:endParaRPr>
          </a:p>
        </p:txBody>
      </p:sp>
      <p:sp>
        <p:nvSpPr>
          <p:cNvPr id="5917" name="Text Box 3869"/>
          <p:cNvSpPr txBox="1">
            <a:spLocks noChangeArrowheads="1"/>
          </p:cNvSpPr>
          <p:nvPr/>
        </p:nvSpPr>
        <p:spPr bwMode="auto">
          <a:xfrm>
            <a:off x="361507" y="2636912"/>
            <a:ext cx="8782493" cy="119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43639" rIns="0" bIns="43639">
            <a:spAutoFit/>
          </a:bodyPr>
          <a:lstStyle/>
          <a:p>
            <a:pPr algn="ctr">
              <a:defRPr/>
            </a:pPr>
            <a:r>
              <a:rPr lang="it-IT" sz="3600" b="1" dirty="0" smtClean="0">
                <a:solidFill>
                  <a:srgbClr val="BD0D5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Caratteri strutturali del turismo costiero: Maremma Area Nord e Costa degli Etruschi</a:t>
            </a:r>
          </a:p>
        </p:txBody>
      </p:sp>
      <p:sp>
        <p:nvSpPr>
          <p:cNvPr id="5918" name="Text Box 3870"/>
          <p:cNvSpPr txBox="1">
            <a:spLocks noChangeArrowheads="1"/>
          </p:cNvSpPr>
          <p:nvPr/>
        </p:nvSpPr>
        <p:spPr bwMode="auto">
          <a:xfrm>
            <a:off x="1158407" y="5651500"/>
            <a:ext cx="6869723" cy="549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43639" rIns="0" bIns="43639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t-IT" sz="3000" b="1" dirty="0" smtClean="0">
                <a:solidFill>
                  <a:srgbClr val="4527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Castiglione della Pescaia, 10 luglio 2018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5919" name="Text Box 3871"/>
          <p:cNvSpPr txBox="1">
            <a:spLocks noChangeArrowheads="1"/>
          </p:cNvSpPr>
          <p:nvPr/>
        </p:nvSpPr>
        <p:spPr bwMode="auto">
          <a:xfrm>
            <a:off x="467544" y="4797152"/>
            <a:ext cx="8243248" cy="580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43639" rIns="0" bIns="43639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t-IT" sz="3200" b="1" dirty="0" smtClean="0">
                <a:solidFill>
                  <a:srgbClr val="4527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Enrico  Conti</a:t>
            </a:r>
            <a:endParaRPr lang="it-IT" sz="32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 19" descr="pre_pop_20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58" y="2640603"/>
            <a:ext cx="6132454" cy="4244781"/>
          </a:xfrm>
          <a:prstGeom prst="rect">
            <a:avLst/>
          </a:prstGeom>
        </p:spPr>
      </p:pic>
      <p:pic>
        <p:nvPicPr>
          <p:cNvPr id="33" name="Immagine 32" descr="pre_sup_201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16400" y="2564904"/>
            <a:ext cx="6127600" cy="4086363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0" y="1077956"/>
            <a:ext cx="9144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indent="-273050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Nel 2017 le destinazioni balneari contano circa </a:t>
            </a:r>
            <a:r>
              <a:rPr lang="it-IT" sz="2000" b="1" dirty="0" smtClean="0">
                <a:solidFill>
                  <a:srgbClr val="FF0000"/>
                </a:solidFill>
                <a:latin typeface="+mj-lt"/>
              </a:rPr>
              <a:t>18 milioni di presenze in strutture ufficiali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, pari al 40% del totale  Toscano</a:t>
            </a:r>
          </a:p>
          <a:p>
            <a:pPr marL="273050" indent="-273050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…   e  </a:t>
            </a:r>
            <a:r>
              <a:rPr lang="it-IT" sz="2000" b="1" dirty="0" smtClean="0">
                <a:solidFill>
                  <a:srgbClr val="FF0000"/>
                </a:solidFill>
                <a:latin typeface="+mj-lt"/>
              </a:rPr>
              <a:t>25 milioni di presenze in strutture non ufficiali 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(case per lo più) , pari a oltre il 50% del totale toscano.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0" y="114301"/>
            <a:ext cx="9143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 smtClean="0"/>
              <a:t>Il turismo nelle destinazioni balneari: presenze su popolazione</a:t>
            </a:r>
            <a:endParaRPr lang="it-IT" sz="2400" b="1" dirty="0" smtClean="0">
              <a:latin typeface="+mj-lt"/>
            </a:endParaRPr>
          </a:p>
          <a:p>
            <a:endParaRPr lang="it-IT" dirty="0"/>
          </a:p>
        </p:txBody>
      </p:sp>
      <p:grpSp>
        <p:nvGrpSpPr>
          <p:cNvPr id="2" name="Gruppo 8"/>
          <p:cNvGrpSpPr/>
          <p:nvPr/>
        </p:nvGrpSpPr>
        <p:grpSpPr>
          <a:xfrm>
            <a:off x="7491814" y="6318000"/>
            <a:ext cx="1652186" cy="540000"/>
            <a:chOff x="-9144" y="6053328"/>
            <a:chExt cx="1652186" cy="540000"/>
          </a:xfrm>
        </p:grpSpPr>
        <p:sp>
          <p:nvSpPr>
            <p:cNvPr id="13" name="Rettangolo 12"/>
            <p:cNvSpPr/>
            <p:nvPr/>
          </p:nvSpPr>
          <p:spPr>
            <a:xfrm>
              <a:off x="-9144" y="6053328"/>
              <a:ext cx="1652186" cy="540000"/>
            </a:xfrm>
            <a:prstGeom prst="rect">
              <a:avLst/>
            </a:prstGeom>
            <a:solidFill>
              <a:srgbClr val="990033"/>
            </a:solidFill>
            <a:ln w="50800" cap="rnd" cmpd="dbl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  <p:pic>
          <p:nvPicPr>
            <p:cNvPr id="14" name="Immagine 13" descr="Irpet_marchio bianco.em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2844" y="6143644"/>
              <a:ext cx="1368000" cy="386608"/>
            </a:xfrm>
            <a:prstGeom prst="rect">
              <a:avLst/>
            </a:prstGeom>
          </p:spPr>
        </p:pic>
      </p:grpSp>
      <p:sp>
        <p:nvSpPr>
          <p:cNvPr id="22" name="CasellaDiTesto 21"/>
          <p:cNvSpPr txBox="1"/>
          <p:nvPr/>
        </p:nvSpPr>
        <p:spPr>
          <a:xfrm>
            <a:off x="395536" y="2924944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Costa Degli Etruschi</a:t>
            </a:r>
          </a:p>
          <a:p>
            <a:r>
              <a:rPr lang="it-IT" dirty="0" smtClean="0"/>
              <a:t>5,8 milioni di presenze in strutture ufficiali </a:t>
            </a:r>
          </a:p>
          <a:p>
            <a:r>
              <a:rPr lang="it-IT" dirty="0" smtClean="0"/>
              <a:t>4,6 milioni in case</a:t>
            </a:r>
            <a:endParaRPr lang="it-IT" dirty="0"/>
          </a:p>
        </p:txBody>
      </p:sp>
      <p:cxnSp>
        <p:nvCxnSpPr>
          <p:cNvPr id="24" name="Connettore 2 23"/>
          <p:cNvCxnSpPr/>
          <p:nvPr/>
        </p:nvCxnSpPr>
        <p:spPr>
          <a:xfrm>
            <a:off x="2339752" y="3789040"/>
            <a:ext cx="1800200" cy="1224136"/>
          </a:xfrm>
          <a:prstGeom prst="straightConnector1">
            <a:avLst/>
          </a:prstGeom>
          <a:ln w="1587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467544" y="5229200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Maremma Nord</a:t>
            </a:r>
          </a:p>
          <a:p>
            <a:r>
              <a:rPr lang="it-IT" dirty="0" smtClean="0"/>
              <a:t>2,6 milioni di presenze in strutture ufficiali </a:t>
            </a:r>
          </a:p>
          <a:p>
            <a:r>
              <a:rPr lang="it-IT" dirty="0" smtClean="0"/>
              <a:t>3,6 milioni in case</a:t>
            </a:r>
            <a:endParaRPr lang="it-IT" dirty="0"/>
          </a:p>
        </p:txBody>
      </p:sp>
      <p:cxnSp>
        <p:nvCxnSpPr>
          <p:cNvPr id="26" name="Connettore 2 25"/>
          <p:cNvCxnSpPr/>
          <p:nvPr/>
        </p:nvCxnSpPr>
        <p:spPr>
          <a:xfrm>
            <a:off x="2123728" y="5517232"/>
            <a:ext cx="2304256" cy="72008"/>
          </a:xfrm>
          <a:prstGeom prst="straightConnector1">
            <a:avLst/>
          </a:prstGeom>
          <a:ln w="1587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4499992" y="5301208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42.1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3779912" y="5013176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41.8</a:t>
            </a:r>
            <a:endParaRPr lang="it-IT" sz="1200" b="1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3347864" y="3645024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15.7</a:t>
            </a:r>
            <a:endParaRPr lang="it-IT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1" y="260648"/>
            <a:ext cx="91439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latin typeface="+mj-lt"/>
              </a:rPr>
              <a:t>Indicatori di sostenibilità, attrattiva, economia del turismo, accessibilità</a:t>
            </a:r>
          </a:p>
          <a:p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179511" y="1119839"/>
          <a:ext cx="8712967" cy="5333496"/>
        </p:xfrm>
        <a:graphic>
          <a:graphicData uri="http://schemas.openxmlformats.org/drawingml/2006/table">
            <a:tbl>
              <a:tblPr/>
              <a:tblGrid>
                <a:gridCol w="3096344"/>
                <a:gridCol w="622872"/>
                <a:gridCol w="660330"/>
                <a:gridCol w="689463"/>
                <a:gridCol w="660330"/>
                <a:gridCol w="808418"/>
                <a:gridCol w="738018"/>
                <a:gridCol w="718596"/>
                <a:gridCol w="718596"/>
              </a:tblGrid>
              <a:tr h="61687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Costa degli Etruschi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Maremma Area Nord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Maremma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Isola d'Elba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Livorno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Versilia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Riviera Apuana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Toscana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40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popolazione allacciata a depuratore  sul totale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85%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90%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0940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RD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36%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35%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0940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RU su Pop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794 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759 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601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897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554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789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685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608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0940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 di prove con acqua eccellente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88%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88%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0940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 Suolo non consumato 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su tot 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 300 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m. dal</a:t>
                      </a:r>
                      <a:r>
                        <a:rPr lang="it-IT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costa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79%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76%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88%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86%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59%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0940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 suolo non consumato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92%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95%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0940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Bandiere blu e spighe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0940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Musei per Kmq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2488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Numero di vincoli architettonici  per Km quadrato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0.006 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0.009 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0.004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0.008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0.022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0.003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0.006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0.006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0940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Sup_dopigp_tot su SAU (2010)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12%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11%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0940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sup_vite_uva_DOC_DOCG su SAU (2010)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0940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Sup_dopigp_olivo su Sau (2010)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0940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Nr_Parchi_Naturali per comune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0.9 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1.1 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1.5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1.1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2.0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0.9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1.7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0.7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0940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%_add_BiglAge_2014 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 totale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0.3%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0.2%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1.6%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20940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%_add_AttSportive_2014  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 totale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0.2%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0.4%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20940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%_add_alb_2014  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 totale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4.1%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6.9%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4.3%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16.9%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4.1%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20940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%_add_AttRicreative2014 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 totale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20940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%_add.</a:t>
                      </a:r>
                      <a:r>
                        <a:rPr lang="it-IT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Cultura_2014 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 totale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20940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%_add.</a:t>
                      </a:r>
                      <a:r>
                        <a:rPr lang="it-IT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ristorazione 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 totale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12%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28764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% </a:t>
                      </a:r>
                      <a:r>
                        <a:rPr lang="it-IT" sz="12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add</a:t>
                      </a:r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 </a:t>
                      </a: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ai settori </a:t>
                      </a:r>
                      <a:r>
                        <a:rPr lang="it-IT" sz="12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caratt</a:t>
                      </a:r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 </a:t>
                      </a: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del turismo </a:t>
                      </a:r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su tot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16%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21%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11%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0940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Numero</a:t>
                      </a:r>
                      <a:r>
                        <a:rPr lang="it-IT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di 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ristoranti</a:t>
                      </a:r>
                      <a:r>
                        <a:rPr lang="it-IT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stellati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 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2 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  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  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  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225342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Accessibilità aereo in minuti (media dei comuni)</a:t>
                      </a: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52 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86 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107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170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94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48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54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7" marR="5097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0" y="114301"/>
            <a:ext cx="9143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+mj-lt"/>
              </a:rPr>
              <a:t>La presenze turistiche negli ambiti balneari: </a:t>
            </a:r>
            <a:r>
              <a:rPr lang="it-IT" sz="2400" b="1" dirty="0" smtClean="0"/>
              <a:t>1997-2017 </a:t>
            </a:r>
            <a:endParaRPr lang="it-IT" sz="2400" b="1" dirty="0" smtClean="0">
              <a:latin typeface="+mj-lt"/>
            </a:endParaRPr>
          </a:p>
          <a:p>
            <a:endParaRPr lang="it-IT" dirty="0"/>
          </a:p>
        </p:txBody>
      </p:sp>
      <p:grpSp>
        <p:nvGrpSpPr>
          <p:cNvPr id="2" name="Gruppo 8"/>
          <p:cNvGrpSpPr/>
          <p:nvPr/>
        </p:nvGrpSpPr>
        <p:grpSpPr>
          <a:xfrm>
            <a:off x="7491814" y="6453336"/>
            <a:ext cx="1652186" cy="404664"/>
            <a:chOff x="-9144" y="6053328"/>
            <a:chExt cx="1652186" cy="540000"/>
          </a:xfrm>
        </p:grpSpPr>
        <p:sp>
          <p:nvSpPr>
            <p:cNvPr id="13" name="Rettangolo 12"/>
            <p:cNvSpPr/>
            <p:nvPr/>
          </p:nvSpPr>
          <p:spPr>
            <a:xfrm>
              <a:off x="-9144" y="6053328"/>
              <a:ext cx="1652186" cy="540000"/>
            </a:xfrm>
            <a:prstGeom prst="rect">
              <a:avLst/>
            </a:prstGeom>
            <a:solidFill>
              <a:srgbClr val="990033"/>
            </a:solidFill>
            <a:ln w="50800" cap="rnd" cmpd="dbl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  <p:pic>
          <p:nvPicPr>
            <p:cNvPr id="14" name="Immagine 13" descr="Irpet_marchio bianco.em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844" y="6143644"/>
              <a:ext cx="1368000" cy="386608"/>
            </a:xfrm>
            <a:prstGeom prst="rect">
              <a:avLst/>
            </a:prstGeom>
          </p:spPr>
        </p:pic>
      </p:grpSp>
      <p:graphicFrame>
        <p:nvGraphicFramePr>
          <p:cNvPr id="20" name="Grafico 19"/>
          <p:cNvGraphicFramePr/>
          <p:nvPr/>
        </p:nvGraphicFramePr>
        <p:xfrm>
          <a:off x="251520" y="1052736"/>
          <a:ext cx="820891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CasellaDiTesto 21"/>
          <p:cNvSpPr txBox="1"/>
          <p:nvPr/>
        </p:nvSpPr>
        <p:spPr>
          <a:xfrm>
            <a:off x="899592" y="90872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Numero indice 1997 =100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fico 7"/>
          <p:cNvGraphicFramePr/>
          <p:nvPr/>
        </p:nvGraphicFramePr>
        <p:xfrm>
          <a:off x="179512" y="836712"/>
          <a:ext cx="8712968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0" y="114301"/>
            <a:ext cx="9143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+mj-lt"/>
              </a:rPr>
              <a:t>Evoluzione dell’offerta: posti letto negli ambiti balneari </a:t>
            </a:r>
            <a:r>
              <a:rPr lang="it-IT" sz="2400" b="1" dirty="0" smtClean="0"/>
              <a:t>1997-2017 </a:t>
            </a:r>
            <a:endParaRPr lang="it-IT" sz="2400" b="1" dirty="0" smtClean="0">
              <a:latin typeface="+mj-lt"/>
            </a:endParaRPr>
          </a:p>
          <a:p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1907704" y="98072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Numero indice 1998 =100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10734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/>
              <a:t>Presenze per Ambito Omogeneo  Var. % 2017-2016 (Y)    Var. media annua 2017-2007 (X)</a:t>
            </a:r>
            <a:endParaRPr lang="it-IT" b="1" dirty="0"/>
          </a:p>
        </p:txBody>
      </p:sp>
      <p:graphicFrame>
        <p:nvGraphicFramePr>
          <p:cNvPr id="5" name="Grafico 4"/>
          <p:cNvGraphicFramePr/>
          <p:nvPr/>
        </p:nvGraphicFramePr>
        <p:xfrm>
          <a:off x="-2196752" y="-1107504"/>
          <a:ext cx="13318547" cy="8797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251520" y="5445224"/>
            <a:ext cx="8496944" cy="216024"/>
          </a:xfrm>
          <a:prstGeom prst="rect">
            <a:avLst/>
          </a:prstGeom>
          <a:solidFill>
            <a:srgbClr val="FFC000">
              <a:alpha val="13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6" name="Grafico 15"/>
          <p:cNvGraphicFramePr/>
          <p:nvPr/>
        </p:nvGraphicFramePr>
        <p:xfrm>
          <a:off x="4114800" y="1340768"/>
          <a:ext cx="5029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0" y="114301"/>
            <a:ext cx="9143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+mj-lt"/>
              </a:rPr>
              <a:t>La presenze turistiche negli ambiti balneari: </a:t>
            </a:r>
            <a:r>
              <a:rPr lang="it-IT" sz="2400" b="1" dirty="0" smtClean="0"/>
              <a:t>1997-2017 </a:t>
            </a:r>
            <a:endParaRPr lang="it-IT" sz="2400" b="1" dirty="0" smtClean="0">
              <a:latin typeface="+mj-lt"/>
            </a:endParaRPr>
          </a:p>
          <a:p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251520" y="1032991"/>
            <a:ext cx="8892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Ambiti balneari: variazioni medie annue  delle presenze in strutture ufficiali  1997-2007, 2007-2017, 2015-2017</a:t>
            </a:r>
            <a:endParaRPr lang="it-IT" sz="1400" b="1" dirty="0"/>
          </a:p>
        </p:txBody>
      </p:sp>
      <p:sp>
        <p:nvSpPr>
          <p:cNvPr id="11" name="Rettangolo 10"/>
          <p:cNvSpPr/>
          <p:nvPr/>
        </p:nvSpPr>
        <p:spPr>
          <a:xfrm>
            <a:off x="6084168" y="1628800"/>
            <a:ext cx="1296144" cy="2088232"/>
          </a:xfrm>
          <a:prstGeom prst="rect">
            <a:avLst/>
          </a:prstGeom>
          <a:solidFill>
            <a:srgbClr val="C00000">
              <a:alpha val="7000"/>
            </a:srgb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144016" y="4129335"/>
            <a:ext cx="8892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Presenze e posti letto: in AirBnB ( stime Irpet) e nelle strutture ufficiali (Istat) 2017 </a:t>
            </a:r>
            <a:endParaRPr lang="it-IT" sz="1400" b="1" dirty="0"/>
          </a:p>
        </p:txBody>
      </p:sp>
      <p:graphicFrame>
        <p:nvGraphicFramePr>
          <p:cNvPr id="15" name="Tabella 14"/>
          <p:cNvGraphicFramePr>
            <a:graphicFrameLocks noGrp="1"/>
          </p:cNvGraphicFramePr>
          <p:nvPr/>
        </p:nvGraphicFramePr>
        <p:xfrm>
          <a:off x="179512" y="1412772"/>
          <a:ext cx="3888432" cy="2448280"/>
        </p:xfrm>
        <a:graphic>
          <a:graphicData uri="http://schemas.openxmlformats.org/drawingml/2006/table">
            <a:tbl>
              <a:tblPr/>
              <a:tblGrid>
                <a:gridCol w="1368152"/>
                <a:gridCol w="792088"/>
                <a:gridCol w="864096"/>
                <a:gridCol w="864096"/>
              </a:tblGrid>
              <a:tr h="24482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1997-2007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2007-2017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2015-2017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82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Costa degli Etruschi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82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Isola d’Elba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82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Livorno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82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Maremma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-0.8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24482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Maremma Area Nord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0.2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-2.1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24482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Riviera Apuana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-2.2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82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Versilia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-1.0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82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Ambiti balneari totale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0.3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0.2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82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Toscana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ella 16"/>
          <p:cNvGraphicFramePr>
            <a:graphicFrameLocks noGrp="1"/>
          </p:cNvGraphicFramePr>
          <p:nvPr/>
        </p:nvGraphicFramePr>
        <p:xfrm>
          <a:off x="179512" y="4581128"/>
          <a:ext cx="8640961" cy="2178437"/>
        </p:xfrm>
        <a:graphic>
          <a:graphicData uri="http://schemas.openxmlformats.org/drawingml/2006/table">
            <a:tbl>
              <a:tblPr/>
              <a:tblGrid>
                <a:gridCol w="1377932"/>
                <a:gridCol w="715464"/>
                <a:gridCol w="844645"/>
                <a:gridCol w="754006"/>
                <a:gridCol w="706988"/>
                <a:gridCol w="942650"/>
                <a:gridCol w="785542"/>
                <a:gridCol w="1021204"/>
                <a:gridCol w="706988"/>
                <a:gridCol w="785542"/>
              </a:tblGrid>
              <a:tr h="17454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AirBnB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Strutture uffficiali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77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P. letto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Presenze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p. letto su Ufficiali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p. letto per Kmq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Presenze per </a:t>
                      </a:r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Kmq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P. letto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Presenze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p. letto per Kmq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Presenze per </a:t>
                      </a:r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Kmq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4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Livorno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1,134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87,338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24%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373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4,772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376,787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1,611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4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Riviera Apuana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2,497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91,297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501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29,558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1,029,898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162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5,657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4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Maremma </a:t>
                      </a: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Nord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4,997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315,928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12%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244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40,943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2,570,516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1,983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7454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Maremma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9,499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551,177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17%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55,529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3,086,312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1,124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4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Costa </a:t>
                      </a:r>
                      <a:r>
                        <a:rPr lang="it-IT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Etruschi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9,398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602,279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11%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623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86,342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5,807,253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89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6,007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7454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Isola d’Elba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7,600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624,766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21%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2,537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35,622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2,816,827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11,439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4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Versilia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9,327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700,051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27%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1,966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34,216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2,593,152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96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7,284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4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Balneare totale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44,452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2,972,836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493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286,982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18,280,745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3,034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4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Toscana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164,100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15,055,260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29%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655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560,099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46,430,366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2,019</a:t>
                      </a:r>
                    </a:p>
                  </a:txBody>
                  <a:tcPr marL="6289" marR="6289" marT="6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magine 39" descr="Irpet_marchi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6296969"/>
            <a:ext cx="1571857" cy="444399"/>
          </a:xfrm>
          <a:prstGeom prst="rect">
            <a:avLst/>
          </a:prstGeom>
        </p:spPr>
      </p:pic>
      <p:sp>
        <p:nvSpPr>
          <p:cNvPr id="10242" name="AutoShape 2" descr="data:image/jpeg;base64,/9j/4AAQSkZJRgABAQAAAQABAAD/2wCEAAkGBxQREhQRExQWFhQUFRQUFxgVFRIcFRgUFRQXFhUXFBMZHCgiGR8lJxcUITEhJikrLi4vFx8zRDMsNygtMCsBCgoKDg0NFBAQGCweHBwrLCw3KysrLCwrNy4sNS4sOCsvLDcsKywuKyw3Kyw3LCwrKywsKzcsKywsNysrLCw3K//AABEIAF8AhgMBIgACEQEDEQH/xAAcAAEAAQUBAQAAAAAAAAAAAAAABgECBAUHAwj/xAA9EAABAwIACAwDBwUBAAAAAAABAAIDBBEFBhIhMVJxkgcTF0FRU2GBkbHR0xQiQjJicoKhs9Izo8Hh8CX/xAAYAQEBAQEBAAAAAAAAAAAAAAAAAQIDBP/EABwRAQEAAwADAQAAAAAAAAAAAAABAhESITFRA//aAAwDAQACEQMRAD8A7iixKrCMURDXvAJF7ZybdNh3rGdjDTDMZQPxBw8wg2iLXMw7THRPF3vaPMr3bhKE6JYzsez1QZSLH+Oi6xm+31WHhDGCnhY6R8zLNBNmuaXGw0BoOlBtEUKHCRT9XL4N9VdyjU+pJ4N9VOoJmihvKLTakngPVXDhDptV/gE6gmCKGO4RKfmY/wDQK3lGh6t/iE6gmqKFjhGg6uT+3/JV5Rqfq5fCP+SnU+rqpmihvKNTakvgz+StPCXSDSJB+Vvqnc+mqmiKyKUOaHDQQCNhFwqLSNBjfiv8Y0PjkMNRGCGSNvaxz5Ejfqb5Ll9RjRhDB0nEVTTm0ZVyx41mHQR5LuawcL4JhqozFNGHtPTpB6WnSD2hSwctpMc6eb+pBEdgt+oWzhnwdKM8Zafuuv5rSY0cF8sN5KYulZnNhYTN7MnRINlj2FQZs0kZI05JscxDmnoc05wdqm8ozp2KPBOD3Zw9w22WpxvwbTR00hhcS7JBGjWF1z+DDZ6Ssiswi58Tje4tYqd0098tULl5ByuC5NrspXZS8yVaXKC58i8XT2VJFgVc+SjUjLdXALW1eGwDkjOToAuSdg51tMUcTKnCzi5p4qma7JdKRe5GlsY+o9ugLt2KuJFHg9o4mIGTnlfZ0pPTlc2wWVxw6atmLjeBcTMKVtnCLiIz9c5LTbpEdsryU2wRwOsFnVVXJIedsTWxs2EnKce4hdTRdZ+eMYuVryp4AxrWN+y0Bo2AWGdF6otsiIiAtFjFilS1wvNH84FhIw5Mrdjxp2G4W9RBxDGLgwqoLuhtVM7AGTgbPsv7rbFAal7m5UZDmub9pkgLXjmsWlfVq1eHMXqatbkVELJBzEj5h+F4zhSwfPuC6jjIxnzjMdqy3ROCl2F+B90RMlBOeniZ84PY2UZx3g7VD5Ypo3GOS7HszOY/SDp79q53HQqWEcyoGqplJGc6P+zK1gv9dlnQxK0kL0xdwC6uqYoM4a93znVY3O4+GbaQqVkF7Z77F0TgfohlzSc7WNaPzG58gpzux0mWo6TQUTII2QxtDWMAa1o0ABZKIvQ5iIiAiIgIiICIiAiIgLm3Cxg5pfBMB8xDmOPSGkFt9l3eK6O94AuTYKD47Pa9zS5wGSLAHTn0m3T/AKUy9DmBpk+HUmiwbl58wHavQ4B++Fy5NouylXR+Chtm1A57xn9HLT0uAySG5Q02UnxfoTRS3dmZLZlzoDr/AC+OjvC1jjqm0xREXQEREBERAREQEui12MJtS1BGniJv23INbX40tilcywc1tgSCSbkX5lg1+PDYbZUZdlGwyb2GYkF7uYZiuSNqH6zvE+qr8Q/XdvH1XnyttmrprGzV3EvwzjlNM60YI7SCGjYP8rFoaB8jst7i53aQo06qk13bxVwqH67t4q787qX14dEgoiOjvc3yVXBozCx7bhc8+Jfru3j6qz4h2s7eK10zy6MyO4IBG80DzWY3CTCwwVDgWkWuHAlttGg51y3jnazvEpx79Z28U70cumYNxxcx3EuHGNFw1/zXOqD6raRY25UjY8kAki5JNrE2FjoXHXVD9d28fVWmV2sfErnlllZ4unXGyXzNvo1puLhVUd4PT/58Gx/7j1Il6JdxzERFQREQF41dO2Rj43fZe1zDbTZwINj3r2RBCTwZUnWTj88XtqnJjS9bUb8XtqbopqCEcmNL1tRvxe2nJhS9bUb8XtqbomoIOeDCl62o34vbVRwYUvW1G/F7am6JqCEcmNL1tRvRe2qcmFL1tRvxe2pwicwQfkwpetqN+L21UcGFJ1lRvxe2puicwYeCMHMpoWQR3yGAgZRuc5JNz3lZiIqCIiD/2Q=="/>
          <p:cNvSpPr>
            <a:spLocks noChangeAspect="1" noChangeArrowheads="1"/>
          </p:cNvSpPr>
          <p:nvPr/>
        </p:nvSpPr>
        <p:spPr bwMode="auto">
          <a:xfrm>
            <a:off x="155575" y="-541338"/>
            <a:ext cx="1600200" cy="1133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244" name="AutoShape 4" descr="data:image/jpeg;base64,/9j/4AAQSkZJRgABAQAAAQABAAD/2wCEAAkGBxQREhQRExQWFhQUFRQUFxgVFRIcFRgUFRQXFhUXFBMZHCgiGR8lJxcUITEhJikrLi4vFx8zRDMsNygtMCsBCgoKDg0NFBAQGCweHBwrLCw3KysrLCwrNy4sNS4sOCsvLDcsKywuKyw3Kyw3LCwrKywsKzcsKywsNysrLCw3K//AABEIAF8AhgMBIgACEQEDEQH/xAAcAAEAAQUBAQAAAAAAAAAAAAAABgECBAUHAwj/xAA9EAABAwIACAwDBwUBAAAAAAABAAIDBBEFBhIhMVJxkgcTF0FRU2GBkbHR0xQiQjJicoKhs9Izo8Hh8CX/xAAYAQEBAQEBAAAAAAAAAAAAAAAAAQIDBP/EABwRAQEAAwADAQAAAAAAAAAAAAABAhESITFRA//aAAwDAQACEQMRAD8A7iixKrCMURDXvAJF7ZybdNh3rGdjDTDMZQPxBw8wg2iLXMw7THRPF3vaPMr3bhKE6JYzsez1QZSLH+Oi6xm+31WHhDGCnhY6R8zLNBNmuaXGw0BoOlBtEUKHCRT9XL4N9VdyjU+pJ4N9VOoJmihvKLTakngPVXDhDptV/gE6gmCKGO4RKfmY/wDQK3lGh6t/iE6gmqKFjhGg6uT+3/JV5Rqfq5fCP+SnU+rqpmihvKNTakvgz+StPCXSDSJB+Vvqnc+mqmiKyKUOaHDQQCNhFwqLSNBjfiv8Y0PjkMNRGCGSNvaxz5Ejfqb5Ll9RjRhDB0nEVTTm0ZVyx41mHQR5LuawcL4JhqozFNGHtPTpB6WnSD2hSwctpMc6eb+pBEdgt+oWzhnwdKM8Zafuuv5rSY0cF8sN5KYulZnNhYTN7MnRINlj2FQZs0kZI05JscxDmnoc05wdqm8ozp2KPBOD3Zw9w22WpxvwbTR00hhcS7JBGjWF1z+DDZ6Ssiswi58Tje4tYqd0098tULl5ByuC5NrspXZS8yVaXKC58i8XT2VJFgVc+SjUjLdXALW1eGwDkjOToAuSdg51tMUcTKnCzi5p4qma7JdKRe5GlsY+o9ugLt2KuJFHg9o4mIGTnlfZ0pPTlc2wWVxw6atmLjeBcTMKVtnCLiIz9c5LTbpEdsryU2wRwOsFnVVXJIedsTWxs2EnKce4hdTRdZ+eMYuVryp4AxrWN+y0Bo2AWGdF6otsiIiAtFjFilS1wvNH84FhIw5Mrdjxp2G4W9RBxDGLgwqoLuhtVM7AGTgbPsv7rbFAal7m5UZDmub9pkgLXjmsWlfVq1eHMXqatbkVELJBzEj5h+F4zhSwfPuC6jjIxnzjMdqy3ROCl2F+B90RMlBOeniZ84PY2UZx3g7VD5Ypo3GOS7HszOY/SDp79q53HQqWEcyoGqplJGc6P+zK1gv9dlnQxK0kL0xdwC6uqYoM4a93znVY3O4+GbaQqVkF7Z77F0TgfohlzSc7WNaPzG58gpzux0mWo6TQUTII2QxtDWMAa1o0ABZKIvQ5iIiAiIgIiICIiAiIgLm3Cxg5pfBMB8xDmOPSGkFt9l3eK6O94AuTYKD47Pa9zS5wGSLAHTn0m3T/AKUy9DmBpk+HUmiwbl58wHavQ4B++Fy5NouylXR+Chtm1A57xn9HLT0uAySG5Q02UnxfoTRS3dmZLZlzoDr/AC+OjvC1jjqm0xREXQEREBERAREQEui12MJtS1BGniJv23INbX40tilcywc1tgSCSbkX5lg1+PDYbZUZdlGwyb2GYkF7uYZiuSNqH6zvE+qr8Q/XdvH1XnyttmrprGzV3EvwzjlNM60YI7SCGjYP8rFoaB8jst7i53aQo06qk13bxVwqH67t4q787qX14dEgoiOjvc3yVXBozCx7bhc8+Jfru3j6qz4h2s7eK10zy6MyO4IBG80DzWY3CTCwwVDgWkWuHAlttGg51y3jnazvEpx79Z28U70cumYNxxcx3EuHGNFw1/zXOqD6raRY25UjY8kAki5JNrE2FjoXHXVD9d28fVWmV2sfErnlllZ4unXGyXzNvo1puLhVUd4PT/58Gx/7j1Il6JdxzERFQREQF41dO2Rj43fZe1zDbTZwINj3r2RBCTwZUnWTj88XtqnJjS9bUb8XtqbopqCEcmNL1tRvxe2nJhS9bUb8XtqbomoIOeDCl62o34vbVRwYUvW1G/F7am6JqCEcmNL1tRvRe2qcmFL1tRvxe2pwicwQfkwpetqN+L21UcGFJ1lRvxe2puicwYeCMHMpoWQR3yGAgZRuc5JNz3lZiIqCIiD/2Q=="/>
          <p:cNvSpPr>
            <a:spLocks noChangeAspect="1" noChangeArrowheads="1"/>
          </p:cNvSpPr>
          <p:nvPr/>
        </p:nvSpPr>
        <p:spPr bwMode="auto">
          <a:xfrm>
            <a:off x="155575" y="-541338"/>
            <a:ext cx="1600200" cy="1133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246" name="AutoShape 6" descr="https://encrypted-tbn1.gstatic.com/images?q=tbn:ANd9GcToQxv06eswwfSk614kt7jQM4jPh6Er60gvnogK8OqVwcfc14-bZodJLfY"/>
          <p:cNvSpPr>
            <a:spLocks noChangeAspect="1" noChangeArrowheads="1"/>
          </p:cNvSpPr>
          <p:nvPr/>
        </p:nvSpPr>
        <p:spPr bwMode="auto">
          <a:xfrm>
            <a:off x="155575" y="-525463"/>
            <a:ext cx="161925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" name="Rettangolo 53"/>
          <p:cNvSpPr/>
          <p:nvPr/>
        </p:nvSpPr>
        <p:spPr>
          <a:xfrm>
            <a:off x="0" y="6343650"/>
            <a:ext cx="9144000" cy="514350"/>
          </a:xfrm>
          <a:prstGeom prst="rect">
            <a:avLst/>
          </a:prstGeom>
          <a:solidFill>
            <a:srgbClr val="960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5" name="Immagine 39" descr="Irpet_marchi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1980" y="6379536"/>
            <a:ext cx="1693420" cy="478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BD0D51"/>
                </a:solidFill>
              </a:rPr>
              <a:t>AirBnB in Italia 2016 e in Toscana</a:t>
            </a:r>
            <a:endParaRPr lang="it-IT" dirty="0"/>
          </a:p>
        </p:txBody>
      </p:sp>
      <p:pic>
        <p:nvPicPr>
          <p:cNvPr id="11" name="Immagin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8" y="690192"/>
            <a:ext cx="4997852" cy="5410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egnaposto contenuto 2"/>
          <p:cNvSpPr txBox="1">
            <a:spLocks/>
          </p:cNvSpPr>
          <p:nvPr/>
        </p:nvSpPr>
        <p:spPr>
          <a:xfrm>
            <a:off x="5268037" y="822160"/>
            <a:ext cx="3875964" cy="497840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marL="0" marR="64008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altLang="it-IT" sz="2200" b="0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L’Italia è</a:t>
            </a:r>
            <a:r>
              <a:rPr kumimoji="0" lang="it-IT" altLang="it-IT" sz="2200" b="0" i="0" u="none" strike="noStrike" kern="120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</a:t>
            </a:r>
            <a:r>
              <a:rPr kumimoji="0" lang="it-IT" altLang="it-IT" sz="2200" b="0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 terzo mercato dopo USA</a:t>
            </a:r>
            <a:r>
              <a:rPr kumimoji="0" lang="it-IT" altLang="it-IT" sz="2200" b="0" i="0" u="none" strike="noStrike" kern="120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 Francia. </a:t>
            </a:r>
            <a:r>
              <a:rPr kumimoji="0" lang="it-IT" alt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190.</a:t>
            </a:r>
            <a:r>
              <a:rPr lang="it-IT" altLang="it-IT" sz="2200" dirty="0" smtClean="0">
                <a:solidFill>
                  <a:schemeClr val="tx2"/>
                </a:solidFill>
                <a:latin typeface="+mn-lt"/>
              </a:rPr>
              <a:t>000  annunci di alloggi </a:t>
            </a:r>
            <a:r>
              <a:rPr kumimoji="0" lang="it-IT" alt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(il 9,5% del totale)</a:t>
            </a:r>
          </a:p>
          <a:p>
            <a:pPr marL="0" marR="64008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it-IT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64008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alt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Toscana </a:t>
            </a:r>
            <a:r>
              <a:rPr lang="it-IT" altLang="it-IT" sz="2200" dirty="0" smtClean="0">
                <a:solidFill>
                  <a:schemeClr val="tx2"/>
                </a:solidFill>
                <a:latin typeface="+mn-lt"/>
              </a:rPr>
              <a:t>nel</a:t>
            </a:r>
            <a:r>
              <a:rPr kumimoji="0" lang="it-IT" alt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2017 circa 40.000 annunci</a:t>
            </a:r>
            <a:r>
              <a:rPr kumimoji="0" lang="it-IT" altLang="it-IT" sz="2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it-IT" altLang="it-IT" sz="2200" dirty="0" smtClean="0">
                <a:solidFill>
                  <a:schemeClr val="tx2"/>
                </a:solidFill>
                <a:latin typeface="+mn-lt"/>
              </a:rPr>
              <a:t>su </a:t>
            </a:r>
            <a:r>
              <a:rPr kumimoji="0" lang="it-IT" altLang="it-IT" sz="22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AiBnB</a:t>
            </a:r>
            <a:r>
              <a:rPr kumimoji="0" lang="it-IT" alt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per 164.000 letti. (il 30% dell’offerta ufficiale) pari a </a:t>
            </a:r>
            <a:r>
              <a:rPr lang="it-IT" altLang="it-IT" sz="2200" dirty="0" smtClean="0">
                <a:solidFill>
                  <a:schemeClr val="tx2"/>
                </a:solidFill>
              </a:rPr>
              <a:t>550.000 letti</a:t>
            </a:r>
            <a:endParaRPr kumimoji="0" lang="it-IT" altLang="it-IT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64008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altLang="it-IT" sz="2200" noProof="0" dirty="0" smtClean="0">
                <a:solidFill>
                  <a:schemeClr val="tx2"/>
                </a:solidFill>
                <a:latin typeface="+mn-lt"/>
              </a:rPr>
              <a:t>Irpet stima</a:t>
            </a:r>
            <a:r>
              <a:rPr lang="it-IT" altLang="it-IT" sz="2200" dirty="0" smtClean="0">
                <a:solidFill>
                  <a:schemeClr val="tx2"/>
                </a:solidFill>
                <a:latin typeface="+mn-lt"/>
              </a:rPr>
              <a:t> circa </a:t>
            </a:r>
            <a:r>
              <a:rPr kumimoji="0" lang="it-IT" alt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 milioni</a:t>
            </a:r>
            <a:r>
              <a:rPr kumimoji="0" lang="it-IT" altLang="it-IT" sz="2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alt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 presenze in alloggi pubblicizzati</a:t>
            </a:r>
            <a:r>
              <a:rPr kumimoji="0" lang="it-IT" altLang="it-IT" sz="2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 </a:t>
            </a:r>
            <a:r>
              <a:rPr kumimoji="0" lang="it-IT" altLang="it-I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AirBnb</a:t>
            </a:r>
            <a:r>
              <a:rPr kumimoji="0" lang="it-IT" alt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</a:t>
            </a:r>
            <a:r>
              <a:rPr kumimoji="0" lang="it-IT" altLang="it-I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Tuscany</a:t>
            </a:r>
            <a:r>
              <a:rPr kumimoji="0" lang="it-IT" alt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nel 2017</a:t>
            </a:r>
            <a:r>
              <a:rPr kumimoji="0" lang="it-IT" altLang="it-IT" sz="2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it-IT" altLang="it-IT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64008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altLang="it-IT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38835" y="608424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 smtClean="0">
                <a:solidFill>
                  <a:schemeClr val="tx1">
                    <a:lumMod val="75000"/>
                  </a:schemeClr>
                </a:solidFill>
              </a:rPr>
              <a:t>Fonte: </a:t>
            </a:r>
            <a:r>
              <a:rPr lang="it-IT" sz="1200" dirty="0" err="1" smtClean="0">
                <a:solidFill>
                  <a:schemeClr val="tx1">
                    <a:lumMod val="75000"/>
                  </a:schemeClr>
                </a:solidFill>
              </a:rPr>
              <a:t>Symphonya</a:t>
            </a:r>
            <a:r>
              <a:rPr lang="it-IT" sz="1200" dirty="0" smtClean="0">
                <a:solidFill>
                  <a:schemeClr val="tx1">
                    <a:lumMod val="75000"/>
                  </a:schemeClr>
                </a:solidFill>
              </a:rPr>
              <a:t>. </a:t>
            </a:r>
            <a:r>
              <a:rPr lang="it-IT" sz="1200" dirty="0" err="1" smtClean="0">
                <a:solidFill>
                  <a:schemeClr val="tx1">
                    <a:lumMod val="75000"/>
                  </a:schemeClr>
                </a:solidFill>
              </a:rPr>
              <a:t>Emerging</a:t>
            </a:r>
            <a:r>
              <a:rPr lang="it-IT" sz="12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it-IT" sz="1200" dirty="0" err="1" smtClean="0">
                <a:solidFill>
                  <a:schemeClr val="tx1">
                    <a:lumMod val="75000"/>
                  </a:schemeClr>
                </a:solidFill>
              </a:rPr>
              <a:t>Issues</a:t>
            </a:r>
            <a:r>
              <a:rPr lang="it-IT" sz="1200" dirty="0" smtClean="0">
                <a:solidFill>
                  <a:schemeClr val="tx1">
                    <a:lumMod val="75000"/>
                  </a:schemeClr>
                </a:solidFill>
              </a:rPr>
              <a:t> in Management (</a:t>
            </a:r>
            <a:r>
              <a:rPr lang="it-IT" sz="1200" dirty="0" err="1" smtClean="0">
                <a:solidFill>
                  <a:schemeClr val="tx1">
                    <a:lumMod val="75000"/>
                  </a:schemeClr>
                </a:solidFill>
              </a:rPr>
              <a:t>symphonya.unimib.it</a:t>
            </a:r>
            <a:r>
              <a:rPr lang="it-IT" sz="1200" dirty="0" smtClean="0">
                <a:solidFill>
                  <a:schemeClr val="tx1">
                    <a:lumMod val="75000"/>
                  </a:schemeClr>
                </a:solidFill>
              </a:rPr>
              <a:t>)</a:t>
            </a:r>
            <a:endParaRPr lang="it-IT" sz="12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3264</TotalTime>
  <Words>3492</Words>
  <Application>Microsoft Office PowerPoint</Application>
  <PresentationFormat>Presentazione su schermo (4:3)</PresentationFormat>
  <Paragraphs>1651</Paragraphs>
  <Slides>25</Slides>
  <Notes>25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Il lavoro e il turismo:  il saldo tra le posizioni create e distrutte: 2009-17</vt:lpstr>
      <vt:lpstr>Il lavoro e il turismo:  il saldo tra le posizioni create e distrutte: 2009-17</vt:lpstr>
      <vt:lpstr>Diapositiva 20</vt:lpstr>
      <vt:lpstr>Diapositiva 21</vt:lpstr>
      <vt:lpstr>Diapositiva 22</vt:lpstr>
      <vt:lpstr>Diapositiva 23</vt:lpstr>
      <vt:lpstr>Diapositiva 24</vt:lpstr>
      <vt:lpstr>Diapositiva 25</vt:lpstr>
    </vt:vector>
  </TitlesOfParts>
  <Company>Olidata S.p.A.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conti</dc:creator>
  <cp:lastModifiedBy>Guest_Roccamare</cp:lastModifiedBy>
  <cp:revision>294</cp:revision>
  <dcterms:created xsi:type="dcterms:W3CDTF">2018-05-03T09:44:59Z</dcterms:created>
  <dcterms:modified xsi:type="dcterms:W3CDTF">2018-07-10T07:31:39Z</dcterms:modified>
</cp:coreProperties>
</file>