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6"/>
  </p:notesMasterIdLst>
  <p:handoutMasterIdLst>
    <p:handoutMasterId r:id="rId17"/>
  </p:handoutMasterIdLst>
  <p:sldIdLst>
    <p:sldId id="260" r:id="rId3"/>
    <p:sldId id="261" r:id="rId4"/>
    <p:sldId id="263" r:id="rId5"/>
    <p:sldId id="276" r:id="rId6"/>
    <p:sldId id="284" r:id="rId7"/>
    <p:sldId id="273" r:id="rId8"/>
    <p:sldId id="274" r:id="rId9"/>
    <p:sldId id="267" r:id="rId10"/>
    <p:sldId id="268" r:id="rId11"/>
    <p:sldId id="286" r:id="rId12"/>
    <p:sldId id="270" r:id="rId13"/>
    <p:sldId id="280" r:id="rId14"/>
    <p:sldId id="281" r:id="rId15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3" autoAdjust="0"/>
    <p:restoredTop sz="93103"/>
  </p:normalViewPr>
  <p:slideViewPr>
    <p:cSldViewPr snapToGrid="0" snapToObjects="1">
      <p:cViewPr>
        <p:scale>
          <a:sx n="95" d="100"/>
          <a:sy n="95" d="100"/>
        </p:scale>
        <p:origin x="-92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2ABB-E8CD-B44D-8A7F-25E0E9EE7D6A}" type="datetimeFigureOut">
              <a:rPr lang="it-IT" smtClean="0"/>
              <a:pPr/>
              <a:t>07/09/2018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C3C4-3E39-1C48-B8DD-ED1F04B302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39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FC0F-CAD4-7343-8ECC-7743AD68C357}" type="datetimeFigureOut">
              <a:rPr lang="it-IT" smtClean="0"/>
              <a:pPr/>
              <a:t>07/09/2018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8B09-153C-3B43-9AAA-7CC1E17F7E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47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7F548B-B788-478F-AC4F-1B3506BE717A}" type="slidenum">
              <a:rPr lang="it-IT"/>
              <a:pPr/>
              <a:t>1</a:t>
            </a:fld>
            <a:endParaRPr lang="it-IT" dirty="0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713288" y="457200"/>
            <a:ext cx="4010025" cy="2255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3379" y="2856608"/>
            <a:ext cx="10752667" cy="2706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5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B3B607-FE19-4486-B9E0-D23E40E6578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534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B3B607-FE19-4486-B9E0-D23E40E6578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712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B3B607-FE19-4486-B9E0-D23E40E6578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136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28B09-153C-3B43-9AAA-7CC1E17F7EB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665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B3B607-FE19-4486-B9E0-D23E40E6578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937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FAAFF4-3182-4976-8241-766F2CDBA598}" type="slidenum">
              <a:rPr lang="it-IT"/>
              <a:pPr/>
              <a:t>13</a:t>
            </a:fld>
            <a:endParaRPr 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713288" y="457200"/>
            <a:ext cx="4010025" cy="2255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43379" y="2856608"/>
            <a:ext cx="10752667" cy="2706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Open platform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1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251089-7CC1-4607-807A-934187FAD4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7340EE-26F8-4BA7-94A7-4AA3CDC375C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1604964"/>
            <a:ext cx="2741084" cy="4524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4964"/>
            <a:ext cx="8026400" cy="4524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DF64D6-5540-4FFA-8A15-A0D5C7EB052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>
          <a:xfrm>
            <a:off x="8737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02A4CB7B-7732-4F01-9D35-FBF50C1487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BCDB30-0608-43B6-9543-72F80684E0A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C2C9E-CD11-4A8E-8569-233B3936FF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0C8BEC-D7A8-48C4-BEE3-015FC65447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2679701"/>
            <a:ext cx="5382684" cy="344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484" y="2679701"/>
            <a:ext cx="5384800" cy="344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97A532-C8B0-4D10-8059-67A5C3132D2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DB5E3F-7FC8-47E2-A734-FE2D3303CCC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203634-FA64-4C55-ADDE-FCABD03DD8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34614E-C55D-4395-8DCE-15FF21A83CE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9BE5CF-F421-4B12-B7BC-933EA483DE1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5A6043-21E9-4C43-B501-84AC861A597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F4FD0-21E1-403A-BCB1-4F67A286140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B09432-CD65-4E8B-9BD8-8AEF683C316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1282701"/>
            <a:ext cx="2741084" cy="4841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282701"/>
            <a:ext cx="8026400" cy="484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04A98-8F9C-47C3-8EE6-57826C99E07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D7A2B2-FABC-44AF-BD61-656BFE8AB4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92FB4-FC30-4849-9002-A66E9F5352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1711ED-A58C-425B-B745-2F3AFE8C76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E82CF2-8665-4279-B016-5C5E83776CD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0B4944-DCFF-4C4E-BE33-967A22A02F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CBFBC1-3F45-4E56-846A-63C6BC70951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16/02/17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BF3867-739D-41CC-AB05-796D0407E3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0500"/>
            <a:ext cx="12192000" cy="646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2130425"/>
            <a:ext cx="10361084" cy="1468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mtClean="0"/>
              <a:t>16/02/17</a:t>
            </a: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42684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AF0E3B8-0C5E-4DE1-A70F-05767328C7CC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‹N›</a:t>
            </a:fld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xmlns="" val="5245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0500"/>
            <a:ext cx="12192000" cy="646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82701"/>
            <a:ext cx="10970684" cy="1141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2679701"/>
            <a:ext cx="10970684" cy="3444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0"/>
            <a:r>
              <a:rPr lang="en-GB" smtClean="0"/>
              <a:t>Nono livello strutturaFare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62689"/>
            <a:ext cx="2842684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mtClean="0"/>
              <a:t>16/02/17</a:t>
            </a: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011334" y="6262689"/>
            <a:ext cx="1030817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 sz="1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663E76D-73A8-443B-8A68-AC9B5E1D7EA6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194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8023" y="2636836"/>
            <a:ext cx="12053977" cy="1470025"/>
          </a:xfrm>
          <a:ln/>
        </p:spPr>
        <p:txBody>
          <a:bodyPr/>
          <a:lstStyle/>
          <a:p>
            <a:pPr algn="ctr"/>
            <a:r>
              <a:rPr lang="it-IT" sz="2600" dirty="0">
                <a:latin typeface="Arial" charset="0"/>
                <a:ea typeface="Arial" charset="0"/>
                <a:cs typeface="Arial" charset="0"/>
              </a:rPr>
              <a:t>Confrontare per programmare: </a:t>
            </a:r>
            <a:r>
              <a:rPr lang="it-IT" sz="2600" dirty="0" smtClean="0"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it-IT" sz="2600" dirty="0">
                <a:latin typeface="Arial" charset="0"/>
                <a:ea typeface="Arial" charset="0"/>
                <a:cs typeface="Arial" charset="0"/>
              </a:rPr>
              <a:t>azioni pilota </a:t>
            </a:r>
            <a:r>
              <a:rPr lang="it-IT" sz="2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600" dirty="0" smtClean="0">
                <a:latin typeface="Arial" charset="0"/>
                <a:ea typeface="Arial" charset="0"/>
                <a:cs typeface="Arial" charset="0"/>
              </a:rPr>
            </a:br>
            <a:r>
              <a:rPr lang="it-IT" sz="2600" dirty="0" smtClean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it-IT" sz="2600" dirty="0">
                <a:latin typeface="Arial" charset="0"/>
                <a:ea typeface="Arial" charset="0"/>
                <a:cs typeface="Arial" charset="0"/>
              </a:rPr>
              <a:t>progetto </a:t>
            </a:r>
            <a:r>
              <a:rPr lang="it-IT" sz="2600" dirty="0" smtClean="0">
                <a:latin typeface="Arial" charset="0"/>
                <a:ea typeface="Arial" charset="0"/>
                <a:cs typeface="Arial" charset="0"/>
              </a:rPr>
              <a:t>MITOMED+ nell’ambito Elba e Isole di Toscana</a:t>
            </a: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it-IT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it-IT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2800" dirty="0">
                <a:latin typeface="Arial" charset="0"/>
                <a:ea typeface="Arial" charset="0"/>
                <a:cs typeface="Arial" charset="0"/>
              </a:rPr>
            </a:br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32973" y="3852381"/>
            <a:ext cx="7989528" cy="922338"/>
          </a:xfrm>
          <a:ln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 smtClean="0">
                <a:latin typeface="Avenir Book" charset="0"/>
                <a:ea typeface="Avenir Book" charset="0"/>
                <a:cs typeface="Avenir Book" charset="0"/>
              </a:rPr>
              <a:t>#DestinazioneCosta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 smtClean="0">
                <a:latin typeface="Avenir Book" charset="0"/>
                <a:ea typeface="Avenir Book" charset="0"/>
                <a:cs typeface="Avenir Book" charset="0"/>
              </a:rPr>
              <a:t>Le officine di identità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 sz="2400" dirty="0" smtClean="0">
                <a:latin typeface="Avenir Book" charset="0"/>
                <a:ea typeface="Avenir Book" charset="0"/>
                <a:cs typeface="Avenir Book" charset="0"/>
              </a:rPr>
              <a:t>10 Settembre 2018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917825" y="3692815"/>
            <a:ext cx="6219825" cy="1587"/>
          </a:xfrm>
          <a:prstGeom prst="line">
            <a:avLst/>
          </a:prstGeom>
          <a:noFill/>
          <a:ln w="12600" cap="flat">
            <a:solidFill>
              <a:srgbClr val="A6A6A6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6561572"/>
            <a:ext cx="2565126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Antonio Raschi – </a:t>
            </a:r>
            <a:r>
              <a:rPr lang="it-IT" sz="14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CNR </a:t>
            </a:r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IBIMET</a:t>
            </a:r>
            <a:endParaRPr lang="it-IT" sz="14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65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7125" y="6575708"/>
            <a:ext cx="881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venir Book" charset="0"/>
                <a:ea typeface="Avenir Book" charset="0"/>
                <a:cs typeface="Avenir Book" charset="0"/>
              </a:rPr>
              <a:t>Indicatore 1: Esistenza 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di una strategia per il turismo sostenibile nei documenti di pianificazione turistica</a:t>
            </a:r>
            <a:r>
              <a:rPr lang="it-IT" sz="1400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267" y="1518849"/>
            <a:ext cx="9709473" cy="4795249"/>
          </a:xfrm>
          <a:prstGeom prst="rect">
            <a:avLst/>
          </a:prstGeom>
        </p:spPr>
      </p:pic>
      <p:sp>
        <p:nvSpPr>
          <p:cNvPr id="9" name="Freccia destra 8"/>
          <p:cNvSpPr/>
          <p:nvPr/>
        </p:nvSpPr>
        <p:spPr bwMode="auto">
          <a:xfrm rot="10800000">
            <a:off x="3979055" y="5070724"/>
            <a:ext cx="685925" cy="2464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62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236" y="1339477"/>
            <a:ext cx="8972623" cy="49139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6540" y="6550223"/>
            <a:ext cx="7911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Indicatore 7: Tasso </a:t>
            </a:r>
            <a:r>
              <a:rPr lang="it-IT" sz="14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occupazione </a:t>
            </a:r>
            <a:r>
              <a:rPr lang="it-IT" sz="14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delle strutture commerciali ricettive e media annuale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111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483" y="1599901"/>
            <a:ext cx="3594100" cy="9779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uppo 25"/>
          <p:cNvGrpSpPr/>
          <p:nvPr/>
        </p:nvGrpSpPr>
        <p:grpSpPr>
          <a:xfrm>
            <a:off x="9762325" y="3330154"/>
            <a:ext cx="2099822" cy="2864637"/>
            <a:chOff x="10113175" y="3336152"/>
            <a:chExt cx="2099822" cy="2864637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13175" y="3336152"/>
              <a:ext cx="2099822" cy="2236996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10622180" y="5831457"/>
              <a:ext cx="85311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mtClean="0">
                  <a:latin typeface="Avenir Book" charset="0"/>
                  <a:ea typeface="Avenir Book" charset="0"/>
                  <a:cs typeface="Avenir Book" charset="0"/>
                </a:rPr>
                <a:t>Grafici</a:t>
              </a:r>
              <a:endParaRPr lang="it-IT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636466" y="4320703"/>
            <a:ext cx="2355782" cy="1880086"/>
            <a:chOff x="6906729" y="4320703"/>
            <a:chExt cx="2355782" cy="188008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7875609" y="5831457"/>
              <a:ext cx="6174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venir Book" charset="0"/>
                  <a:ea typeface="Avenir Book" charset="0"/>
                  <a:cs typeface="Avenir Book" charset="0"/>
                </a:rPr>
                <a:t>PDF</a:t>
              </a:r>
              <a:endParaRPr lang="it-IT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097" y="4836236"/>
              <a:ext cx="2351414" cy="849632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06729" y="4725883"/>
              <a:ext cx="2355782" cy="12704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574" y="4320703"/>
              <a:ext cx="1583018" cy="267895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3510607" y="4320703"/>
            <a:ext cx="2355782" cy="1880086"/>
            <a:chOff x="3702836" y="4320703"/>
            <a:chExt cx="2355782" cy="1880086"/>
          </a:xfrm>
        </p:grpSpPr>
        <p:grpSp>
          <p:nvGrpSpPr>
            <p:cNvPr id="15" name="Gruppo 14"/>
            <p:cNvGrpSpPr/>
            <p:nvPr/>
          </p:nvGrpSpPr>
          <p:grpSpPr>
            <a:xfrm>
              <a:off x="3702836" y="4320703"/>
              <a:ext cx="2355782" cy="1365165"/>
              <a:chOff x="6906729" y="4320703"/>
              <a:chExt cx="2355782" cy="1365165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11097" y="4836236"/>
                <a:ext cx="2351414" cy="849632"/>
              </a:xfrm>
              <a:prstGeom prst="rect">
                <a:avLst/>
              </a:prstGeom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06729" y="4725883"/>
                <a:ext cx="2355782" cy="12704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43574" y="4320703"/>
                <a:ext cx="1583018" cy="267895"/>
              </a:xfrm>
              <a:prstGeom prst="rect">
                <a:avLst/>
              </a:prstGeom>
            </p:spPr>
          </p:pic>
        </p:grpSp>
        <p:sp>
          <p:nvSpPr>
            <p:cNvPr id="20" name="CasellaDiTesto 19"/>
            <p:cNvSpPr txBox="1"/>
            <p:nvPr/>
          </p:nvSpPr>
          <p:spPr>
            <a:xfrm>
              <a:off x="4502880" y="5831457"/>
              <a:ext cx="7264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venir Book" charset="0"/>
                  <a:ea typeface="Avenir Book" charset="0"/>
                  <a:cs typeface="Avenir Book" charset="0"/>
                </a:rPr>
                <a:t>Excel</a:t>
              </a:r>
              <a:endParaRPr lang="it-IT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748510" y="4320703"/>
            <a:ext cx="1851866" cy="1880086"/>
            <a:chOff x="519911" y="4320703"/>
            <a:chExt cx="1851866" cy="188008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29940" y="5831457"/>
              <a:ext cx="170976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venir Book" charset="0"/>
                  <a:ea typeface="Avenir Book" charset="0"/>
                  <a:cs typeface="Avenir Book" charset="0"/>
                </a:rPr>
                <a:t>Report in word</a:t>
              </a:r>
              <a:endParaRPr lang="it-IT" dirty="0"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9911" y="4663514"/>
              <a:ext cx="864910" cy="1095894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8759" y="4320703"/>
              <a:ext cx="1583018" cy="267895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8313" y="5099137"/>
              <a:ext cx="903355" cy="158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7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27349" y="3600358"/>
            <a:ext cx="4109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venir Book" charset="0"/>
                <a:ea typeface="Avenir Book" charset="0"/>
                <a:cs typeface="Avenir Book" charset="0"/>
              </a:rPr>
              <a:t>https://mitomed-plus.interreg-med.eu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378" y="4487623"/>
            <a:ext cx="1028700" cy="635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82078" y="462045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charset="0"/>
                <a:ea typeface="Avenir Book" charset="0"/>
                <a:cs typeface="Avenir Book" charset="0"/>
              </a:rPr>
              <a:t>Mitomed+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664589" y="2487927"/>
            <a:ext cx="483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>
                <a:latin typeface="Avenir Book" charset="0"/>
                <a:ea typeface="Avenir Book" charset="0"/>
                <a:cs typeface="Avenir Book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xmlns="" val="935346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73131" y="2894526"/>
            <a:ext cx="5547803" cy="2452390"/>
            <a:chOff x="710498" y="2662051"/>
            <a:chExt cx="5547803" cy="2452390"/>
          </a:xfrm>
        </p:grpSpPr>
        <p:grpSp>
          <p:nvGrpSpPr>
            <p:cNvPr id="20" name="Gruppo 19"/>
            <p:cNvGrpSpPr/>
            <p:nvPr/>
          </p:nvGrpSpPr>
          <p:grpSpPr>
            <a:xfrm>
              <a:off x="710498" y="2662051"/>
              <a:ext cx="5547803" cy="2452390"/>
              <a:chOff x="4428915" y="3241234"/>
              <a:chExt cx="5547803" cy="1314498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5423770" y="3807912"/>
                <a:ext cx="3693127" cy="345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rgbClr val="FF0000"/>
                    </a:solidFill>
                    <a:latin typeface="Chalkduster" charset="0"/>
                    <a:ea typeface="Chalkduster" charset="0"/>
                    <a:cs typeface="Chalkduster" charset="0"/>
                  </a:rPr>
                  <a:t>Elba e Isole di Toscana</a:t>
                </a:r>
                <a:endParaRPr lang="it-IT" sz="2000" dirty="0">
                  <a:solidFill>
                    <a:srgbClr val="FF0000"/>
                  </a:solidFill>
                  <a:latin typeface="Chalkduster" charset="0"/>
                  <a:ea typeface="Chalkduster" charset="0"/>
                  <a:cs typeface="Chalkduster" charset="0"/>
                </a:endParaRP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6087649" y="3620022"/>
                <a:ext cx="1818126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Campo nell’Elba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4428915" y="3980748"/>
                <a:ext cx="1160895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Marciana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6945856" y="4008680"/>
                <a:ext cx="534121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Rio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5087909" y="4193346"/>
                <a:ext cx="1978427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Marciana Marina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4586656" y="3506199"/>
                <a:ext cx="1335622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Portoferraio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7717903" y="4236650"/>
                <a:ext cx="1587294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Porto Azzurro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5635643" y="3241234"/>
                <a:ext cx="1691489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Isola del Giglio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8806205" y="3990893"/>
                <a:ext cx="1170513" cy="319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Bradley Hand" charset="0"/>
                    <a:ea typeface="Bradley Hand" charset="0"/>
                    <a:cs typeface="Bradley Hand" charset="0"/>
                  </a:rPr>
                  <a:t>Capoliveri</a:t>
                </a:r>
                <a:endParaRPr lang="it-IT" dirty="0">
                  <a:latin typeface="Bradley Hand" charset="0"/>
                  <a:ea typeface="Bradley Hand" charset="0"/>
                  <a:cs typeface="Bradley Hand" charset="0"/>
                </a:endParaRPr>
              </a:p>
            </p:txBody>
          </p:sp>
        </p:grpSp>
        <p:sp>
          <p:nvSpPr>
            <p:cNvPr id="48" name="CasellaDiTesto 47"/>
            <p:cNvSpPr txBox="1"/>
            <p:nvPr/>
          </p:nvSpPr>
          <p:spPr>
            <a:xfrm>
              <a:off x="4478815" y="3156382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Bradley Hand" charset="0"/>
                  <a:ea typeface="Bradley Hand" charset="0"/>
                  <a:cs typeface="Bradley Hand" charset="0"/>
                </a:rPr>
                <a:t>Isola di Capraia</a:t>
              </a:r>
              <a:endParaRPr lang="it-IT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415" y="1349397"/>
            <a:ext cx="6101381" cy="4674214"/>
          </a:xfrm>
          <a:prstGeom prst="rect">
            <a:avLst/>
          </a:prstGeom>
        </p:spPr>
      </p:pic>
      <p:sp>
        <p:nvSpPr>
          <p:cNvPr id="5" name="Goccia 4"/>
          <p:cNvSpPr/>
          <p:nvPr/>
        </p:nvSpPr>
        <p:spPr bwMode="auto">
          <a:xfrm rot="7738291">
            <a:off x="7839605" y="3469815"/>
            <a:ext cx="242369" cy="203024"/>
          </a:xfrm>
          <a:prstGeom prst="teardrop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9" name="Goccia 48"/>
          <p:cNvSpPr/>
          <p:nvPr/>
        </p:nvSpPr>
        <p:spPr bwMode="auto">
          <a:xfrm rot="7738291">
            <a:off x="6609952" y="2178677"/>
            <a:ext cx="242369" cy="203024"/>
          </a:xfrm>
          <a:prstGeom prst="teardrop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Goccia 49"/>
          <p:cNvSpPr/>
          <p:nvPr/>
        </p:nvSpPr>
        <p:spPr bwMode="auto">
          <a:xfrm rot="7738291">
            <a:off x="10342462" y="5423978"/>
            <a:ext cx="242369" cy="203024"/>
          </a:xfrm>
          <a:prstGeom prst="teardrop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4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488668"/>
            <a:ext cx="590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https://mitomedplus.andalucia.org/mitomedplus/index.html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3280913" y="1492625"/>
            <a:ext cx="6135692" cy="4409032"/>
            <a:chOff x="3428831" y="1425390"/>
            <a:chExt cx="6135692" cy="440903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8832" y="1425390"/>
              <a:ext cx="6135691" cy="3075516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8831" y="4500906"/>
              <a:ext cx="6135692" cy="1333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94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64" y="1577813"/>
            <a:ext cx="11634061" cy="50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72" y="5076488"/>
            <a:ext cx="5468721" cy="172134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62480" y="4000792"/>
            <a:ext cx="635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 smtClean="0">
                <a:latin typeface="Avenir Book" charset="0"/>
                <a:ea typeface="Avenir Book" charset="0"/>
                <a:cs typeface="Avenir Book" charset="0"/>
              </a:rPr>
              <a:t>04.B Proporzione delle organizzazioni turistiche (imprese, società) in relazione al numero totale di organizzazioni sulla destinazione</a:t>
            </a:r>
          </a:p>
          <a:p>
            <a:pPr algn="just"/>
            <a:r>
              <a:rPr lang="it-IT" sz="900" dirty="0" smtClean="0">
                <a:latin typeface="Avenir Book" charset="0"/>
                <a:ea typeface="Avenir Book" charset="0"/>
                <a:cs typeface="Avenir Book" charset="0"/>
              </a:rPr>
              <a:t>04.C Proporzione della popolazione attiva nel settore del turismo in relazione al totale della popolazione attiva sulla destinazione</a:t>
            </a:r>
            <a:endParaRPr lang="it-IT" sz="9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69919" y="1675173"/>
            <a:ext cx="577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latin typeface="Avenir Book" charset="0"/>
                <a:ea typeface="Avenir Book" charset="0"/>
                <a:cs typeface="Avenir Book" charset="0"/>
              </a:rPr>
              <a:t>Come collezionare, calcolare e analizzare l’indicatore?</a:t>
            </a:r>
            <a:endParaRPr lang="it-IT" b="1" u="sng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91570" y="2563757"/>
            <a:ext cx="398218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venir Book" charset="0"/>
                <a:ea typeface="Avenir Book" charset="0"/>
                <a:cs typeface="Avenir Book" charset="0"/>
              </a:rPr>
              <a:t>Show indicator methodological data: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Calculation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Collection of the data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Collection method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Data format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Results interpretation 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Understanding the threshold</a:t>
            </a:r>
          </a:p>
          <a:p>
            <a:pPr marL="285750" indent="-285750" algn="ctr">
              <a:buFontTx/>
              <a:buChar char="-"/>
            </a:pPr>
            <a:r>
              <a:rPr lang="en-GB" sz="1600" dirty="0" smtClean="0">
                <a:latin typeface="Avenir Book" charset="0"/>
                <a:ea typeface="Avenir Book" charset="0"/>
                <a:cs typeface="Avenir Book" charset="0"/>
              </a:rPr>
              <a:t>Definitions to clarify</a:t>
            </a:r>
          </a:p>
          <a:p>
            <a:pPr marL="285750" indent="-285750">
              <a:buFontTx/>
              <a:buChar char="-"/>
            </a:pP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4745" y="1925876"/>
            <a:ext cx="462824" cy="5115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uppo 3"/>
          <p:cNvGrpSpPr/>
          <p:nvPr/>
        </p:nvGrpSpPr>
        <p:grpSpPr>
          <a:xfrm>
            <a:off x="5562480" y="2718471"/>
            <a:ext cx="6400800" cy="1000428"/>
            <a:chOff x="5609230" y="1722106"/>
            <a:chExt cx="6400800" cy="100042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9231" y="2274637"/>
              <a:ext cx="6400799" cy="447897"/>
            </a:xfrm>
            <a:prstGeom prst="rect">
              <a:avLst/>
            </a:prstGeom>
          </p:spPr>
        </p:pic>
        <p:sp>
          <p:nvSpPr>
            <p:cNvPr id="15" name="Freccia giù 14"/>
            <p:cNvSpPr/>
            <p:nvPr/>
          </p:nvSpPr>
          <p:spPr bwMode="auto">
            <a:xfrm>
              <a:off x="9239535" y="1774210"/>
              <a:ext cx="177421" cy="39822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9230" y="1722106"/>
              <a:ext cx="6400799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13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1199" y="3184369"/>
            <a:ext cx="226241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ndale Mono" charset="0"/>
                <a:ea typeface="Andale Mono" charset="0"/>
                <a:cs typeface="Andale Mono" charset="0"/>
              </a:rPr>
              <a:t>Dashboard</a:t>
            </a:r>
          </a:p>
          <a:p>
            <a:pPr algn="ctr"/>
            <a:r>
              <a:rPr lang="it-IT" sz="2400" b="1" dirty="0" smtClean="0">
                <a:latin typeface="Andale Mono" charset="0"/>
                <a:ea typeface="Andale Mono" charset="0"/>
                <a:cs typeface="Andale Mono" charset="0"/>
              </a:rPr>
              <a:t>Piattaforma</a:t>
            </a:r>
            <a:endParaRPr lang="it-IT" sz="2400" b="1" dirty="0"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207" y="1880901"/>
            <a:ext cx="9247322" cy="387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898" y="2587954"/>
            <a:ext cx="1768132" cy="3298334"/>
          </a:xfrm>
          <a:prstGeom prst="rect">
            <a:avLst/>
          </a:prstGeom>
        </p:spPr>
      </p:pic>
      <p:sp>
        <p:nvSpPr>
          <p:cNvPr id="14" name="Freccia destra 13"/>
          <p:cNvSpPr/>
          <p:nvPr/>
        </p:nvSpPr>
        <p:spPr bwMode="auto">
          <a:xfrm>
            <a:off x="1362973" y="4498121"/>
            <a:ext cx="685925" cy="2464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1848" y="3363794"/>
            <a:ext cx="7042524" cy="12039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1848" y="2813993"/>
            <a:ext cx="7042524" cy="5479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898" y="1933273"/>
            <a:ext cx="5953774" cy="4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5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9094" y="5897893"/>
            <a:ext cx="4826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Times New Roman" charset="0"/>
                <a:cs typeface="Times New Roman" charset="0"/>
              </a:rPr>
              <a:t>Indicatore 5: Durata media del soggiorno dei turisti (notti)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763" y="1611824"/>
            <a:ext cx="10230972" cy="4286069"/>
          </a:xfrm>
          <a:prstGeom prst="rect">
            <a:avLst/>
          </a:prstGeom>
        </p:spPr>
      </p:pic>
      <p:sp>
        <p:nvSpPr>
          <p:cNvPr id="7" name="Freccia destra 6"/>
          <p:cNvSpPr/>
          <p:nvPr/>
        </p:nvSpPr>
        <p:spPr bwMode="auto">
          <a:xfrm>
            <a:off x="976131" y="4247549"/>
            <a:ext cx="685925" cy="24640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8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113" y="6550223"/>
            <a:ext cx="899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Times New Roman" charset="0"/>
                <a:cs typeface="Times New Roman" charset="0"/>
              </a:rPr>
              <a:t>Indicatore 7: Tasso </a:t>
            </a:r>
            <a:r>
              <a:rPr lang="it-IT" sz="1400" dirty="0">
                <a:solidFill>
                  <a:srgbClr val="000000"/>
                </a:solidFill>
                <a:latin typeface="Avenir Book" charset="0"/>
                <a:ea typeface="Times New Roman" charset="0"/>
                <a:cs typeface="Times New Roman" charset="0"/>
              </a:rPr>
              <a:t>di occupazione mensile </a:t>
            </a:r>
            <a:r>
              <a:rPr lang="it-IT" sz="1400" dirty="0" smtClean="0">
                <a:solidFill>
                  <a:srgbClr val="000000"/>
                </a:solidFill>
                <a:latin typeface="Avenir Book" charset="0"/>
                <a:ea typeface="Times New Roman" charset="0"/>
                <a:cs typeface="Times New Roman" charset="0"/>
              </a:rPr>
              <a:t>delle </a:t>
            </a:r>
            <a:r>
              <a:rPr lang="it-IT" sz="1400" dirty="0">
                <a:solidFill>
                  <a:srgbClr val="000000"/>
                </a:solidFill>
                <a:latin typeface="Avenir Book" charset="0"/>
                <a:ea typeface="Times New Roman" charset="0"/>
                <a:cs typeface="Times New Roman" charset="0"/>
              </a:rPr>
              <a:t>strutture commerciali ricettive e media annuale</a:t>
            </a:r>
            <a:r>
              <a:rPr lang="it-IT" sz="1400" dirty="0"/>
              <a:t> 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4708204" y="1412968"/>
            <a:ext cx="6370246" cy="4816779"/>
            <a:chOff x="5029937" y="1432207"/>
            <a:chExt cx="6370246" cy="4816779"/>
          </a:xfrm>
        </p:grpSpPr>
        <p:grpSp>
          <p:nvGrpSpPr>
            <p:cNvPr id="17" name="Gruppo 16"/>
            <p:cNvGrpSpPr/>
            <p:nvPr/>
          </p:nvGrpSpPr>
          <p:grpSpPr>
            <a:xfrm>
              <a:off x="5029937" y="1432207"/>
              <a:ext cx="6370246" cy="4816779"/>
              <a:chOff x="4611483" y="1401210"/>
              <a:chExt cx="6370246" cy="4816779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234469" y="1401210"/>
                <a:ext cx="3994417" cy="476967"/>
              </a:xfrm>
              <a:prstGeom prst="rect">
                <a:avLst/>
              </a:prstGeom>
            </p:spPr>
          </p:pic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11483" y="2054645"/>
                <a:ext cx="2831669" cy="3587899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11483" y="5720642"/>
                <a:ext cx="2831669" cy="497347"/>
              </a:xfrm>
              <a:prstGeom prst="rect">
                <a:avLst/>
              </a:prstGeom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31677" y="2062867"/>
                <a:ext cx="2750052" cy="3591727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11334" y="5722266"/>
                <a:ext cx="1217553" cy="414092"/>
              </a:xfrm>
              <a:prstGeom prst="rect">
                <a:avLst/>
              </a:prstGeom>
            </p:spPr>
          </p:pic>
        </p:grp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82602" y="5329828"/>
              <a:ext cx="2817581" cy="343713"/>
            </a:xfrm>
            <a:prstGeom prst="rect">
              <a:avLst/>
            </a:prstGeom>
          </p:spPr>
        </p:pic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765" y="1738831"/>
            <a:ext cx="3267636" cy="26093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765" y="2232864"/>
            <a:ext cx="3049918" cy="38511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807" y="1999768"/>
            <a:ext cx="348544" cy="3325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332" y="2066403"/>
            <a:ext cx="442301" cy="33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8118</TotalTime>
  <Words>193</Words>
  <Application>Microsoft Office PowerPoint</Application>
  <PresentationFormat>Personalizzato</PresentationFormat>
  <Paragraphs>48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Confrontare per programmare: le azioni pilota  del progetto MITOMED+ nell’ambito Elba e Isole di Toscana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Valentina Marchi</dc:creator>
  <cp:lastModifiedBy>raschi</cp:lastModifiedBy>
  <cp:revision>68</cp:revision>
  <cp:lastPrinted>2018-08-20T06:54:25Z</cp:lastPrinted>
  <dcterms:created xsi:type="dcterms:W3CDTF">2018-03-29T11:36:40Z</dcterms:created>
  <dcterms:modified xsi:type="dcterms:W3CDTF">2018-09-07T14:12:57Z</dcterms:modified>
</cp:coreProperties>
</file>