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1" r:id="rId3"/>
    <p:sldId id="339" r:id="rId4"/>
    <p:sldId id="361" r:id="rId5"/>
    <p:sldId id="340" r:id="rId6"/>
    <p:sldId id="342" r:id="rId7"/>
    <p:sldId id="343" r:id="rId8"/>
    <p:sldId id="314" r:id="rId9"/>
    <p:sldId id="356" r:id="rId10"/>
    <p:sldId id="309" r:id="rId11"/>
    <p:sldId id="257" r:id="rId12"/>
    <p:sldId id="258" r:id="rId13"/>
    <p:sldId id="261" r:id="rId14"/>
    <p:sldId id="363" r:id="rId15"/>
    <p:sldId id="264" r:id="rId16"/>
    <p:sldId id="360" r:id="rId17"/>
    <p:sldId id="365" r:id="rId18"/>
    <p:sldId id="324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08" r:id="rId30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AFA"/>
    <a:srgbClr val="FFCC00"/>
    <a:srgbClr val="FFFFFF"/>
    <a:srgbClr val="CC0000"/>
    <a:srgbClr val="FFCC66"/>
    <a:srgbClr val="FF9900"/>
    <a:srgbClr val="222A35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9" autoAdjust="0"/>
  </p:normalViewPr>
  <p:slideViewPr>
    <p:cSldViewPr snapToGrid="0"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6" d="100"/>
        <a:sy n="116" d="100"/>
      </p:scale>
      <p:origin x="0" y="-62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\RICERCA\SANDRO\lavori%202018\ANCI%20TOSCANA\seminario%2018%20settembre%20Chiusdino\1%20Terre%20di%20Siena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\RICERCA\SANDRO\lavori%202018\ANCI%20TOSCANA\seminario%2018%20settembre%20Chiusdino\1Alta%20valdelsa%20e%20valdicecina201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Andamento Permanenza media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'DOMANDA '!$C$44</c:f>
              <c:strCache>
                <c:ptCount val="1"/>
                <c:pt idx="0">
                  <c:v>permanenza media italiani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'DOMANDA '!$D$43:$R$43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'DOMANDA '!$D$44:$R$44</c:f>
              <c:numCache>
                <c:formatCode>0.00</c:formatCode>
                <c:ptCount val="15"/>
                <c:pt idx="1">
                  <c:v>2.1692221622289733</c:v>
                </c:pt>
                <c:pt idx="3">
                  <c:v>2.1659815685409276</c:v>
                </c:pt>
                <c:pt idx="5">
                  <c:v>2.6659331719128327</c:v>
                </c:pt>
                <c:pt idx="7">
                  <c:v>2.9879103772488946</c:v>
                </c:pt>
                <c:pt idx="9">
                  <c:v>2.6206623049664981</c:v>
                </c:pt>
                <c:pt idx="11">
                  <c:v>3.0173275587739927</c:v>
                </c:pt>
                <c:pt idx="13">
                  <c:v>2.985081046636664</c:v>
                </c:pt>
              </c:numCache>
            </c:numRef>
          </c:val>
        </c:ser>
        <c:ser>
          <c:idx val="1"/>
          <c:order val="1"/>
          <c:tx>
            <c:strRef>
              <c:f>'DOMANDA '!$C$45</c:f>
              <c:strCache>
                <c:ptCount val="1"/>
                <c:pt idx="0">
                  <c:v>permanenza media stranieri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'DOMANDA '!$D$43:$R$43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'DOMANDA '!$D$45:$R$45</c:f>
              <c:numCache>
                <c:formatCode>0.00</c:formatCode>
                <c:ptCount val="15"/>
                <c:pt idx="1">
                  <c:v>2.6036536506776979</c:v>
                </c:pt>
                <c:pt idx="3">
                  <c:v>2.6543022121507729</c:v>
                </c:pt>
                <c:pt idx="5">
                  <c:v>2.9817748233084567</c:v>
                </c:pt>
                <c:pt idx="7">
                  <c:v>2.9966702288484597</c:v>
                </c:pt>
                <c:pt idx="9">
                  <c:v>2.9317599350154588</c:v>
                </c:pt>
                <c:pt idx="11">
                  <c:v>3.0591218763728878</c:v>
                </c:pt>
                <c:pt idx="13">
                  <c:v>3.0807719191180905</c:v>
                </c:pt>
              </c:numCache>
            </c:numRef>
          </c:val>
        </c:ser>
        <c:ser>
          <c:idx val="2"/>
          <c:order val="2"/>
          <c:tx>
            <c:strRef>
              <c:f>'DOMANDA '!$C$46</c:f>
              <c:strCache>
                <c:ptCount val="1"/>
                <c:pt idx="0">
                  <c:v>permanenza media totale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'DOMANDA '!$D$43:$R$43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'DOMANDA '!$D$46:$R$46</c:f>
              <c:numCache>
                <c:formatCode>0.00</c:formatCode>
                <c:ptCount val="15"/>
                <c:pt idx="1">
                  <c:v>2.4014770905645126</c:v>
                </c:pt>
                <c:pt idx="3">
                  <c:v>2.4240096303612506</c:v>
                </c:pt>
                <c:pt idx="5">
                  <c:v>2.8416593194501019</c:v>
                </c:pt>
                <c:pt idx="7">
                  <c:v>2.9926676410116673</c:v>
                </c:pt>
                <c:pt idx="9">
                  <c:v>2.7936980764650667</c:v>
                </c:pt>
                <c:pt idx="11">
                  <c:v>3.0399825127599982</c:v>
                </c:pt>
                <c:pt idx="13">
                  <c:v>3.0356874128642812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2820032"/>
        <c:axId val="312821208"/>
      </c:barChart>
      <c:catAx>
        <c:axId val="312820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2821208"/>
        <c:crosses val="autoZero"/>
        <c:auto val="1"/>
        <c:lblAlgn val="ctr"/>
        <c:lblOffset val="100"/>
        <c:noMultiLvlLbl val="0"/>
      </c:catAx>
      <c:valAx>
        <c:axId val="312821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2820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Andamento Permanenza media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'domanda turistica'!$B$50</c:f>
              <c:strCache>
                <c:ptCount val="1"/>
                <c:pt idx="0">
                  <c:v>permanenza media italiani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'domanda turistica'!$C$49:$Q$49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'domanda turistica'!$C$50:$Q$50</c:f>
              <c:numCache>
                <c:formatCode>0.00</c:formatCode>
                <c:ptCount val="15"/>
                <c:pt idx="1">
                  <c:v>2.1260038222916804</c:v>
                </c:pt>
                <c:pt idx="3">
                  <c:v>2.188221153846154</c:v>
                </c:pt>
                <c:pt idx="5">
                  <c:v>2.2186679809507974</c:v>
                </c:pt>
                <c:pt idx="7">
                  <c:v>2.2450929388507044</c:v>
                </c:pt>
                <c:pt idx="9">
                  <c:v>2.2234883781125432</c:v>
                </c:pt>
                <c:pt idx="11">
                  <c:v>2.2169785407725322</c:v>
                </c:pt>
                <c:pt idx="13">
                  <c:v>2.3277311893029018</c:v>
                </c:pt>
              </c:numCache>
            </c:numRef>
          </c:val>
        </c:ser>
        <c:ser>
          <c:idx val="1"/>
          <c:order val="1"/>
          <c:tx>
            <c:strRef>
              <c:f>'domanda turistica'!$B$51</c:f>
              <c:strCache>
                <c:ptCount val="1"/>
                <c:pt idx="0">
                  <c:v>permanenza media stranieri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'domanda turistica'!$C$49:$Q$49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'domanda turistica'!$C$51:$Q$51</c:f>
              <c:numCache>
                <c:formatCode>0.00</c:formatCode>
                <c:ptCount val="15"/>
                <c:pt idx="1">
                  <c:v>3.4684407490625504</c:v>
                </c:pt>
                <c:pt idx="3">
                  <c:v>3.5288136404236314</c:v>
                </c:pt>
                <c:pt idx="5">
                  <c:v>3.7629866565723478</c:v>
                </c:pt>
                <c:pt idx="7">
                  <c:v>3.8574585812963864</c:v>
                </c:pt>
                <c:pt idx="9">
                  <c:v>3.9866697521874612</c:v>
                </c:pt>
                <c:pt idx="11">
                  <c:v>3.9655666192114691</c:v>
                </c:pt>
                <c:pt idx="13">
                  <c:v>4.0586049300829554</c:v>
                </c:pt>
              </c:numCache>
            </c:numRef>
          </c:val>
        </c:ser>
        <c:ser>
          <c:idx val="2"/>
          <c:order val="2"/>
          <c:tx>
            <c:strRef>
              <c:f>'domanda turistica'!$B$52</c:f>
              <c:strCache>
                <c:ptCount val="1"/>
                <c:pt idx="0">
                  <c:v>permanenza media totale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'domanda turistica'!$C$49:$Q$49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'domanda turistica'!$C$52:$Q$52</c:f>
              <c:numCache>
                <c:formatCode>0.00</c:formatCode>
                <c:ptCount val="15"/>
                <c:pt idx="1">
                  <c:v>2.8742058555714611</c:v>
                </c:pt>
                <c:pt idx="3">
                  <c:v>2.9558271535033245</c:v>
                </c:pt>
                <c:pt idx="5">
                  <c:v>3.16177548251079</c:v>
                </c:pt>
                <c:pt idx="7">
                  <c:v>3.218426772234189</c:v>
                </c:pt>
                <c:pt idx="9">
                  <c:v>3.3141726045181148</c:v>
                </c:pt>
                <c:pt idx="11">
                  <c:v>3.2304662973111462</c:v>
                </c:pt>
                <c:pt idx="13">
                  <c:v>3.2956534552096803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2817680"/>
        <c:axId val="312818464"/>
      </c:barChart>
      <c:catAx>
        <c:axId val="31281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2818464"/>
        <c:crosses val="autoZero"/>
        <c:auto val="1"/>
        <c:lblAlgn val="ctr"/>
        <c:lblOffset val="100"/>
        <c:noMultiLvlLbl val="0"/>
      </c:catAx>
      <c:valAx>
        <c:axId val="312818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2817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0A769-EBCE-4C42-95DC-6DB20C050503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052D5654-8B9A-40C7-BB27-DF21BB7487E2}">
      <dgm:prSet phldrT="[Testo]" custT="1"/>
      <dgm:spPr/>
      <dgm:t>
        <a:bodyPr/>
        <a:lstStyle/>
        <a:p>
          <a:r>
            <a:rPr lang="it-IT" altLang="ko-KR" sz="1400" dirty="0"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rPr>
            <a:t>Coordinamento dell’informazione accoglienza turistica</a:t>
          </a:r>
          <a:endParaRPr lang="it-IT" sz="1400" dirty="0"/>
        </a:p>
      </dgm:t>
    </dgm:pt>
    <dgm:pt modelId="{08F2EDF2-7AFE-497A-BD79-B615AEA75DA3}" type="parTrans" cxnId="{F6CECE20-0CE8-4353-B3B2-89D912FFD8EB}">
      <dgm:prSet/>
      <dgm:spPr/>
      <dgm:t>
        <a:bodyPr/>
        <a:lstStyle/>
        <a:p>
          <a:endParaRPr lang="it-IT"/>
        </a:p>
      </dgm:t>
    </dgm:pt>
    <dgm:pt modelId="{7E536A71-65D8-442E-9D70-48429277DAB4}" type="sibTrans" cxnId="{F6CECE20-0CE8-4353-B3B2-89D912FFD8EB}">
      <dgm:prSet/>
      <dgm:spPr/>
      <dgm:t>
        <a:bodyPr/>
        <a:lstStyle/>
        <a:p>
          <a:endParaRPr lang="it-IT"/>
        </a:p>
      </dgm:t>
    </dgm:pt>
    <dgm:pt modelId="{408B532D-FF9B-4E2E-92DA-EB4EDA49C016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Indirizzi strategici per la valorizzazione dell’area</a:t>
          </a:r>
          <a:endParaRPr lang="it-IT" sz="1400" dirty="0"/>
        </a:p>
      </dgm:t>
    </dgm:pt>
    <dgm:pt modelId="{058A0AB1-D2B9-49C9-BFF7-A2969586778A}" type="parTrans" cxnId="{7F49E2FC-272A-4E5E-B4A8-B7070FFF831D}">
      <dgm:prSet/>
      <dgm:spPr/>
      <dgm:t>
        <a:bodyPr/>
        <a:lstStyle/>
        <a:p>
          <a:endParaRPr lang="it-IT"/>
        </a:p>
      </dgm:t>
    </dgm:pt>
    <dgm:pt modelId="{5B26735E-2699-418C-8071-5944D7F8C5BF}" type="sibTrans" cxnId="{7F49E2FC-272A-4E5E-B4A8-B7070FFF831D}">
      <dgm:prSet/>
      <dgm:spPr/>
      <dgm:t>
        <a:bodyPr/>
        <a:lstStyle/>
        <a:p>
          <a:endParaRPr lang="it-IT"/>
        </a:p>
      </dgm:t>
    </dgm:pt>
    <dgm:pt modelId="{B60CE05F-A6E8-4FBC-9457-1244EC5DD281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Crescita delle competenze / conoscenze professionali</a:t>
          </a:r>
          <a:endParaRPr lang="it-IT" sz="1400" dirty="0"/>
        </a:p>
      </dgm:t>
    </dgm:pt>
    <dgm:pt modelId="{4CEC3909-F71C-4F70-8CAA-37625567433C}" type="parTrans" cxnId="{1426A740-6147-4994-B382-D92091BAC97D}">
      <dgm:prSet/>
      <dgm:spPr/>
      <dgm:t>
        <a:bodyPr/>
        <a:lstStyle/>
        <a:p>
          <a:endParaRPr lang="it-IT"/>
        </a:p>
      </dgm:t>
    </dgm:pt>
    <dgm:pt modelId="{40237E96-8D87-46E8-AC9E-DF235BB35F94}" type="sibTrans" cxnId="{1426A740-6147-4994-B382-D92091BAC97D}">
      <dgm:prSet/>
      <dgm:spPr/>
      <dgm:t>
        <a:bodyPr/>
        <a:lstStyle/>
        <a:p>
          <a:endParaRPr lang="it-IT"/>
        </a:p>
      </dgm:t>
    </dgm:pt>
    <dgm:pt modelId="{6E3C6D43-C642-4E6E-AD3B-F3E3D7DBEF2D}" type="pres">
      <dgm:prSet presAssocID="{0C90A769-EBCE-4C42-95DC-6DB20C050503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4F40B364-45DF-48C4-9467-862151A6D099}" type="pres">
      <dgm:prSet presAssocID="{052D5654-8B9A-40C7-BB27-DF21BB7487E2}" presName="Accent1" presStyleCnt="0"/>
      <dgm:spPr/>
    </dgm:pt>
    <dgm:pt modelId="{1BD2CA63-98AA-4827-BE18-06577E840BDE}" type="pres">
      <dgm:prSet presAssocID="{052D5654-8B9A-40C7-BB27-DF21BB7487E2}" presName="Accent" presStyleLbl="node1" presStyleIdx="0" presStyleCnt="3"/>
      <dgm:spPr/>
    </dgm:pt>
    <dgm:pt modelId="{F76BA34E-3AB3-48AC-86AA-3FDEBB333BCF}" type="pres">
      <dgm:prSet presAssocID="{052D5654-8B9A-40C7-BB27-DF21BB7487E2}" presName="Parent1" presStyleLbl="revTx" presStyleIdx="0" presStyleCnt="3" custScaleX="128071" custLinFactNeighborX="-978" custLinFactNeighborY="-1247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BDDD194-96B8-4B3B-8F93-88D49843D517}" type="pres">
      <dgm:prSet presAssocID="{408B532D-FF9B-4E2E-92DA-EB4EDA49C016}" presName="Accent2" presStyleCnt="0"/>
      <dgm:spPr/>
    </dgm:pt>
    <dgm:pt modelId="{C6F5E915-5154-4FBF-B270-A6F82D54E741}" type="pres">
      <dgm:prSet presAssocID="{408B532D-FF9B-4E2E-92DA-EB4EDA49C016}" presName="Accent" presStyleLbl="node1" presStyleIdx="1" presStyleCnt="3"/>
      <dgm:spPr/>
    </dgm:pt>
    <dgm:pt modelId="{658761D4-9932-4E32-9F02-2017852222C7}" type="pres">
      <dgm:prSet presAssocID="{408B532D-FF9B-4E2E-92DA-EB4EDA49C016}" presName="Parent2" presStyleLbl="revTx" presStyleIdx="1" presStyleCnt="3" custScaleX="120760" custLinFactNeighborX="7826" custLinFactNeighborY="-66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1E437E9-4536-4598-BD20-03AB4CDFBCBA}" type="pres">
      <dgm:prSet presAssocID="{B60CE05F-A6E8-4FBC-9457-1244EC5DD281}" presName="Accent3" presStyleCnt="0"/>
      <dgm:spPr/>
    </dgm:pt>
    <dgm:pt modelId="{AD612AF6-9214-4899-AFA8-7CA76CB42635}" type="pres">
      <dgm:prSet presAssocID="{B60CE05F-A6E8-4FBC-9457-1244EC5DD281}" presName="Accent" presStyleLbl="node1" presStyleIdx="2" presStyleCnt="3"/>
      <dgm:spPr/>
    </dgm:pt>
    <dgm:pt modelId="{956733AD-ABDF-4787-9E80-D9A0042036BB}" type="pres">
      <dgm:prSet presAssocID="{B60CE05F-A6E8-4FBC-9457-1244EC5DD281}" presName="Parent3" presStyleLbl="revTx" presStyleIdx="2" presStyleCnt="3" custScaleX="115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825A674-3C8C-4D02-88B5-D69015DA30F5}" type="presOf" srcId="{408B532D-FF9B-4E2E-92DA-EB4EDA49C016}" destId="{658761D4-9932-4E32-9F02-2017852222C7}" srcOrd="0" destOrd="0" presId="urn:microsoft.com/office/officeart/2009/layout/CircleArrowProcess"/>
    <dgm:cxn modelId="{B41163CC-9627-4571-BF6F-F88FA682698B}" type="presOf" srcId="{052D5654-8B9A-40C7-BB27-DF21BB7487E2}" destId="{F76BA34E-3AB3-48AC-86AA-3FDEBB333BCF}" srcOrd="0" destOrd="0" presId="urn:microsoft.com/office/officeart/2009/layout/CircleArrowProcess"/>
    <dgm:cxn modelId="{7F49E2FC-272A-4E5E-B4A8-B7070FFF831D}" srcId="{0C90A769-EBCE-4C42-95DC-6DB20C050503}" destId="{408B532D-FF9B-4E2E-92DA-EB4EDA49C016}" srcOrd="1" destOrd="0" parTransId="{058A0AB1-D2B9-49C9-BFF7-A2969586778A}" sibTransId="{5B26735E-2699-418C-8071-5944D7F8C5BF}"/>
    <dgm:cxn modelId="{1426A740-6147-4994-B382-D92091BAC97D}" srcId="{0C90A769-EBCE-4C42-95DC-6DB20C050503}" destId="{B60CE05F-A6E8-4FBC-9457-1244EC5DD281}" srcOrd="2" destOrd="0" parTransId="{4CEC3909-F71C-4F70-8CAA-37625567433C}" sibTransId="{40237E96-8D87-46E8-AC9E-DF235BB35F94}"/>
    <dgm:cxn modelId="{F6CECE20-0CE8-4353-B3B2-89D912FFD8EB}" srcId="{0C90A769-EBCE-4C42-95DC-6DB20C050503}" destId="{052D5654-8B9A-40C7-BB27-DF21BB7487E2}" srcOrd="0" destOrd="0" parTransId="{08F2EDF2-7AFE-497A-BD79-B615AEA75DA3}" sibTransId="{7E536A71-65D8-442E-9D70-48429277DAB4}"/>
    <dgm:cxn modelId="{4AD7DBF4-6E44-45FE-8453-31BD1A900596}" type="presOf" srcId="{B60CE05F-A6E8-4FBC-9457-1244EC5DD281}" destId="{956733AD-ABDF-4787-9E80-D9A0042036BB}" srcOrd="0" destOrd="0" presId="urn:microsoft.com/office/officeart/2009/layout/CircleArrowProcess"/>
    <dgm:cxn modelId="{889C7685-F72C-4195-8657-1B93E48AFE65}" type="presOf" srcId="{0C90A769-EBCE-4C42-95DC-6DB20C050503}" destId="{6E3C6D43-C642-4E6E-AD3B-F3E3D7DBEF2D}" srcOrd="0" destOrd="0" presId="urn:microsoft.com/office/officeart/2009/layout/CircleArrowProcess"/>
    <dgm:cxn modelId="{A56A010B-3595-4785-BD56-1BD7E9BD6FA9}" type="presParOf" srcId="{6E3C6D43-C642-4E6E-AD3B-F3E3D7DBEF2D}" destId="{4F40B364-45DF-48C4-9467-862151A6D099}" srcOrd="0" destOrd="0" presId="urn:microsoft.com/office/officeart/2009/layout/CircleArrowProcess"/>
    <dgm:cxn modelId="{A0559B94-782E-49C2-AD77-55C95BE08E24}" type="presParOf" srcId="{4F40B364-45DF-48C4-9467-862151A6D099}" destId="{1BD2CA63-98AA-4827-BE18-06577E840BDE}" srcOrd="0" destOrd="0" presId="urn:microsoft.com/office/officeart/2009/layout/CircleArrowProcess"/>
    <dgm:cxn modelId="{2D2FEEAA-2587-4B70-9909-EA45FDBC18CB}" type="presParOf" srcId="{6E3C6D43-C642-4E6E-AD3B-F3E3D7DBEF2D}" destId="{F76BA34E-3AB3-48AC-86AA-3FDEBB333BCF}" srcOrd="1" destOrd="0" presId="urn:microsoft.com/office/officeart/2009/layout/CircleArrowProcess"/>
    <dgm:cxn modelId="{528FF31B-101C-4391-BF1A-55A82972B40F}" type="presParOf" srcId="{6E3C6D43-C642-4E6E-AD3B-F3E3D7DBEF2D}" destId="{EBDDD194-96B8-4B3B-8F93-88D49843D517}" srcOrd="2" destOrd="0" presId="urn:microsoft.com/office/officeart/2009/layout/CircleArrowProcess"/>
    <dgm:cxn modelId="{B8A24ABB-20C8-46E0-AC61-8D431A31C049}" type="presParOf" srcId="{EBDDD194-96B8-4B3B-8F93-88D49843D517}" destId="{C6F5E915-5154-4FBF-B270-A6F82D54E741}" srcOrd="0" destOrd="0" presId="urn:microsoft.com/office/officeart/2009/layout/CircleArrowProcess"/>
    <dgm:cxn modelId="{892FB365-74B5-4BC2-BB3F-D73148A8A9FA}" type="presParOf" srcId="{6E3C6D43-C642-4E6E-AD3B-F3E3D7DBEF2D}" destId="{658761D4-9932-4E32-9F02-2017852222C7}" srcOrd="3" destOrd="0" presId="urn:microsoft.com/office/officeart/2009/layout/CircleArrowProcess"/>
    <dgm:cxn modelId="{B662FB2E-3FBF-4E3D-B5CD-4CDD28E4120E}" type="presParOf" srcId="{6E3C6D43-C642-4E6E-AD3B-F3E3D7DBEF2D}" destId="{B1E437E9-4536-4598-BD20-03AB4CDFBCBA}" srcOrd="4" destOrd="0" presId="urn:microsoft.com/office/officeart/2009/layout/CircleArrowProcess"/>
    <dgm:cxn modelId="{FBA8F98C-5084-48CA-AA41-AB521258648D}" type="presParOf" srcId="{B1E437E9-4536-4598-BD20-03AB4CDFBCBA}" destId="{AD612AF6-9214-4899-AFA8-7CA76CB42635}" srcOrd="0" destOrd="0" presId="urn:microsoft.com/office/officeart/2009/layout/CircleArrowProcess"/>
    <dgm:cxn modelId="{AC3E65EE-BC33-48DD-9AFF-55167F29F17B}" type="presParOf" srcId="{6E3C6D43-C642-4E6E-AD3B-F3E3D7DBEF2D}" destId="{956733AD-ABDF-4787-9E80-D9A0042036BB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BD51B-7E12-458E-B6B0-CF75F2D073CD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E5AAD-E103-4571-81C5-29FD3D516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863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77919-67C0-47C3-9DE2-BC486C9F18B8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C976C-EFFF-4ECF-AE73-3ACB47EF85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25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0E6389-A83F-4B3E-A338-DECD808A026F}" type="slidenum">
              <a:rPr lang="it-IT" altLang="it-IT" sz="1200"/>
              <a:pPr/>
              <a:t>2</a:t>
            </a:fld>
            <a:endParaRPr lang="it-IT" altLang="it-IT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3391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A014E99C-1F62-43F5-8356-923D294F5323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3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22531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22532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854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855D417C-26DB-4E00-AECB-ED3CB40C8772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5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1638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16388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397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855D417C-26DB-4E00-AECB-ED3CB40C8772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6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1638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16388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853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855D417C-26DB-4E00-AECB-ED3CB40C8772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7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1638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16388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20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sz="1600" dirty="0">
                <a:solidFill>
                  <a:srgbClr val="000000"/>
                </a:solidFill>
              </a:rPr>
              <a:t>Regole per lo sviluppo turistico nella nostra area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375F91"/>
                </a:solidFill>
              </a:rPr>
              <a:t>1. </a:t>
            </a:r>
            <a:r>
              <a:rPr lang="it-IT" dirty="0">
                <a:solidFill>
                  <a:srgbClr val="000000"/>
                </a:solidFill>
              </a:rPr>
              <a:t>Decisa </a:t>
            </a:r>
            <a:r>
              <a:rPr lang="it-IT" b="1" dirty="0">
                <a:solidFill>
                  <a:srgbClr val="000000"/>
                </a:solidFill>
              </a:rPr>
              <a:t>volontà politica </a:t>
            </a:r>
            <a:r>
              <a:rPr lang="it-IT" dirty="0">
                <a:solidFill>
                  <a:srgbClr val="000000"/>
                </a:solidFill>
              </a:rPr>
              <a:t>di fare del turismo una leva dello sviluppo economico garantendo continuità nel tempo e migliorando il livello professionale delle risorse umane.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2. </a:t>
            </a:r>
            <a:r>
              <a:rPr lang="it-IT" dirty="0">
                <a:solidFill>
                  <a:srgbClr val="000000"/>
                </a:solidFill>
              </a:rPr>
              <a:t>Attivazione di un sistema di «</a:t>
            </a:r>
            <a:r>
              <a:rPr lang="it-IT" b="1" dirty="0" err="1">
                <a:solidFill>
                  <a:srgbClr val="000000"/>
                </a:solidFill>
              </a:rPr>
              <a:t>governance</a:t>
            </a:r>
            <a:r>
              <a:rPr lang="it-IT" b="1" dirty="0">
                <a:solidFill>
                  <a:srgbClr val="000000"/>
                </a:solidFill>
              </a:rPr>
              <a:t> turistica territoriale» </a:t>
            </a:r>
            <a:r>
              <a:rPr lang="it-IT" dirty="0">
                <a:solidFill>
                  <a:srgbClr val="000000"/>
                </a:solidFill>
              </a:rPr>
              <a:t>efficiente, coordinato con il livello regionale, basati sulla cooperazione e il dialogo costante fra pubblico e privato.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3. </a:t>
            </a:r>
            <a:r>
              <a:rPr lang="it-IT" dirty="0">
                <a:solidFill>
                  <a:srgbClr val="000000"/>
                </a:solidFill>
              </a:rPr>
              <a:t>Valorizzazione delle risorse territoriali e trasformazione in </a:t>
            </a:r>
            <a:r>
              <a:rPr lang="it-IT" b="1" dirty="0">
                <a:solidFill>
                  <a:srgbClr val="000000"/>
                </a:solidFill>
              </a:rPr>
              <a:t>prodotti turistici </a:t>
            </a:r>
            <a:r>
              <a:rPr lang="it-IT" dirty="0">
                <a:solidFill>
                  <a:srgbClr val="000000"/>
                </a:solidFill>
              </a:rPr>
              <a:t>per creare  valore.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4. </a:t>
            </a:r>
            <a:r>
              <a:rPr lang="it-IT" dirty="0">
                <a:solidFill>
                  <a:srgbClr val="000000"/>
                </a:solidFill>
              </a:rPr>
              <a:t>Strutturazione delle risorse e dei servizi turistici in linea con le nuove </a:t>
            </a:r>
            <a:r>
              <a:rPr lang="it-IT" b="1" dirty="0">
                <a:solidFill>
                  <a:srgbClr val="000000"/>
                </a:solidFill>
              </a:rPr>
              <a:t>motivazioni dei turisti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5. </a:t>
            </a:r>
            <a:r>
              <a:rPr lang="it-IT" dirty="0">
                <a:solidFill>
                  <a:srgbClr val="000000"/>
                </a:solidFill>
              </a:rPr>
              <a:t>Uso delle nuove </a:t>
            </a:r>
            <a:r>
              <a:rPr lang="it-IT" b="1" dirty="0">
                <a:solidFill>
                  <a:srgbClr val="000000"/>
                </a:solidFill>
              </a:rPr>
              <a:t>tecnologie, del web e dei social media </a:t>
            </a:r>
            <a:r>
              <a:rPr lang="it-IT" dirty="0">
                <a:solidFill>
                  <a:srgbClr val="000000"/>
                </a:solidFill>
              </a:rPr>
              <a:t>sia per la gestione e l’integrazione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dei diversi attori turistici, sia per la commercializzazione e l’informazione ai turisti in arrivo.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6. </a:t>
            </a:r>
            <a:r>
              <a:rPr lang="it-IT" dirty="0">
                <a:solidFill>
                  <a:srgbClr val="000000"/>
                </a:solidFill>
              </a:rPr>
              <a:t>Sviluppo di politiche sostenibili che promuovono </a:t>
            </a:r>
            <a:r>
              <a:rPr lang="it-IT" b="1" dirty="0">
                <a:solidFill>
                  <a:srgbClr val="000000"/>
                </a:solidFill>
              </a:rPr>
              <a:t>accessibilità </a:t>
            </a:r>
            <a:r>
              <a:rPr lang="it-IT" dirty="0">
                <a:solidFill>
                  <a:srgbClr val="000000"/>
                </a:solidFill>
              </a:rPr>
              <a:t>da diversi mezzi di trasporto 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l’integrazione e razionalizzazione degli stessi.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7. </a:t>
            </a:r>
            <a:r>
              <a:rPr lang="it-IT" dirty="0">
                <a:solidFill>
                  <a:srgbClr val="000000"/>
                </a:solidFill>
              </a:rPr>
              <a:t>Impegno a creare un sistema di mobilità turistica che promuova il </a:t>
            </a:r>
            <a:r>
              <a:rPr lang="it-IT" b="1" dirty="0">
                <a:solidFill>
                  <a:srgbClr val="000000"/>
                </a:solidFill>
              </a:rPr>
              <a:t>pendolarismo intra-urbano</a:t>
            </a:r>
            <a:br>
              <a:rPr lang="it-IT" b="1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e valorizzi anche le località minori.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8. </a:t>
            </a:r>
            <a:r>
              <a:rPr lang="it-IT" dirty="0">
                <a:solidFill>
                  <a:srgbClr val="000000"/>
                </a:solidFill>
              </a:rPr>
              <a:t>Investimenti in servizi di qualità che favoriscano </a:t>
            </a:r>
            <a:r>
              <a:rPr lang="it-IT" b="1" dirty="0">
                <a:solidFill>
                  <a:srgbClr val="000000"/>
                </a:solidFill>
              </a:rPr>
              <a:t>l’esperienza turistica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9. </a:t>
            </a:r>
            <a:r>
              <a:rPr lang="it-IT" dirty="0">
                <a:solidFill>
                  <a:srgbClr val="000000"/>
                </a:solidFill>
              </a:rPr>
              <a:t>Favorire una </a:t>
            </a:r>
            <a:r>
              <a:rPr lang="it-IT" b="1" dirty="0">
                <a:solidFill>
                  <a:srgbClr val="000000"/>
                </a:solidFill>
              </a:rPr>
              <a:t>società locale aperta e favorevole </a:t>
            </a:r>
            <a:r>
              <a:rPr lang="it-IT" dirty="0">
                <a:solidFill>
                  <a:srgbClr val="000000"/>
                </a:solidFill>
              </a:rPr>
              <a:t>al turismo.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10. </a:t>
            </a:r>
            <a:r>
              <a:rPr lang="it-IT" dirty="0">
                <a:solidFill>
                  <a:srgbClr val="000000"/>
                </a:solidFill>
              </a:rPr>
              <a:t>Unire la fruizione turistica con lo </a:t>
            </a:r>
            <a:r>
              <a:rPr lang="it-IT" b="1" dirty="0">
                <a:solidFill>
                  <a:srgbClr val="000000"/>
                </a:solidFill>
              </a:rPr>
              <a:t>stile di vita </a:t>
            </a:r>
            <a:r>
              <a:rPr lang="it-IT" dirty="0">
                <a:solidFill>
                  <a:srgbClr val="000000"/>
                </a:solidFill>
              </a:rPr>
              <a:t>della società locale, come elementi di unicità e autenticità del nostro territorio.</a:t>
            </a:r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8C976C-EFFF-4ECF-AE73-3ACB47EF8539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669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1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45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5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246063" y="930275"/>
            <a:ext cx="8212137" cy="533241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59301-0617-4129-BD48-2ED0F44A93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934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lum brigh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000" y="135100"/>
            <a:ext cx="2018926" cy="1124200"/>
          </a:xfrm>
          <a:prstGeom prst="rect">
            <a:avLst/>
          </a:prstGeom>
          <a:effectLst>
            <a:outerShdw blurRad="50800" dist="50800" algn="ctr" rotWithShape="0">
              <a:srgbClr val="000000">
                <a:alpha val="49000"/>
              </a:srgbClr>
            </a:outerShdw>
            <a:softEdge rad="381000"/>
          </a:effectLst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>
            <a:lum brigh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2" r="334" b="23536"/>
          <a:stretch/>
        </p:blipFill>
        <p:spPr>
          <a:xfrm>
            <a:off x="4543343" y="993916"/>
            <a:ext cx="2228619" cy="1063477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2" y="903704"/>
            <a:ext cx="2262188" cy="1040230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684" y="220575"/>
            <a:ext cx="2141621" cy="1038725"/>
          </a:xfrm>
          <a:prstGeom prst="rect">
            <a:avLst/>
          </a:prstGeom>
          <a:effectLst>
            <a:outerShdw blurRad="50800" dist="50800" dir="3900000" algn="ctr" rotWithShape="0">
              <a:srgbClr val="000000">
                <a:alpha val="50000"/>
              </a:srgbClr>
            </a:outerShdw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07096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538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4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20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0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9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38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0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7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3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  <a:alpha val="5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C0AE-C02E-4701-B5BA-AA9A6686BD93}" type="datetimeFigureOut">
              <a:rPr lang="it-IT" smtClean="0"/>
              <a:t>17/09/2018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87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cstfirenze.it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666103"/>
            <a:ext cx="91440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600" b="1" cap="small" dirty="0">
                <a:solidFill>
                  <a:srgbClr val="CC0000"/>
                </a:solidFill>
              </a:rPr>
              <a:t>NELL’AMBITO DELL’AMBITO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200" i="1" dirty="0">
                <a:solidFill>
                  <a:srgbClr val="C00000"/>
                </a:solidFill>
              </a:rPr>
              <a:t>Identità, qualità, organizzazione e prospettive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i="1" dirty="0" smtClean="0"/>
              <a:t>Il </a:t>
            </a:r>
            <a:r>
              <a:rPr lang="it-IT" sz="2800" i="1" dirty="0"/>
              <a:t>turismo di domani fra territori, operatori e prodotti turistici: dimensione e trend del mercato turistico per </a:t>
            </a:r>
            <a:r>
              <a:rPr lang="it-IT" sz="2800" i="1" dirty="0" smtClean="0"/>
              <a:t>la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>
                <a:solidFill>
                  <a:srgbClr val="C00000"/>
                </a:solidFill>
              </a:rPr>
              <a:t>TERRE DI SIENA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>
                <a:solidFill>
                  <a:srgbClr val="C00000"/>
                </a:solidFill>
                <a:cs typeface="Arial" panose="020B0604020202020204" pitchFamily="34" charset="0"/>
              </a:rPr>
              <a:t>TERRE DI VALDELSA E DELL’ETRURIA VOLTERRANA</a:t>
            </a:r>
            <a:endParaRPr lang="it-IT" sz="2800" b="1" i="1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algn="ctr"/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</a:rPr>
              <a:t>Chiusdino, 18 settembre 2018</a:t>
            </a: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238" y="6040874"/>
            <a:ext cx="1832657" cy="684000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0" y="10444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rgbClr val="C00000"/>
                </a:solidFill>
              </a:rPr>
              <a:t>#</a:t>
            </a:r>
            <a:r>
              <a:rPr lang="it-IT" sz="5400" dirty="0" smtClean="0">
                <a:solidFill>
                  <a:srgbClr val="C00000"/>
                </a:solidFill>
              </a:rPr>
              <a:t>D</a:t>
            </a:r>
            <a:r>
              <a:rPr lang="it-IT" sz="3600" dirty="0" smtClean="0">
                <a:solidFill>
                  <a:srgbClr val="C00000"/>
                </a:solidFill>
              </a:rPr>
              <a:t>E</a:t>
            </a:r>
            <a:r>
              <a:rPr lang="it-IT" sz="3600" dirty="0" smtClean="0">
                <a:solidFill>
                  <a:srgbClr val="0070C0"/>
                </a:solidFill>
              </a:rPr>
              <a:t>STINA</a:t>
            </a:r>
            <a:r>
              <a:rPr lang="it-IT" sz="3600" dirty="0" smtClean="0">
                <a:solidFill>
                  <a:srgbClr val="00B0F0"/>
                </a:solidFill>
              </a:rPr>
              <a:t>ZION</a:t>
            </a:r>
            <a:r>
              <a:rPr lang="it-IT" sz="3600" dirty="0" smtClean="0">
                <a:solidFill>
                  <a:schemeClr val="accent4">
                    <a:lumMod val="75000"/>
                  </a:schemeClr>
                </a:solidFill>
              </a:rPr>
              <a:t>ETERRE</a:t>
            </a:r>
            <a:endParaRPr lang="it-IT" sz="3600" i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it-IT" sz="3600" i="1" dirty="0">
                <a:solidFill>
                  <a:srgbClr val="0070C0"/>
                </a:solidFill>
              </a:rPr>
              <a:t>le officine di identità</a:t>
            </a:r>
          </a:p>
        </p:txBody>
      </p:sp>
    </p:spTree>
    <p:extLst>
      <p:ext uri="{BB962C8B-B14F-4D97-AF65-F5344CB8AC3E}">
        <p14:creationId xmlns:p14="http://schemas.microsoft.com/office/powerpoint/2010/main" val="257664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e 6"/>
          <p:cNvSpPr/>
          <p:nvPr/>
        </p:nvSpPr>
        <p:spPr>
          <a:xfrm>
            <a:off x="459622" y="1790547"/>
            <a:ext cx="3097332" cy="2696213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57150" cap="rnd">
            <a:solidFill>
              <a:schemeClr val="accent4">
                <a:lumMod val="60000"/>
                <a:lumOff val="40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7150" tIns="33575" rIns="67150" bIns="335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9 comuni 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Si </a:t>
            </a:r>
            <a:r>
              <a:rPr lang="it-IT" b="1" dirty="0">
                <a:solidFill>
                  <a:schemeClr val="bg1"/>
                </a:solidFill>
              </a:rPr>
              <a:t>estende </a:t>
            </a: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per  </a:t>
            </a:r>
            <a:r>
              <a:rPr lang="it-IT" b="1" dirty="0" smtClean="0">
                <a:solidFill>
                  <a:schemeClr val="bg1"/>
                </a:solidFill>
              </a:rPr>
              <a:t>1097,30 Kmq 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Oltre  94 mila </a:t>
            </a:r>
            <a:r>
              <a:rPr lang="it-IT" b="1" dirty="0">
                <a:solidFill>
                  <a:schemeClr val="bg1"/>
                </a:solidFill>
              </a:rPr>
              <a:t>residenti </a:t>
            </a:r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(85,93 </a:t>
            </a:r>
            <a:r>
              <a:rPr lang="it-IT" b="1" dirty="0">
                <a:solidFill>
                  <a:schemeClr val="bg1"/>
                </a:solidFill>
              </a:rPr>
              <a:t>abitanti per Kmq)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6990753" y="263769"/>
            <a:ext cx="2153248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it-IT"/>
          </a:p>
        </p:txBody>
      </p:sp>
      <p:sp>
        <p:nvSpPr>
          <p:cNvPr id="13" name="Titolo 12"/>
          <p:cNvSpPr>
            <a:spLocks noGrp="1"/>
          </p:cNvSpPr>
          <p:nvPr>
            <p:ph type="title"/>
          </p:nvPr>
        </p:nvSpPr>
        <p:spPr>
          <a:xfrm>
            <a:off x="12982" y="70173"/>
            <a:ext cx="6476018" cy="795366"/>
          </a:xfrm>
        </p:spPr>
        <p:txBody>
          <a:bodyPr>
            <a:normAutofit/>
          </a:bodyPr>
          <a:lstStyle/>
          <a:p>
            <a:r>
              <a:rPr lang="it-IT" b="1" dirty="0" smtClean="0"/>
              <a:t>Il territorio analizzato</a:t>
            </a:r>
            <a:endParaRPr lang="it-IT" b="1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xmlns="" id="{1315AEB9-0E22-4966-A848-F6CC82C1F5B1}"/>
              </a:ext>
            </a:extLst>
          </p:cNvPr>
          <p:cNvSpPr txBox="1"/>
          <p:nvPr/>
        </p:nvSpPr>
        <p:spPr>
          <a:xfrm>
            <a:off x="4771116" y="2164670"/>
            <a:ext cx="3407662" cy="107721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22.986, 99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Oltre 3,742 mln residenti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162,81 abitanti per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Ovale 8"/>
          <p:cNvSpPr/>
          <p:nvPr/>
        </p:nvSpPr>
        <p:spPr>
          <a:xfrm>
            <a:off x="5442087" y="3896322"/>
            <a:ext cx="3097332" cy="2776251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57150" cap="rnd">
            <a:solidFill>
              <a:schemeClr val="accent4">
                <a:lumMod val="60000"/>
                <a:lumOff val="40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7150" tIns="33575" rIns="67150" bIns="335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11 comuni 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Si estendono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per  </a:t>
            </a:r>
            <a:r>
              <a:rPr lang="it-IT" b="1" dirty="0" smtClean="0">
                <a:solidFill>
                  <a:schemeClr val="bg1"/>
                </a:solidFill>
              </a:rPr>
              <a:t>1504,77 Kmq 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Oltre 94 mila </a:t>
            </a:r>
            <a:r>
              <a:rPr lang="it-IT" b="1" dirty="0">
                <a:solidFill>
                  <a:schemeClr val="bg1"/>
                </a:solidFill>
              </a:rPr>
              <a:t>residenti </a:t>
            </a:r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(62,47 </a:t>
            </a:r>
            <a:r>
              <a:rPr lang="it-IT" b="1" dirty="0">
                <a:solidFill>
                  <a:schemeClr val="bg1"/>
                </a:solidFill>
              </a:rPr>
              <a:t>abitanti per Kmq)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-171097" y="1114548"/>
            <a:ext cx="30763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SIENA</a:t>
            </a:r>
            <a:endParaRPr lang="it-IT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141420" y="5441308"/>
            <a:ext cx="49539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VALDELSA E DELL’ETRURIA VOLTERRANA</a:t>
            </a:r>
            <a:endParaRPr lang="it-IT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163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76738"/>
            <a:ext cx="906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Dimensione del Mercato Turistico</a:t>
            </a:r>
            <a:endParaRPr lang="it-IT" sz="2000" b="1" cap="small" dirty="0">
              <a:solidFill>
                <a:schemeClr val="accent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54021" y="1594877"/>
            <a:ext cx="31583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1">
                    <a:lumMod val="50000"/>
                  </a:schemeClr>
                </a:solidFill>
              </a:rPr>
              <a:t>La Domanda Turistica UFFICIALE</a:t>
            </a:r>
            <a:endParaRPr lang="it-IT" cap="sm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(dati </a:t>
            </a:r>
            <a:r>
              <a:rPr lang="it-IT" i="1" dirty="0" smtClean="0">
                <a:solidFill>
                  <a:schemeClr val="accent1">
                    <a:lumMod val="50000"/>
                  </a:schemeClr>
                </a:solidFill>
              </a:rPr>
              <a:t>2017)</a:t>
            </a:r>
            <a:endParaRPr lang="it-IT" i="1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660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mila arrivi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turistici 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1,586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mln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presenze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2,40 </a:t>
            </a: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 smtClean="0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sz="1400" dirty="0" smtClean="0">
                <a:solidFill>
                  <a:schemeClr val="accent1">
                    <a:lumMod val="50000"/>
                  </a:schemeClr>
                </a:solidFill>
              </a:rPr>
              <a:t>Dal 2011  -1,94% presenze</a:t>
            </a:r>
            <a:endParaRPr lang="it-IT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54021" y="4363058"/>
            <a:ext cx="293712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2">
                    <a:lumMod val="75000"/>
                  </a:schemeClr>
                </a:solidFill>
              </a:rPr>
              <a:t>L’Offerta Ricettiva UFFICIALE</a:t>
            </a:r>
            <a:endParaRPr lang="it-IT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737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imprese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ricettive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16.510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posti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letto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sz="1400" b="1" u="sng" dirty="0">
                <a:solidFill>
                  <a:schemeClr val="accent2">
                    <a:lumMod val="75000"/>
                  </a:schemeClr>
                </a:solidFill>
              </a:rPr>
              <a:t>Dal 2011  </a:t>
            </a:r>
            <a:r>
              <a:rPr lang="it-IT" sz="1400" b="1" u="sng" dirty="0" smtClean="0">
                <a:solidFill>
                  <a:schemeClr val="accent2">
                    <a:lumMod val="75000"/>
                  </a:schemeClr>
                </a:solidFill>
              </a:rPr>
              <a:t>+4,95% PL</a:t>
            </a:r>
            <a:endParaRPr lang="it-IT" sz="1400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947010" y="4906015"/>
            <a:ext cx="2703505" cy="188667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</a:t>
            </a: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Toscana 2017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13,7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arrivi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46,4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presenze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3,4 notti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sz="1600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it-IT" sz="10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15,700 mila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imprese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560 mila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 posti letto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07705" y="6240495"/>
            <a:ext cx="2685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531564" y="1565895"/>
            <a:ext cx="313670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1">
                    <a:lumMod val="50000"/>
                  </a:schemeClr>
                </a:solidFill>
              </a:rPr>
              <a:t>La Domanda Turistica UFFICIALE</a:t>
            </a:r>
            <a:endParaRPr lang="it-IT" cap="sm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(dati </a:t>
            </a:r>
            <a:r>
              <a:rPr lang="it-IT" i="1" dirty="0" smtClean="0">
                <a:solidFill>
                  <a:schemeClr val="accent1">
                    <a:lumMod val="50000"/>
                  </a:schemeClr>
                </a:solidFill>
              </a:rPr>
              <a:t>2017</a:t>
            </a:r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480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mila arrivi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turistici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1,379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mln di presenze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2,87 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 smtClean="0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sz="1400" dirty="0">
                <a:solidFill>
                  <a:schemeClr val="accent1">
                    <a:lumMod val="50000"/>
                  </a:schemeClr>
                </a:solidFill>
              </a:rPr>
              <a:t>Dal 2011  </a:t>
            </a:r>
            <a:r>
              <a:rPr lang="it-IT" sz="1400" dirty="0" smtClean="0">
                <a:solidFill>
                  <a:schemeClr val="accent1">
                    <a:lumMod val="50000"/>
                  </a:schemeClr>
                </a:solidFill>
              </a:rPr>
              <a:t>+6,33% presenze</a:t>
            </a:r>
            <a:endParaRPr lang="it-IT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731141" y="4424704"/>
            <a:ext cx="2937126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2">
                    <a:lumMod val="75000"/>
                  </a:schemeClr>
                </a:solidFill>
              </a:rPr>
              <a:t>L’Offerta Ricettiva UFFICIALE</a:t>
            </a:r>
            <a:endParaRPr lang="it-IT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979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imprese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ricettive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17.533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posti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letto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sz="1400" b="1" u="sng" dirty="0">
                <a:solidFill>
                  <a:schemeClr val="accent2">
                    <a:lumMod val="75000"/>
                  </a:schemeClr>
                </a:solidFill>
              </a:rPr>
              <a:t>Dal 2011  </a:t>
            </a:r>
            <a:r>
              <a:rPr lang="it-IT" sz="1400" b="1" u="sng" dirty="0" smtClean="0">
                <a:solidFill>
                  <a:schemeClr val="accent2">
                    <a:lumMod val="75000"/>
                  </a:schemeClr>
                </a:solidFill>
              </a:rPr>
              <a:t>+20,16% PL</a:t>
            </a:r>
            <a:endParaRPr lang="it-IT" sz="1400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84422" y="834411"/>
            <a:ext cx="3076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SIENA</a:t>
            </a:r>
            <a:endParaRPr lang="it-IT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4328931" y="648699"/>
            <a:ext cx="4953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VALDELSA E DELL’ETRURIA VOLTERRANA</a:t>
            </a:r>
            <a:endParaRPr lang="it-IT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830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3067870" y="5745998"/>
            <a:ext cx="2831766" cy="9048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45,7% presenze Italiani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54,3% presenze Stranieri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" y="11582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Caratteristiche della Domanda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408927" y="1627602"/>
            <a:ext cx="337958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1">
                    <a:lumMod val="50000"/>
                  </a:schemeClr>
                </a:solidFill>
              </a:rPr>
              <a:t>Turisti Italiani</a:t>
            </a:r>
            <a:endParaRPr lang="it-IT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212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mila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arrivi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(44,3%)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451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mila presenze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(32,7%)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2,13 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150498" y="3643456"/>
            <a:ext cx="3778897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2">
                    <a:lumMod val="75000"/>
                  </a:schemeClr>
                </a:solidFill>
              </a:rPr>
              <a:t>Turisti Stranieri</a:t>
            </a:r>
            <a:endParaRPr lang="it-IT" b="1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268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mila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arrivi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(55,7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%) </a:t>
            </a:r>
            <a:r>
              <a:rPr lang="it-IT" sz="1400" dirty="0" smtClean="0">
                <a:solidFill>
                  <a:srgbClr val="002060"/>
                </a:solidFill>
              </a:rPr>
              <a:t>(55,9%)</a:t>
            </a:r>
            <a:endParaRPr lang="it-IT" sz="1400" dirty="0">
              <a:solidFill>
                <a:srgbClr val="002060"/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928 mila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presenze (67,3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%) </a:t>
            </a:r>
            <a:r>
              <a:rPr lang="it-IT" sz="1400" dirty="0" smtClean="0">
                <a:solidFill>
                  <a:srgbClr val="002060"/>
                </a:solidFill>
              </a:rPr>
              <a:t>(68,8%)</a:t>
            </a:r>
            <a:endParaRPr lang="it-IT" sz="1400" dirty="0">
              <a:solidFill>
                <a:srgbClr val="002060"/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3,47 notti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</a:rPr>
              <a:t>pm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65315" y="6301115"/>
            <a:ext cx="2341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264571" y="1540913"/>
            <a:ext cx="337958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1">
                    <a:lumMod val="50000"/>
                  </a:schemeClr>
                </a:solidFill>
              </a:rPr>
              <a:t>Turisti Italiani</a:t>
            </a:r>
            <a:endParaRPr lang="it-IT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307 mila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arrivi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(46,5%)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667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mila presenze (42,1%)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2,17 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378173" y="3836640"/>
            <a:ext cx="381186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2">
                    <a:lumMod val="75000"/>
                  </a:schemeClr>
                </a:solidFill>
              </a:rPr>
              <a:t>Turisti Stranieri</a:t>
            </a:r>
            <a:endParaRPr lang="it-IT" b="1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353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mila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arrivi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(53,5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%) </a:t>
            </a:r>
            <a:r>
              <a:rPr lang="it-IT" sz="1400" dirty="0" smtClean="0">
                <a:solidFill>
                  <a:srgbClr val="002060"/>
                </a:solidFill>
              </a:rPr>
              <a:t>(52,9%)</a:t>
            </a:r>
            <a:endParaRPr lang="it-IT" sz="1400" dirty="0">
              <a:solidFill>
                <a:srgbClr val="002060"/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920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mila presenze (57,9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%) </a:t>
            </a:r>
            <a:r>
              <a:rPr lang="it-IT" sz="1400" dirty="0" smtClean="0">
                <a:solidFill>
                  <a:srgbClr val="002060"/>
                </a:solidFill>
              </a:rPr>
              <a:t>(53,7%)</a:t>
            </a:r>
            <a:endParaRPr lang="it-IT" sz="1400" dirty="0">
              <a:solidFill>
                <a:srgbClr val="002060"/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2,60 notti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</a:rPr>
              <a:t>pm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154021" y="696399"/>
            <a:ext cx="3076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SIENA</a:t>
            </a:r>
            <a:endParaRPr lang="it-IT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4190035" y="511732"/>
            <a:ext cx="4953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VALDELSA E DELL’ETRURIA VOLTERRANA</a:t>
            </a:r>
            <a:endParaRPr lang="it-IT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381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2270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rgbClr val="0070C0"/>
                </a:solidFill>
                <a:latin typeface="Cambria" panose="02040503050406030204" pitchFamily="18" charset="0"/>
              </a:rPr>
              <a:t>Trend della Permanenza Media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444620" y="5998839"/>
            <a:ext cx="384887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500" dirty="0">
                <a:solidFill>
                  <a:srgbClr val="0070C0"/>
                </a:solidFill>
              </a:rPr>
              <a:t>In calo la PM in Toscana, da 3,6 a 3,5 notti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449077" y="6497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3" name="Freccia a sinistra 2"/>
          <p:cNvSpPr/>
          <p:nvPr/>
        </p:nvSpPr>
        <p:spPr>
          <a:xfrm>
            <a:off x="5318449" y="1580503"/>
            <a:ext cx="681135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/>
          <p:cNvSpPr/>
          <p:nvPr/>
        </p:nvSpPr>
        <p:spPr>
          <a:xfrm>
            <a:off x="2957691" y="415706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5981588" y="1520766"/>
            <a:ext cx="3076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SIENA</a:t>
            </a:r>
            <a:endParaRPr lang="it-IT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0" y="3743382"/>
            <a:ext cx="34468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VALDELSA E DELL’ETRURIA VOLTERRANA</a:t>
            </a:r>
            <a:endParaRPr lang="it-IT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" name="Gra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239108"/>
              </p:ext>
            </p:extLst>
          </p:nvPr>
        </p:nvGraphicFramePr>
        <p:xfrm>
          <a:off x="414880" y="54134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Gra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9943194"/>
              </p:ext>
            </p:extLst>
          </p:nvPr>
        </p:nvGraphicFramePr>
        <p:xfrm>
          <a:off x="4334072" y="308560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1525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-800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L’Offerta Ricettiva nei Comuni </a:t>
            </a:r>
            <a:r>
              <a:rPr lang="it-IT" sz="2400" b="1" cap="small" dirty="0" smtClean="0">
                <a:solidFill>
                  <a:schemeClr val="accent1"/>
                </a:solidFill>
                <a:latin typeface="Cambria" panose="02040503050406030204" pitchFamily="18" charset="0"/>
              </a:rPr>
              <a:t>al </a:t>
            </a: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2017 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83763" y="6625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478622"/>
              </p:ext>
            </p:extLst>
          </p:nvPr>
        </p:nvGraphicFramePr>
        <p:xfrm>
          <a:off x="12" y="453660"/>
          <a:ext cx="9143984" cy="4973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9784"/>
                <a:gridCol w="354563"/>
                <a:gridCol w="354563"/>
                <a:gridCol w="270588"/>
                <a:gridCol w="419878"/>
                <a:gridCol w="410547"/>
                <a:gridCol w="238179"/>
                <a:gridCol w="392586"/>
                <a:gridCol w="392586"/>
                <a:gridCol w="392586"/>
                <a:gridCol w="392586"/>
                <a:gridCol w="392586"/>
                <a:gridCol w="392586"/>
                <a:gridCol w="392586"/>
                <a:gridCol w="392586"/>
                <a:gridCol w="392586"/>
                <a:gridCol w="392586"/>
                <a:gridCol w="392586"/>
                <a:gridCol w="392586"/>
                <a:gridCol w="331915"/>
                <a:gridCol w="447870"/>
                <a:gridCol w="447869"/>
                <a:gridCol w="457196"/>
              </a:tblGrid>
              <a:tr h="8624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 dirty="0">
                          <a:effectLst/>
                        </a:rPr>
                        <a:t>Comune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73" marR="5073" marT="507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Esercizi</a:t>
                      </a:r>
                      <a:r>
                        <a:rPr lang="it-IT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letti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73" marR="5073" marT="507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Esercizi alberghieri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73" marR="5073" marT="5073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Esercizi extra alberghieri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73" marR="5073" marT="5073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100" b="1" u="none" strike="noStrike" dirty="0">
                          <a:effectLst/>
                        </a:rPr>
                        <a:t>Totale </a:t>
                      </a:r>
                      <a:r>
                        <a:rPr lang="it-IT" sz="1100" b="1" u="none" strike="noStrike" dirty="0" smtClean="0">
                          <a:effectLst/>
                        </a:rPr>
                        <a:t>alberghi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73" marR="5073" marT="507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100" b="1" u="none" strike="noStrike" dirty="0">
                          <a:effectLst/>
                        </a:rPr>
                        <a:t>Totale </a:t>
                      </a:r>
                      <a:r>
                        <a:rPr lang="it-IT" sz="1100" b="1" u="none" strike="noStrike" dirty="0" smtClean="0">
                          <a:effectLst/>
                        </a:rPr>
                        <a:t>extra alberghi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73" marR="5073" marT="507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100" b="1" u="none" strike="noStrike" dirty="0">
                          <a:effectLst/>
                        </a:rPr>
                        <a:t>Totale esercizi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73" marR="5073" marT="5073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 smtClean="0">
                          <a:effectLst/>
                        </a:rPr>
                        <a:t>1_stelle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 smtClean="0">
                          <a:effectLst/>
                        </a:rPr>
                        <a:t>2_stelle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 smtClean="0">
                          <a:effectLst/>
                        </a:rPr>
                        <a:t>3_stelle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 smtClean="0">
                          <a:effectLst/>
                        </a:rPr>
                        <a:t>4_stelle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 smtClean="0">
                          <a:effectLst/>
                        </a:rPr>
                        <a:t>5_stelle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RTA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 smtClean="0">
                          <a:effectLst/>
                        </a:rPr>
                        <a:t>agriturismi                                          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Affittacamere                                                   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Alloggi privati                                                 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Aree di sosta                                                  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 smtClean="0">
                          <a:effectLst/>
                        </a:rPr>
                        <a:t>CAV                                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Case per ferie                                                  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Ostelli </a:t>
                      </a:r>
                      <a:r>
                        <a:rPr lang="it-IT" sz="1100" u="none" strike="noStrike" dirty="0" smtClean="0">
                          <a:effectLst/>
                        </a:rPr>
                        <a:t>                                       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Residence                                                       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Residenze d'Epoca                                               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Rifugi alpini </a:t>
                      </a:r>
                      <a:r>
                        <a:rPr lang="it-IT" sz="1100" u="none" strike="noStrike" dirty="0" smtClean="0">
                          <a:effectLst/>
                        </a:rPr>
                        <a:t>                               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Campeggi                                                        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Villaggi </a:t>
                      </a:r>
                      <a:r>
                        <a:rPr lang="it-IT" sz="1100" u="none" strike="noStrike" dirty="0" smtClean="0">
                          <a:effectLst/>
                        </a:rPr>
                        <a:t>                                             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Asciano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u="none" strike="noStrike" dirty="0" smtClean="0">
                          <a:effectLst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7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75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82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Asciano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Letti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21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233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704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93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53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365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987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1.352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1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Buonconvento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u="none" strike="noStrike" dirty="0" smtClean="0">
                          <a:effectLst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38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40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11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Buonconvento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Letti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445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89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83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611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694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Chiusdino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u="none" strike="noStrike" dirty="0" smtClean="0">
                          <a:effectLst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38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Chiusdino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Letti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344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34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548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52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1.019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1.072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1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smtClean="0">
                          <a:effectLst/>
                        </a:rPr>
                        <a:t>Monteroni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u="none" strike="noStrike" dirty="0" smtClean="0">
                          <a:effectLst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3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47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50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11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smtClean="0">
                          <a:effectLst/>
                        </a:rPr>
                        <a:t>Monteroni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Letti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433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28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107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616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723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Monticiano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u="none" strike="noStrike" dirty="0" smtClean="0">
                          <a:effectLst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4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21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25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Monticiano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Letti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202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228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280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508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Murlo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u="none" strike="noStrike" dirty="0" smtClean="0">
                          <a:effectLst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29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33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Murlo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Letti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130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202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364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300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376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794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1.170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1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smtClean="0">
                          <a:effectLst/>
                        </a:rPr>
                        <a:t>Rapolano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u="none" strike="noStrike" dirty="0" smtClean="0">
                          <a:effectLst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5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54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59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11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smtClean="0">
                          <a:effectLst/>
                        </a:rPr>
                        <a:t>Rapolano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Letti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335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487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236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380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860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1.240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Siena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u="none" strike="noStrike" dirty="0" smtClean="0">
                          <a:effectLst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21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21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9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22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290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335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Siena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Letti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170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197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1.399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1.693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609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1.137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156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160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276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631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283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1.084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3.755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4.460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8.215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Sovicille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u="none" strike="noStrike" dirty="0" smtClean="0">
                          <a:effectLst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30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5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69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74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145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Sovicille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Letti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116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416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167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307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49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260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207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1.328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1.535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531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5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it-IT" sz="1100" b="1" u="none" strike="noStrike" dirty="0">
                          <a:effectLst/>
                        </a:rPr>
                        <a:t>AMBITO TERRE DI SIENA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 dirty="0" err="1" smtClean="0">
                          <a:effectLst/>
                        </a:rPr>
                        <a:t>Eser</a:t>
                      </a:r>
                      <a:r>
                        <a:rPr lang="it-IT" sz="1100" b="1" u="none" strike="noStrike" dirty="0" smtClean="0">
                          <a:effectLst/>
                        </a:rPr>
                        <a:t>.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5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13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35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15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6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259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186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88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</a:t>
                      </a:r>
                      <a:endParaRPr lang="it-IT" sz="1100" b="1" i="0" u="none" strike="noStrike" dirty="0">
                        <a:solidFill>
                          <a:srgbClr val="FFFF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62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12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18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29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</a:t>
                      </a:r>
                      <a:endParaRPr lang="it-IT" sz="1100" b="1" i="0" u="none" strike="noStrike" dirty="0">
                        <a:solidFill>
                          <a:srgbClr val="FFFF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</a:t>
                      </a:r>
                      <a:endParaRPr lang="it-IT" sz="1100" b="1" i="0" u="none" strike="noStrike" dirty="0">
                        <a:solidFill>
                          <a:srgbClr val="FFFF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77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660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737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145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>
                          <a:effectLst/>
                        </a:rPr>
                        <a:t>Letti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189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402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2.174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2.229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388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172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4.004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1.460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398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</a:t>
                      </a:r>
                      <a:endParaRPr lang="it-IT" sz="1100" b="1" i="0" u="none" strike="noStrike" dirty="0">
                        <a:solidFill>
                          <a:srgbClr val="FFFF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870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386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150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1.623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422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</a:t>
                      </a:r>
                      <a:endParaRPr lang="it-IT" sz="1100" b="1" i="0" u="none" strike="noStrike" dirty="0">
                        <a:solidFill>
                          <a:srgbClr val="FFFF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1.644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</a:t>
                      </a:r>
                      <a:endParaRPr lang="it-IT" sz="1100" b="1" i="0" u="none" strike="noStrike" dirty="0">
                        <a:solidFill>
                          <a:srgbClr val="FFFF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5.553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10.956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16.510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073" marR="5073" marT="507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5906278" y="5708932"/>
            <a:ext cx="3044468" cy="6340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Nel 2017 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1 PL ha generato  96 presenze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17029" y="5708932"/>
            <a:ext cx="3031240" cy="6340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Nel 2011 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1 PL ha generato  102 presenze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65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-1885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L’Offerta Ricettiva nei Comuni </a:t>
            </a:r>
            <a:r>
              <a:rPr lang="it-IT" sz="2400" b="1" cap="small" dirty="0" smtClean="0">
                <a:solidFill>
                  <a:schemeClr val="accent1"/>
                </a:solidFill>
                <a:latin typeface="Cambria" panose="02040503050406030204" pitchFamily="18" charset="0"/>
              </a:rPr>
              <a:t>al </a:t>
            </a: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2017 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83763" y="6625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519332"/>
              </p:ext>
            </p:extLst>
          </p:nvPr>
        </p:nvGraphicFramePr>
        <p:xfrm>
          <a:off x="1" y="442813"/>
          <a:ext cx="9144008" cy="51549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7822"/>
                <a:gridCol w="434446"/>
                <a:gridCol w="312480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  <a:gridCol w="373463"/>
              </a:tblGrid>
              <a:tr h="8222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>
                          <a:effectLst/>
                        </a:rPr>
                        <a:t>Comune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36" marR="4836" marT="4836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 dirty="0" smtClean="0">
                          <a:effectLst/>
                        </a:rPr>
                        <a:t>Esercizi letti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36" marR="4836" marT="4836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Esercizi alberghieri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36" marR="4836" marT="48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>
                          <a:effectLst/>
                        </a:rPr>
                        <a:t>Esercizi extra alberghieri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36" marR="4836" marT="48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000" b="1" u="none" strike="noStrike" dirty="0">
                          <a:effectLst/>
                        </a:rPr>
                        <a:t>Totale esercizi alberghieri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36" marR="4836" marT="4836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000" b="1" u="none" strike="noStrike" dirty="0">
                          <a:effectLst/>
                        </a:rPr>
                        <a:t>Totale esercizi extra alberghieri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36" marR="4836" marT="4836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1000" b="1" u="none" strike="noStrike">
                          <a:effectLst/>
                        </a:rPr>
                        <a:t>Totale esercizi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36" marR="4836" marT="4836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05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Alberghi_a_1_stelle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Alberghi_a_2_stelle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Alberghi_a_3_stelle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Alberghi_a_4_stelle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Alberghi_a_5_stelle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Residenze_turistiche_alberghiere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Alloggi agrituristici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Affittacamere 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Alloggi privati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Aree di sosta 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Case e appartamenti per vacanze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Case per ferie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Ostelli per la gioventù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Residence     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Residenze d'Epoca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Rifugi alpini ed escursionistici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Campeggi                                                       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Villaggi turistici                                              </a:t>
                      </a:r>
                      <a:endParaRPr lang="it-IT" sz="10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Castelnuovo VDC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u="none" strike="noStrike" dirty="0" smtClean="0">
                          <a:effectLst/>
                        </a:rPr>
                        <a:t>Castelnuovo VDC</a:t>
                      </a:r>
                      <a:endParaRPr lang="it-IT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Letti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172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55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37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250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287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Montecatini </a:t>
                      </a:r>
                      <a:r>
                        <a:rPr lang="it-IT" sz="1000" u="none" strike="noStrike" dirty="0" smtClean="0">
                          <a:effectLst/>
                        </a:rPr>
                        <a:t>VDC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42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44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Montecatini </a:t>
                      </a:r>
                      <a:r>
                        <a:rPr lang="it-IT" sz="1000" u="none" strike="noStrike" dirty="0" smtClean="0">
                          <a:effectLst/>
                        </a:rPr>
                        <a:t>VDC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466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224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642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866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Monteverdi </a:t>
                      </a:r>
                      <a:r>
                        <a:rPr lang="it-IT" sz="1000" u="none" strike="noStrike" dirty="0" err="1" smtClean="0">
                          <a:effectLst/>
                        </a:rPr>
                        <a:t>Mmo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13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15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Monteverdi </a:t>
                      </a:r>
                      <a:r>
                        <a:rPr lang="it-IT" sz="1000" u="none" strike="noStrike" dirty="0" err="1" smtClean="0">
                          <a:effectLst/>
                        </a:rPr>
                        <a:t>Mmo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90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122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90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187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277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Pomarance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64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65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Pomarance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56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749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56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1.016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1.072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Volterra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25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127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152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Volterra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30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607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284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1.052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135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322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137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72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242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1.048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1.995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3.044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Casole d'Elsa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8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67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75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Casole d'Elsa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37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181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340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40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598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110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424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1.245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1.669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Colle di Val d'Elsa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8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77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85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Colle di Val d'Elsa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240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227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463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207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92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36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467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975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1.442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Monteriggioni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8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82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90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Monteriggioni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139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397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187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115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543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966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1.509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Poggibonsi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8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62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70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Poggibonsi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59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248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406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339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276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713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736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1.449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Radicondoli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44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46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Radicondoli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386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138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44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590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634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San Gimignano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esercizi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102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293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314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San Gimignano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Letti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773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1.753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685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75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1.349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3.935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5.284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566"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3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it-IT" sz="1000" b="1" u="none" strike="noStrike" dirty="0">
                          <a:effectLst/>
                        </a:rPr>
                        <a:t>Terre di </a:t>
                      </a:r>
                      <a:r>
                        <a:rPr lang="it-IT" sz="1000" b="1" u="none" strike="noStrike" dirty="0" err="1">
                          <a:effectLst/>
                        </a:rPr>
                        <a:t>Valdelsa</a:t>
                      </a:r>
                      <a:r>
                        <a:rPr lang="it-IT" sz="1000" b="1" u="none" strike="noStrike" dirty="0">
                          <a:effectLst/>
                        </a:rPr>
                        <a:t> e dell'Etruria Volterrana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 smtClean="0">
                          <a:effectLst/>
                        </a:rPr>
                        <a:t>esercizi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45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406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197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70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176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8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3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i="1" u="none" strike="noStrike" dirty="0">
                          <a:effectLst/>
                        </a:rPr>
                        <a:t>86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i="1" u="none" strike="noStrike" dirty="0">
                          <a:effectLst/>
                        </a:rPr>
                        <a:t>893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i="1" u="none" strike="noStrike" dirty="0">
                          <a:effectLst/>
                        </a:rPr>
                        <a:t>979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673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>
                          <a:effectLst/>
                        </a:rPr>
                        <a:t>Letti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142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172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2.132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1.917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155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477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6.238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1.269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338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152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2.516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509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122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360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>
                          <a:effectLst/>
                        </a:rPr>
                        <a:t>204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12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818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it-IT" sz="10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i="1" u="none" strike="noStrike" dirty="0">
                          <a:effectLst/>
                        </a:rPr>
                        <a:t>4.995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i="1" u="none" strike="noStrike" dirty="0">
                          <a:effectLst/>
                        </a:rPr>
                        <a:t>12.538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i="1" u="none" strike="noStrike" dirty="0">
                          <a:effectLst/>
                        </a:rPr>
                        <a:t>17.533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836" marR="4836" marT="483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5962261" y="5794393"/>
            <a:ext cx="3081791" cy="6340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Nel 2017 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1 PL ha generato 78 presenze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62465" y="5886213"/>
            <a:ext cx="3031240" cy="6340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Nel 2011 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1 PL ha generato  88 presenze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41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1943"/>
            <a:ext cx="4282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La Domanda nei Comuni 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58620" y="6380179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557766"/>
              </p:ext>
            </p:extLst>
          </p:nvPr>
        </p:nvGraphicFramePr>
        <p:xfrm>
          <a:off x="158620" y="739376"/>
          <a:ext cx="4152120" cy="3498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3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3139"/>
                <a:gridCol w="1203648"/>
              </a:tblGrid>
              <a:tr h="324741">
                <a:tc gridSpan="3"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rgbClr val="C00000"/>
                          </a:solidFill>
                        </a:rPr>
                        <a:t>Terre di Siena</a:t>
                      </a:r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150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Arrivi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presenze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Asciano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36.826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94.110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Buonconvento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9.025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37.302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Chiusdino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18.558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106.738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Monteroni d’Arbia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13.128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40.928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Monticiano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5.531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15.547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Murlo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16.195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47.819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Rapolano Terme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39.973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102.806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Siena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499.538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1.055.406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Sovicille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21.849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85.815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172630"/>
              </p:ext>
            </p:extLst>
          </p:nvPr>
        </p:nvGraphicFramePr>
        <p:xfrm>
          <a:off x="4450701" y="639502"/>
          <a:ext cx="4658700" cy="4120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52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6445"/>
                <a:gridCol w="1227042"/>
              </a:tblGrid>
              <a:tr h="271686">
                <a:tc gridSpan="3"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rgbClr val="C00000"/>
                          </a:solidFill>
                        </a:rPr>
                        <a:t>Terre</a:t>
                      </a:r>
                      <a:r>
                        <a:rPr lang="it-IT" sz="1500" baseline="0" dirty="0" smtClean="0">
                          <a:solidFill>
                            <a:srgbClr val="C00000"/>
                          </a:solidFill>
                        </a:rPr>
                        <a:t> di </a:t>
                      </a:r>
                      <a:r>
                        <a:rPr lang="it-IT" sz="1500" baseline="0" dirty="0" err="1" smtClean="0">
                          <a:solidFill>
                            <a:srgbClr val="C00000"/>
                          </a:solidFill>
                        </a:rPr>
                        <a:t>Valdelsa</a:t>
                      </a:r>
                      <a:r>
                        <a:rPr lang="it-IT" sz="1500" baseline="0" dirty="0" smtClean="0">
                          <a:solidFill>
                            <a:srgbClr val="C00000"/>
                          </a:solidFill>
                        </a:rPr>
                        <a:t> e dell’Etruria Volterrana</a:t>
                      </a:r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5525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Arrivi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presenze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Casole d’Elsa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28.699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121.770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Castelnuovo val Cecina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3.507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18.205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Colle Val d’elsa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40.967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11.593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Montecatini Val</a:t>
                      </a:r>
                      <a:r>
                        <a:rPr lang="it-IT" sz="15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Cecina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16.653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65.688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Monteriggioni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64.021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163.605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Monteverdi Marittimo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3,164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12.283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Poggibonsi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64.828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159.825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Pomarance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10.141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46.379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Radicondoli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2.957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20.087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San Gimignano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184.856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488.571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Volterra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60.126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171.383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581492"/>
              </p:ext>
            </p:extLst>
          </p:nvPr>
        </p:nvGraphicFramePr>
        <p:xfrm>
          <a:off x="18660" y="4609910"/>
          <a:ext cx="4292080" cy="1408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845"/>
                <a:gridCol w="942392"/>
                <a:gridCol w="923731"/>
                <a:gridCol w="905069"/>
                <a:gridCol w="989043"/>
              </a:tblGrid>
              <a:tr h="324741">
                <a:tc gridSpan="5"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rgbClr val="C00000"/>
                          </a:solidFill>
                        </a:rPr>
                        <a:t>Terre di Siena</a:t>
                      </a:r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50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presenze 1 trimestre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presenze 2 trimestre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presenze 3 trimestre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presenze 4 trimestre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2011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13,93%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29,23%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39,38%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17,46%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2017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13,12%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29,95%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38,67%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18,26%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318401"/>
              </p:ext>
            </p:extLst>
          </p:nvPr>
        </p:nvGraphicFramePr>
        <p:xfrm>
          <a:off x="4646452" y="5259626"/>
          <a:ext cx="4292080" cy="1408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845"/>
                <a:gridCol w="942392"/>
                <a:gridCol w="923731"/>
                <a:gridCol w="905069"/>
                <a:gridCol w="989043"/>
              </a:tblGrid>
              <a:tr h="324741">
                <a:tc gridSpan="5"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rgbClr val="C00000"/>
                          </a:solidFill>
                        </a:rPr>
                        <a:t>Terre</a:t>
                      </a:r>
                      <a:r>
                        <a:rPr lang="it-IT" sz="1500" baseline="0" dirty="0" smtClean="0">
                          <a:solidFill>
                            <a:srgbClr val="C00000"/>
                          </a:solidFill>
                        </a:rPr>
                        <a:t> di </a:t>
                      </a:r>
                      <a:r>
                        <a:rPr lang="it-IT" sz="1500" baseline="0" dirty="0" err="1" smtClean="0">
                          <a:solidFill>
                            <a:srgbClr val="C00000"/>
                          </a:solidFill>
                        </a:rPr>
                        <a:t>Valdelsa</a:t>
                      </a:r>
                      <a:r>
                        <a:rPr lang="it-IT" sz="1500" baseline="0" dirty="0" smtClean="0">
                          <a:solidFill>
                            <a:srgbClr val="C00000"/>
                          </a:solidFill>
                        </a:rPr>
                        <a:t> e dell’Etruria Volterrana</a:t>
                      </a:r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50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presenze 1 trimestre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presenze 2 trimestre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presenze 3 trimestre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presenze 4 trimestre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2011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6,79%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29,75%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51,17%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12,28%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2017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6,56%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31,47%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48,75%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13,22%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19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1943"/>
            <a:ext cx="4282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La Domanda nei Comuni 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2539" y="6581001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243852"/>
              </p:ext>
            </p:extLst>
          </p:nvPr>
        </p:nvGraphicFramePr>
        <p:xfrm>
          <a:off x="201968" y="483608"/>
          <a:ext cx="4152120" cy="3498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7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0698"/>
                <a:gridCol w="1203648"/>
              </a:tblGrid>
              <a:tr h="324741">
                <a:tc gridSpan="3"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rgbClr val="C00000"/>
                          </a:solidFill>
                        </a:rPr>
                        <a:t>Terre di Siena</a:t>
                      </a:r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150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italiani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stranieri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Asciano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35,74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64,26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Buonconvento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35,51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64,49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Chiusdino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15,98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84,02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Monteroni d’Arbia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39,33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60,67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Monticiano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46,93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53,07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Murlo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28,68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71,32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Rapolano Terme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65,06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34,94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Siena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44,75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55,25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Sovicille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31,05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68,95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429476"/>
              </p:ext>
            </p:extLst>
          </p:nvPr>
        </p:nvGraphicFramePr>
        <p:xfrm>
          <a:off x="4806927" y="118771"/>
          <a:ext cx="4152120" cy="4120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52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3848"/>
                <a:gridCol w="903067"/>
              </a:tblGrid>
              <a:tr h="271686">
                <a:tc gridSpan="3"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rgbClr val="C00000"/>
                          </a:solidFill>
                        </a:rPr>
                        <a:t>Terre</a:t>
                      </a:r>
                      <a:r>
                        <a:rPr lang="it-IT" sz="1500" baseline="0" dirty="0" smtClean="0">
                          <a:solidFill>
                            <a:srgbClr val="C00000"/>
                          </a:solidFill>
                        </a:rPr>
                        <a:t> di </a:t>
                      </a:r>
                      <a:r>
                        <a:rPr lang="it-IT" sz="1500" baseline="0" dirty="0" err="1" smtClean="0">
                          <a:solidFill>
                            <a:srgbClr val="C00000"/>
                          </a:solidFill>
                        </a:rPr>
                        <a:t>Valdelsa</a:t>
                      </a:r>
                      <a:r>
                        <a:rPr lang="it-IT" sz="1500" baseline="0" dirty="0" smtClean="0">
                          <a:solidFill>
                            <a:srgbClr val="C00000"/>
                          </a:solidFill>
                        </a:rPr>
                        <a:t> e dell’Etruria Volterrana</a:t>
                      </a:r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5525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italiani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stranieri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Casole d’Elsa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19,85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80,15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Castelnuovo val Cecina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37,34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62,66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Colle Val d’elsa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38,93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61,07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Montecatini Val</a:t>
                      </a:r>
                      <a:r>
                        <a:rPr lang="it-IT" sz="15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Cecina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32,27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67,73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Monteriggioni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38,88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61,12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Monteverdi Marittimo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38,43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61,57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Poggibonsi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45,22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54,78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Pomarance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31,94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68,06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Radicondoli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7,69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92,31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San Gimignano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27,17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72,83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Volterra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38,71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61,29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544482"/>
              </p:ext>
            </p:extLst>
          </p:nvPr>
        </p:nvGraphicFramePr>
        <p:xfrm>
          <a:off x="210772" y="4346293"/>
          <a:ext cx="4152120" cy="2172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679"/>
                <a:gridCol w="2111441"/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rgbClr val="C00000"/>
                          </a:solidFill>
                        </a:rPr>
                        <a:t>Terre di Siena</a:t>
                      </a:r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50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Prime 5 regioni italiane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Prime 5 nazioni</a:t>
                      </a:r>
                      <a:r>
                        <a:rPr lang="it-IT" sz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straniere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Lazio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Germania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Lombardia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USA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Toscana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Regno Unito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Campania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Francia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Emilia Romagna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Paesi Bassi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906783"/>
              </p:ext>
            </p:extLst>
          </p:nvPr>
        </p:nvGraphicFramePr>
        <p:xfrm>
          <a:off x="4806927" y="4462926"/>
          <a:ext cx="4152120" cy="2172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679"/>
                <a:gridCol w="2111441"/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rgbClr val="C00000"/>
                          </a:solidFill>
                        </a:rPr>
                        <a:t>Terre</a:t>
                      </a:r>
                      <a:r>
                        <a:rPr lang="it-IT" sz="1500" baseline="0" dirty="0" smtClean="0">
                          <a:solidFill>
                            <a:srgbClr val="C00000"/>
                          </a:solidFill>
                        </a:rPr>
                        <a:t> di </a:t>
                      </a:r>
                      <a:r>
                        <a:rPr lang="it-IT" sz="1500" baseline="0" dirty="0" err="1" smtClean="0">
                          <a:solidFill>
                            <a:srgbClr val="C00000"/>
                          </a:solidFill>
                        </a:rPr>
                        <a:t>Valdelsa</a:t>
                      </a:r>
                      <a:r>
                        <a:rPr lang="it-IT" sz="1500" baseline="0" dirty="0" smtClean="0">
                          <a:solidFill>
                            <a:srgbClr val="C00000"/>
                          </a:solidFill>
                        </a:rPr>
                        <a:t> e dell’Etruria Volterrana</a:t>
                      </a:r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50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Prime 5 regioni italiane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Prime 5 nazioni</a:t>
                      </a:r>
                      <a:r>
                        <a:rPr lang="it-IT" sz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straniere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Lombardia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Germania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Lazio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USA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Toscana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Regno Unito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Veneto</a:t>
                      </a:r>
                      <a:endParaRPr lang="it-IT" sz="15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Francia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Emilia Romagna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Paesi Bassi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08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904" y="5795070"/>
            <a:ext cx="2140017" cy="79871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059505" y="2073161"/>
            <a:ext cx="70249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L’Ambito Turistico Territoriale</a:t>
            </a:r>
          </a:p>
          <a:p>
            <a:pPr algn="r"/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azioni da svolgere</a:t>
            </a:r>
          </a:p>
        </p:txBody>
      </p:sp>
    </p:spTree>
    <p:extLst>
      <p:ext uri="{BB962C8B-B14F-4D97-AF65-F5344CB8AC3E}">
        <p14:creationId xmlns:p14="http://schemas.microsoft.com/office/powerpoint/2010/main" val="1580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095" y="0"/>
            <a:ext cx="56570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60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28954" y="850229"/>
            <a:ext cx="4372708" cy="256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LE COSE CAMBIANO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LE PERSONE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LE IDEE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GLI SCENARI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990491" y="1910861"/>
            <a:ext cx="2856887" cy="3232791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spcBef>
                <a:spcPct val="50000"/>
              </a:spcBef>
              <a:defRPr/>
            </a:pPr>
            <a:r>
              <a:rPr lang="it-IT" sz="2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Comprendere e anticipare un cambiamento rappresenta uno dei fattori di successo delle imprese, delle destinazioni …..</a:t>
            </a:r>
          </a:p>
        </p:txBody>
      </p:sp>
      <p:sp>
        <p:nvSpPr>
          <p:cNvPr id="7" name="Rettangolo 6"/>
          <p:cNvSpPr/>
          <p:nvPr/>
        </p:nvSpPr>
        <p:spPr>
          <a:xfrm>
            <a:off x="4865077" y="162719"/>
            <a:ext cx="4126523" cy="461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460"/>
              </a:spcAft>
              <a:defRPr/>
            </a:pPr>
            <a:r>
              <a:rPr lang="it-IT" sz="2400" b="1" i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QNLEKP+Arial-BoldMT"/>
              </a:rPr>
              <a:t>TURISMO &amp; CAMBIAMENTI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8954" y="4084647"/>
            <a:ext cx="5377348" cy="2456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Offerta ricettiva …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Web, Mobile, </a:t>
            </a:r>
            <a:r>
              <a:rPr lang="it-IT" altLang="it-IT" sz="2800" b="1" dirty="0" err="1">
                <a:solidFill>
                  <a:srgbClr val="CC0000"/>
                </a:solidFill>
                <a:latin typeface="+mn-lt"/>
              </a:rPr>
              <a:t>Ota</a:t>
            </a: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 …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i turisti del domani……….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Destinazione Smart, community</a:t>
            </a:r>
          </a:p>
        </p:txBody>
      </p:sp>
    </p:spTree>
    <p:extLst>
      <p:ext uri="{BB962C8B-B14F-4D97-AF65-F5344CB8AC3E}">
        <p14:creationId xmlns:p14="http://schemas.microsoft.com/office/powerpoint/2010/main" val="193439415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4642339" y="162719"/>
            <a:ext cx="43492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460"/>
              </a:spcAft>
              <a:defRPr/>
            </a:pPr>
            <a:r>
              <a:rPr lang="it-IT" sz="2400" b="1" i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QNLEKP+Arial-BoldMT"/>
              </a:rPr>
              <a:t>AMBITI TURISTICI TERRITORIALI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35265" y="1511312"/>
            <a:ext cx="3112029" cy="1016305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Un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AMBITO TURISTICO TERRITORIALE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è il risultato di 3 componenti</a:t>
            </a:r>
          </a:p>
        </p:txBody>
      </p:sp>
      <p:sp>
        <p:nvSpPr>
          <p:cNvPr id="6" name="Freccia in giù 5"/>
          <p:cNvSpPr/>
          <p:nvPr/>
        </p:nvSpPr>
        <p:spPr>
          <a:xfrm rot="16200000">
            <a:off x="3639726" y="1539914"/>
            <a:ext cx="563675" cy="959098"/>
          </a:xfrm>
          <a:prstGeom prst="down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642724" y="1008185"/>
            <a:ext cx="4196475" cy="2098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programma di sviluppo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con i relativi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progetti attuativi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Un’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intesa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 tra soggetti pubblici e fra pubblico e privato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territorio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di riferimento</a:t>
            </a:r>
          </a:p>
        </p:txBody>
      </p:sp>
      <p:sp>
        <p:nvSpPr>
          <p:cNvPr id="8" name="Elaborazione 7"/>
          <p:cNvSpPr/>
          <p:nvPr/>
        </p:nvSpPr>
        <p:spPr>
          <a:xfrm>
            <a:off x="221672" y="4624022"/>
            <a:ext cx="1828801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</a:t>
            </a:r>
          </a:p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Conoscenza e Programmazione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9" name="Elaborazione 8"/>
          <p:cNvSpPr/>
          <p:nvPr/>
        </p:nvSpPr>
        <p:spPr>
          <a:xfrm>
            <a:off x="2356353" y="3888530"/>
            <a:ext cx="4257243" cy="387927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rgbClr val="CC0000"/>
                </a:solidFill>
              </a:rPr>
              <a:t>Le funzioni …</a:t>
            </a:r>
          </a:p>
        </p:txBody>
      </p:sp>
      <p:sp>
        <p:nvSpPr>
          <p:cNvPr id="10" name="Elaborazione 9"/>
          <p:cNvSpPr/>
          <p:nvPr/>
        </p:nvSpPr>
        <p:spPr>
          <a:xfrm>
            <a:off x="3632921" y="4602410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Informazione e Accoglienza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1" name="Elaborazione 10"/>
          <p:cNvSpPr/>
          <p:nvPr/>
        </p:nvSpPr>
        <p:spPr>
          <a:xfrm>
            <a:off x="6927272" y="4624022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Organizzazione, Coordinamento e Valorizzazione del territorio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4" name="Freccia bidirezionale orizzontale 13"/>
          <p:cNvSpPr/>
          <p:nvPr/>
        </p:nvSpPr>
        <p:spPr>
          <a:xfrm>
            <a:off x="2286000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bidirezionale orizzontale 14"/>
          <p:cNvSpPr/>
          <p:nvPr/>
        </p:nvSpPr>
        <p:spPr>
          <a:xfrm>
            <a:off x="5580351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446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35375" y="251178"/>
            <a:ext cx="5096933" cy="189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r">
              <a:spcBef>
                <a:spcPct val="0"/>
              </a:spcBef>
              <a:buNone/>
              <a:defRPr sz="4000" b="1">
                <a:solidFill>
                  <a:srgbClr val="256373"/>
                </a:solidFill>
                <a:latin typeface="Cambria"/>
                <a:ea typeface="+mj-ea"/>
                <a:cs typeface="Cambria"/>
              </a:defRPr>
            </a:lvl1pPr>
          </a:lstStyle>
          <a:p>
            <a:pPr algn="ctr"/>
            <a:r>
              <a:rPr lang="mr-IN" sz="3600" dirty="0"/>
              <a:t>…</a:t>
            </a:r>
            <a:r>
              <a:rPr lang="it-IT" sz="3600" dirty="0"/>
              <a:t> informazione e accoglienza come segno distintivo </a:t>
            </a:r>
            <a:r>
              <a:rPr lang="mr-IN" sz="3600" dirty="0"/>
              <a:t>…</a:t>
            </a:r>
            <a:endParaRPr lang="it-IT" sz="3600" dirty="0"/>
          </a:p>
        </p:txBody>
      </p:sp>
      <p:sp>
        <p:nvSpPr>
          <p:cNvPr id="5" name="Rettangolo 4"/>
          <p:cNvSpPr/>
          <p:nvPr/>
        </p:nvSpPr>
        <p:spPr>
          <a:xfrm>
            <a:off x="546100" y="2860401"/>
            <a:ext cx="2528570" cy="35016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Occorre delineare il processo di informazione e accoglienza del turista del territorio, suddiviso nelle tre fasi fondamentali dell’esperienza turistica: </a:t>
            </a:r>
          </a:p>
          <a:p>
            <a:pPr algn="ctr"/>
            <a:r>
              <a:rPr lang="it-IT" sz="2000" b="1" u="sng" dirty="0"/>
              <a:t>prima, durante e dopo l’esperienza.</a:t>
            </a:r>
          </a:p>
        </p:txBody>
      </p:sp>
      <p:sp>
        <p:nvSpPr>
          <p:cNvPr id="6" name="Rettangolo 5"/>
          <p:cNvSpPr/>
          <p:nvPr/>
        </p:nvSpPr>
        <p:spPr>
          <a:xfrm>
            <a:off x="4492625" y="2860401"/>
            <a:ext cx="4239683" cy="3501659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Definire le politiche di informazione e accoglienza sull’ambito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un sistema di redazione (back-office) nell’ambito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una rete dei servizi di informazione e accoglienza turistica in stretto collegamento con </a:t>
            </a:r>
            <a:r>
              <a:rPr lang="it-IT" sz="2000" i="1" dirty="0" err="1">
                <a:solidFill>
                  <a:srgbClr val="000000"/>
                </a:solidFill>
              </a:rPr>
              <a:t>Visit</a:t>
            </a:r>
            <a:r>
              <a:rPr lang="it-IT" sz="2000" i="1" dirty="0">
                <a:solidFill>
                  <a:srgbClr val="000000"/>
                </a:solidFill>
              </a:rPr>
              <a:t> </a:t>
            </a:r>
            <a:r>
              <a:rPr lang="it-IT" sz="2000" i="1" dirty="0" err="1">
                <a:solidFill>
                  <a:srgbClr val="000000"/>
                </a:solidFill>
              </a:rPr>
              <a:t>Tuscany</a:t>
            </a:r>
            <a:r>
              <a:rPr lang="it-IT" sz="2000" i="1" dirty="0">
                <a:solidFill>
                  <a:srgbClr val="000000"/>
                </a:solidFill>
              </a:rPr>
              <a:t> e Toscana Promozione</a:t>
            </a:r>
          </a:p>
        </p:txBody>
      </p:sp>
      <p:sp>
        <p:nvSpPr>
          <p:cNvPr id="7" name="Rettangolo 6"/>
          <p:cNvSpPr/>
          <p:nvPr/>
        </p:nvSpPr>
        <p:spPr>
          <a:xfrm>
            <a:off x="546100" y="494121"/>
            <a:ext cx="2528570" cy="14120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Per l’ambito è un tema strategico di Marketing Territoriale</a:t>
            </a:r>
          </a:p>
        </p:txBody>
      </p:sp>
      <p:sp>
        <p:nvSpPr>
          <p:cNvPr id="9" name="Freccia in giù 6"/>
          <p:cNvSpPr/>
          <p:nvPr/>
        </p:nvSpPr>
        <p:spPr>
          <a:xfrm>
            <a:off x="6036945" y="2044700"/>
            <a:ext cx="615782" cy="734182"/>
          </a:xfrm>
          <a:prstGeom prst="downArrow">
            <a:avLst>
              <a:gd name="adj1" fmla="val 50000"/>
              <a:gd name="adj2" fmla="val 48270"/>
            </a:avLst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  <p:sp>
        <p:nvSpPr>
          <p:cNvPr id="10" name="Freccia a sinistra 7"/>
          <p:cNvSpPr/>
          <p:nvPr/>
        </p:nvSpPr>
        <p:spPr>
          <a:xfrm>
            <a:off x="3482975" y="4229100"/>
            <a:ext cx="857250" cy="604157"/>
          </a:xfrm>
          <a:prstGeom prst="leftArrow">
            <a:avLst/>
          </a:prstGeom>
          <a:solidFill>
            <a:srgbClr val="3185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14971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xmlns="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351560"/>
            <a:ext cx="9144000" cy="5390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900" b="1" dirty="0">
                <a:solidFill>
                  <a:srgbClr val="C00000"/>
                </a:solidFill>
              </a:rPr>
              <a:t>Attraverso un accordo fra i comuni aderenti </a:t>
            </a:r>
          </a:p>
          <a:p>
            <a:pPr algn="ctr"/>
            <a:endParaRPr lang="it-IT" sz="1900" dirty="0">
              <a:solidFill>
                <a:srgbClr val="C00000"/>
              </a:solidFill>
            </a:endParaRPr>
          </a:p>
          <a:p>
            <a:pPr algn="ctr"/>
            <a:r>
              <a:rPr lang="it-IT" sz="1900" b="1" dirty="0"/>
              <a:t>Organizzare un sistema di informazione e accoglienza turistica </a:t>
            </a:r>
          </a:p>
          <a:p>
            <a:pPr algn="ctr"/>
            <a:r>
              <a:rPr lang="it-IT" sz="1900" dirty="0"/>
              <a:t>a carattere sovra-comunale</a:t>
            </a:r>
          </a:p>
          <a:p>
            <a:pPr algn="ctr"/>
            <a:endParaRPr lang="it-IT" sz="1900" dirty="0"/>
          </a:p>
          <a:p>
            <a:pPr algn="ctr"/>
            <a:r>
              <a:rPr lang="it-IT" sz="1900" dirty="0"/>
              <a:t>L’obiettivo che l’ambito si deve porre è l’organizzazione di un sistema degli uffici in rete con l’organizzazione di un eventuale back-office per il coordinamento e la redazione delle varie basi informative, in un rapporto continuo con il sistema informativo regionale al fine di garantire l’immagine unitaria.</a:t>
            </a:r>
          </a:p>
          <a:p>
            <a:pPr algn="ctr"/>
            <a:endParaRPr lang="it-IT" sz="1900" dirty="0"/>
          </a:p>
          <a:p>
            <a:pPr algn="ctr"/>
            <a:endParaRPr lang="it-IT" sz="1900" dirty="0"/>
          </a:p>
          <a:p>
            <a:pPr algn="ctr"/>
            <a:r>
              <a:rPr lang="it-IT" sz="1900" dirty="0"/>
              <a:t>Sistema di Redazione come strumento di gestione e coordinamento del sistema informativo dell’ambito</a:t>
            </a:r>
          </a:p>
          <a:p>
            <a:pPr algn="ctr"/>
            <a:endParaRPr lang="it-IT" sz="1900" dirty="0"/>
          </a:p>
          <a:p>
            <a:pPr algn="ctr"/>
            <a:endParaRPr lang="it-IT" sz="1900" dirty="0"/>
          </a:p>
          <a:p>
            <a:pPr algn="ctr"/>
            <a:endParaRPr lang="it-IT" sz="1900" dirty="0"/>
          </a:p>
          <a:p>
            <a:pPr algn="ctr"/>
            <a:r>
              <a:rPr lang="it-IT" sz="1900" dirty="0"/>
              <a:t>Organizzazione di una attività di monitoraggio delle attività svolte dagli uffici informazioni e i flussi turistici connessi, come strumento di analisi per impostare anche le linee guida future dell’ambito</a:t>
            </a:r>
            <a:endParaRPr lang="it-IT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Gli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ambiti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sono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</a:p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può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xmlns="" id="{E7BE0124-C72C-4912-AFD6-F72523F4ACCA}"/>
              </a:ext>
            </a:extLst>
          </p:cNvPr>
          <p:cNvCxnSpPr/>
          <p:nvPr/>
        </p:nvCxnSpPr>
        <p:spPr>
          <a:xfrm flipV="1">
            <a:off x="158620" y="1268964"/>
            <a:ext cx="8826760" cy="933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72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58800" y="1100102"/>
            <a:ext cx="3386667" cy="524934"/>
          </a:xfrm>
          <a:prstGeom prst="rect">
            <a:avLst/>
          </a:prstGeom>
          <a:solidFill>
            <a:srgbClr val="37609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OBIETTIVI SPECIFICI</a:t>
            </a:r>
          </a:p>
        </p:txBody>
      </p:sp>
      <p:sp>
        <p:nvSpPr>
          <p:cNvPr id="3" name="Rettangolo 2"/>
          <p:cNvSpPr/>
          <p:nvPr/>
        </p:nvSpPr>
        <p:spPr>
          <a:xfrm>
            <a:off x="558800" y="1766016"/>
            <a:ext cx="338666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A) DEFINIRE LE POLITICHE DI ACCOGLIENZA SU TUTTO IL TERRITORIO DELL’AMBITO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140798"/>
            <a:ext cx="9144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buClr>
                <a:srgbClr val="A00003"/>
              </a:buClr>
            </a:pPr>
            <a:r>
              <a:rPr lang="it-IT" sz="2400" b="1" dirty="0">
                <a:solidFill>
                  <a:srgbClr val="376092"/>
                </a:solidFill>
                <a:latin typeface="Cambria"/>
                <a:cs typeface="Cambria"/>
              </a:rPr>
              <a:t>ORGANIZZARE IL SISTEMA DI ACCOGLIENZA TURISTICA</a:t>
            </a:r>
          </a:p>
        </p:txBody>
      </p:sp>
      <p:sp>
        <p:nvSpPr>
          <p:cNvPr id="7" name="Rettangolo 6"/>
          <p:cNvSpPr/>
          <p:nvPr/>
        </p:nvSpPr>
        <p:spPr>
          <a:xfrm>
            <a:off x="558800" y="2607341"/>
            <a:ext cx="35359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Organizzazione di un piano strategico dell’accoglienza turistica a livello di ambito sia per le singole destinazioni sia per le imprese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gli elementi costitutivi il piano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le esigenze del piano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L’importanza del livello di soddisfazione della clientela e metodi di rilevazione di tale fabbisogno in un piano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/>
          </p:nvPr>
        </p:nvGraphicFramePr>
        <p:xfrm>
          <a:off x="3538395" y="4761372"/>
          <a:ext cx="4674697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80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85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Comunicare le tipicità, l’identità territoriale, lo stile di vita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Essere una comunità che accoglie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>
                          <a:effectLst/>
                          <a:latin typeface="Cambria"/>
                          <a:cs typeface="Cambria"/>
                        </a:rPr>
                        <a:t>Accogliere e comunicare tra persone </a:t>
                      </a:r>
                      <a:endParaRPr lang="it-IT" sz="105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Organizzare località accoglienti e sicure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Tutelare, valorizzare e rendere accoglienti e fruibili le risorse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Valorizzare e rendere fruibili gli eventi legati alle tipicità locali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Personalizzare, qualificare e rendere competitivi i servizi e le attività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 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Garantire una qualità dell’accoglienza negli uffici, nelle imprese, nelle destinazioni.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9" name="Freccia angolare in su 8"/>
          <p:cNvSpPr/>
          <p:nvPr/>
        </p:nvSpPr>
        <p:spPr>
          <a:xfrm rot="5400000">
            <a:off x="1928137" y="4601359"/>
            <a:ext cx="1080695" cy="1828799"/>
          </a:xfrm>
          <a:prstGeom prst="bentUpArrow">
            <a:avLst>
              <a:gd name="adj1" fmla="val 25000"/>
              <a:gd name="adj2" fmla="val 44666"/>
              <a:gd name="adj3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4749801" y="1766016"/>
            <a:ext cx="377189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Organizzare percorsi formativi che sviluppino il quadro delle competenze legate al concetto di accoglienza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Progettazione formativa per aree tematiche e territoriali;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Progettazione delle azioni di formazione permanenti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826000" y="3648414"/>
            <a:ext cx="405631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FAVORIRE L’INTEGRAZIONE FRA DIVERSI ATTORI TERRITORIALI DEL SISTEMA DI ACCOGLIENZA</a:t>
            </a:r>
          </a:p>
        </p:txBody>
      </p:sp>
    </p:spTree>
    <p:extLst>
      <p:ext uri="{BB962C8B-B14F-4D97-AF65-F5344CB8AC3E}">
        <p14:creationId xmlns:p14="http://schemas.microsoft.com/office/powerpoint/2010/main" val="218882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45868" y="1171875"/>
            <a:ext cx="8969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 Per la programmazione e  il monitoraggio delle strategie e delle attività turistiche del territorio e dei prodotti correlati</a:t>
            </a:r>
          </a:p>
        </p:txBody>
      </p:sp>
      <p:sp>
        <p:nvSpPr>
          <p:cNvPr id="6" name="Elaborazione 5"/>
          <p:cNvSpPr/>
          <p:nvPr/>
        </p:nvSpPr>
        <p:spPr>
          <a:xfrm>
            <a:off x="221672" y="3295058"/>
            <a:ext cx="1828801" cy="32165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Indirizzi strategici per la valorizzazione del territorio e dei prodotti correlati</a:t>
            </a:r>
          </a:p>
          <a:p>
            <a:pPr algn="ctr"/>
            <a:endParaRPr lang="it-IT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Piano di attività dell’OTD almeno biennale</a:t>
            </a:r>
          </a:p>
        </p:txBody>
      </p:sp>
      <p:sp>
        <p:nvSpPr>
          <p:cNvPr id="5" name="Elaborazione 4"/>
          <p:cNvSpPr/>
          <p:nvPr/>
        </p:nvSpPr>
        <p:spPr>
          <a:xfrm>
            <a:off x="1133240" y="1836570"/>
            <a:ext cx="6606073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La funzione dell’OTD di Ambito</a:t>
            </a:r>
          </a:p>
        </p:txBody>
      </p:sp>
      <p:sp>
        <p:nvSpPr>
          <p:cNvPr id="8" name="Elaborazione 7"/>
          <p:cNvSpPr/>
          <p:nvPr/>
        </p:nvSpPr>
        <p:spPr>
          <a:xfrm>
            <a:off x="7067540" y="3267418"/>
            <a:ext cx="1704109" cy="3218902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Monitoraggio relativo alle azioni realizzate </a:t>
            </a:r>
          </a:p>
        </p:txBody>
      </p:sp>
      <p:sp>
        <p:nvSpPr>
          <p:cNvPr id="11" name="Elaborazione 10"/>
          <p:cNvSpPr/>
          <p:nvPr/>
        </p:nvSpPr>
        <p:spPr>
          <a:xfrm>
            <a:off x="878490" y="133152"/>
            <a:ext cx="7121236" cy="939225"/>
          </a:xfrm>
          <a:prstGeom prst="flowChart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sservatorio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uristico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estinazione</a:t>
            </a:r>
          </a:p>
        </p:txBody>
      </p:sp>
      <p:sp>
        <p:nvSpPr>
          <p:cNvPr id="12" name="Elaborazione 11"/>
          <p:cNvSpPr/>
          <p:nvPr/>
        </p:nvSpPr>
        <p:spPr>
          <a:xfrm>
            <a:off x="4338369" y="3267418"/>
            <a:ext cx="177836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Sostenere forme di collaborazione / dialogo fra imprese e attori pubblici</a:t>
            </a:r>
          </a:p>
        </p:txBody>
      </p:sp>
      <p:sp>
        <p:nvSpPr>
          <p:cNvPr id="13" name="Elaborazione 12"/>
          <p:cNvSpPr/>
          <p:nvPr/>
        </p:nvSpPr>
        <p:spPr>
          <a:xfrm>
            <a:off x="2304492" y="3295058"/>
            <a:ext cx="182880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Crescita delle competenze / conoscenze professionali</a:t>
            </a:r>
          </a:p>
        </p:txBody>
      </p:sp>
      <p:sp>
        <p:nvSpPr>
          <p:cNvPr id="9" name="Elaborazione 8"/>
          <p:cNvSpPr/>
          <p:nvPr/>
        </p:nvSpPr>
        <p:spPr>
          <a:xfrm>
            <a:off x="358815" y="6120561"/>
            <a:ext cx="8321056" cy="77152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i="1" dirty="0">
                <a:solidFill>
                  <a:schemeClr val="tx2">
                    <a:lumMod val="50000"/>
                  </a:schemeClr>
                </a:solidFill>
              </a:rPr>
              <a:t>Dialogo Sociale</a:t>
            </a:r>
            <a:endParaRPr lang="it-IT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Freccia in su 2"/>
          <p:cNvSpPr/>
          <p:nvPr/>
        </p:nvSpPr>
        <p:spPr>
          <a:xfrm rot="18944644">
            <a:off x="2164028" y="5738420"/>
            <a:ext cx="463683" cy="74699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su 13"/>
          <p:cNvSpPr/>
          <p:nvPr/>
        </p:nvSpPr>
        <p:spPr>
          <a:xfrm>
            <a:off x="3120422" y="5628788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su 14"/>
          <p:cNvSpPr/>
          <p:nvPr/>
        </p:nvSpPr>
        <p:spPr>
          <a:xfrm>
            <a:off x="4863573" y="5663935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su 15"/>
          <p:cNvSpPr/>
          <p:nvPr/>
        </p:nvSpPr>
        <p:spPr>
          <a:xfrm rot="3035067">
            <a:off x="6391584" y="5785305"/>
            <a:ext cx="463683" cy="7055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Elaborazione 16"/>
          <p:cNvSpPr/>
          <p:nvPr/>
        </p:nvSpPr>
        <p:spPr>
          <a:xfrm>
            <a:off x="221672" y="2453951"/>
            <a:ext cx="5638822" cy="705709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confronto: conoscenza, programmazione e valorizzazione</a:t>
            </a:r>
          </a:p>
        </p:txBody>
      </p:sp>
      <p:sp>
        <p:nvSpPr>
          <p:cNvPr id="18" name="Elaborazione 17"/>
          <p:cNvSpPr/>
          <p:nvPr/>
        </p:nvSpPr>
        <p:spPr>
          <a:xfrm>
            <a:off x="6203662" y="2742893"/>
            <a:ext cx="2960383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misurazione</a:t>
            </a:r>
          </a:p>
        </p:txBody>
      </p:sp>
    </p:spTree>
    <p:extLst>
      <p:ext uri="{BB962C8B-B14F-4D97-AF65-F5344CB8AC3E}">
        <p14:creationId xmlns:p14="http://schemas.microsoft.com/office/powerpoint/2010/main" val="2265076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xmlns="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351560"/>
            <a:ext cx="9144000" cy="5390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900" dirty="0">
                <a:solidFill>
                  <a:schemeClr val="tx1"/>
                </a:solidFill>
              </a:rPr>
              <a:t>Un’area a forte vocazione turistica come la nostra richiede </a:t>
            </a:r>
            <a:r>
              <a:rPr lang="it-IT" sz="1900" b="1" dirty="0">
                <a:solidFill>
                  <a:schemeClr val="tx1"/>
                </a:solidFill>
              </a:rPr>
              <a:t>sempre più un coinvolgimento dei vari sistemi territoriali</a:t>
            </a:r>
            <a:r>
              <a:rPr lang="it-IT" sz="1900" dirty="0">
                <a:solidFill>
                  <a:schemeClr val="tx1"/>
                </a:solidFill>
              </a:rPr>
              <a:t> e di tutti gli attori (pubblici e privati) sulla base delle competenze</a:t>
            </a:r>
          </a:p>
          <a:p>
            <a:pPr algn="ctr"/>
            <a:r>
              <a:rPr lang="it-IT" sz="1900" dirty="0">
                <a:solidFill>
                  <a:schemeClr val="tx1"/>
                </a:solidFill>
              </a:rPr>
              <a:t>Il passaggio da una semplice logica di destinazione o di prodotto, ad una integrazione fra prodotti turistici  e valorizzazione di una destinazione turistica e dei suoi elementi di identità riporta in primo piano la necessità di nuove forme di «partnership» fra tutti gli attori locali siano essi soggetti pubblici siano essi soggetti privati</a:t>
            </a:r>
          </a:p>
          <a:p>
            <a:pPr algn="ctr"/>
            <a:endParaRPr lang="it-IT" sz="1900" dirty="0">
              <a:solidFill>
                <a:srgbClr val="C00000"/>
              </a:solidFill>
            </a:endParaRPr>
          </a:p>
          <a:p>
            <a:pPr algn="ctr"/>
            <a:r>
              <a:rPr lang="it-IT" sz="1900" dirty="0">
                <a:solidFill>
                  <a:srgbClr val="C00000"/>
                </a:solidFill>
              </a:rPr>
              <a:t>Per queste considerazioni </a:t>
            </a:r>
            <a:r>
              <a:rPr lang="it-IT" sz="2600" b="1" dirty="0">
                <a:solidFill>
                  <a:srgbClr val="C00000"/>
                </a:solidFill>
              </a:rPr>
              <a:t>uno </a:t>
            </a:r>
            <a:r>
              <a:rPr lang="it-IT" sz="2600" b="1">
                <a:solidFill>
                  <a:srgbClr val="C00000"/>
                </a:solidFill>
              </a:rPr>
              <a:t>dei primi </a:t>
            </a:r>
            <a:r>
              <a:rPr lang="it-IT" sz="2600" b="1" dirty="0">
                <a:solidFill>
                  <a:srgbClr val="C00000"/>
                </a:solidFill>
              </a:rPr>
              <a:t>obiettivi</a:t>
            </a:r>
            <a:r>
              <a:rPr lang="it-IT" sz="1900" dirty="0">
                <a:solidFill>
                  <a:srgbClr val="C00000"/>
                </a:solidFill>
              </a:rPr>
              <a:t>, non come ambito ma come destinazione turistica che crede a questo settore per lo sviluppo economico del territorio è quello di </a:t>
            </a:r>
          </a:p>
          <a:p>
            <a:pPr algn="ctr"/>
            <a:r>
              <a:rPr lang="it-IT" sz="2400" b="1" dirty="0"/>
              <a:t>Organizzare un nuovo rapporto con le imprese </a:t>
            </a:r>
          </a:p>
          <a:p>
            <a:pPr algn="ctr"/>
            <a:r>
              <a:rPr lang="it-IT" sz="1900" b="1" dirty="0"/>
              <a:t>facendole partecipare direttamente al percorso intrapreso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L’ambito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è </a:t>
            </a:r>
          </a:p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può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xmlns="" id="{E7BE0124-C72C-4912-AFD6-F72523F4ACCA}"/>
              </a:ext>
            </a:extLst>
          </p:cNvPr>
          <p:cNvCxnSpPr/>
          <p:nvPr/>
        </p:nvCxnSpPr>
        <p:spPr>
          <a:xfrm flipV="1">
            <a:off x="158620" y="1268964"/>
            <a:ext cx="8826760" cy="933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62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69514"/>
          </a:xfrm>
        </p:spPr>
        <p:txBody>
          <a:bodyPr>
            <a:noAutofit/>
          </a:bodyPr>
          <a:lstStyle/>
          <a:p>
            <a:pPr algn="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Creazione di una «Rete» di ambito</a:t>
            </a:r>
            <a:endParaRPr lang="ko-KR" altLang="en-US" sz="3600" b="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8" name="Freccia a sinistra 7"/>
          <p:cNvSpPr/>
          <p:nvPr/>
        </p:nvSpPr>
        <p:spPr>
          <a:xfrm rot="10800000">
            <a:off x="5004048" y="3817895"/>
            <a:ext cx="1001315" cy="366241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Rettangolo 9"/>
          <p:cNvSpPr/>
          <p:nvPr/>
        </p:nvSpPr>
        <p:spPr>
          <a:xfrm>
            <a:off x="6228184" y="1638831"/>
            <a:ext cx="2592288" cy="4724370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DIALOGO SOCIALE 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per una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destinazione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più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FORTE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COMPETITIVA</a:t>
            </a:r>
          </a:p>
        </p:txBody>
      </p:sp>
      <p:graphicFrame>
        <p:nvGraphicFramePr>
          <p:cNvPr id="5" name="Diagramma 4"/>
          <p:cNvGraphicFramePr/>
          <p:nvPr>
            <p:extLst/>
          </p:nvPr>
        </p:nvGraphicFramePr>
        <p:xfrm>
          <a:off x="539552" y="1285236"/>
          <a:ext cx="5472608" cy="5065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71848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69514"/>
          </a:xfrm>
        </p:spPr>
        <p:txBody>
          <a:bodyPr>
            <a:noAutofit/>
          </a:bodyPr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Punto di partenza</a:t>
            </a:r>
            <a:endParaRPr lang="ko-KR" altLang="en-US" sz="3600" b="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934477" y="1227932"/>
            <a:ext cx="4371391" cy="5247590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ESPERIENZE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ATTIVE SUI SINGOLI TERRITORI COMUNALI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Per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ARRIVARE A UNA RETE DI IMPRESA DI AMBITO</a:t>
            </a:r>
          </a:p>
        </p:txBody>
      </p:sp>
    </p:spTree>
    <p:extLst>
      <p:ext uri="{BB962C8B-B14F-4D97-AF65-F5344CB8AC3E}">
        <p14:creationId xmlns:p14="http://schemas.microsoft.com/office/powerpoint/2010/main" val="2783216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C8EEC3B0-7076-4C5B-AAFD-2CAD9224B0D4}"/>
              </a:ext>
            </a:extLst>
          </p:cNvPr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/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375F91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          </a:t>
            </a:r>
          </a:p>
          <a:p>
            <a:pPr>
              <a:lnSpc>
                <a:spcPct val="150000"/>
              </a:lnSpc>
            </a:pPr>
            <a:endParaRPr lang="it-IT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/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/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/>
              <a:t> </a:t>
            </a:r>
          </a:p>
        </p:txBody>
      </p:sp>
      <p:cxnSp>
        <p:nvCxnSpPr>
          <p:cNvPr id="4" name="Connettore 1 14">
            <a:extLst>
              <a:ext uri="{FF2B5EF4-FFF2-40B4-BE49-F238E27FC236}">
                <a16:creationId xmlns:a16="http://schemas.microsoft.com/office/drawing/2014/main" xmlns="" id="{747A90FE-83C0-44E0-8556-47BD840D319B}"/>
              </a:ext>
            </a:extLst>
          </p:cNvPr>
          <p:cNvCxnSpPr/>
          <p:nvPr/>
        </p:nvCxnSpPr>
        <p:spPr>
          <a:xfrm flipH="1">
            <a:off x="0" y="332556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1 14">
            <a:extLst>
              <a:ext uri="{FF2B5EF4-FFF2-40B4-BE49-F238E27FC236}">
                <a16:creationId xmlns:a16="http://schemas.microsoft.com/office/drawing/2014/main" xmlns="" id="{8AFDC3CF-AD2B-45DD-8A34-2D710F426ED1}"/>
              </a:ext>
            </a:extLst>
          </p:cNvPr>
          <p:cNvCxnSpPr/>
          <p:nvPr/>
        </p:nvCxnSpPr>
        <p:spPr>
          <a:xfrm flipH="1">
            <a:off x="-5142" y="930154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14">
            <a:extLst>
              <a:ext uri="{FF2B5EF4-FFF2-40B4-BE49-F238E27FC236}">
                <a16:creationId xmlns:a16="http://schemas.microsoft.com/office/drawing/2014/main" xmlns="" id="{562EF927-204F-4548-8703-907245ED9240}"/>
              </a:ext>
            </a:extLst>
          </p:cNvPr>
          <p:cNvCxnSpPr/>
          <p:nvPr/>
        </p:nvCxnSpPr>
        <p:spPr>
          <a:xfrm flipH="1">
            <a:off x="34081" y="215660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14">
            <a:extLst>
              <a:ext uri="{FF2B5EF4-FFF2-40B4-BE49-F238E27FC236}">
                <a16:creationId xmlns:a16="http://schemas.microsoft.com/office/drawing/2014/main" xmlns="" id="{2BA9DF08-4571-46F9-96DF-1E10EAD69C88}"/>
              </a:ext>
            </a:extLst>
          </p:cNvPr>
          <p:cNvCxnSpPr/>
          <p:nvPr/>
        </p:nvCxnSpPr>
        <p:spPr>
          <a:xfrm flipH="1">
            <a:off x="0" y="6131775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14">
            <a:extLst>
              <a:ext uri="{FF2B5EF4-FFF2-40B4-BE49-F238E27FC236}">
                <a16:creationId xmlns:a16="http://schemas.microsoft.com/office/drawing/2014/main" xmlns="" id="{BB115E29-2135-40D1-ACCC-F08D139C17CB}"/>
              </a:ext>
            </a:extLst>
          </p:cNvPr>
          <p:cNvCxnSpPr/>
          <p:nvPr/>
        </p:nvCxnSpPr>
        <p:spPr>
          <a:xfrm flipH="1">
            <a:off x="18464" y="2917382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14">
            <a:extLst>
              <a:ext uri="{FF2B5EF4-FFF2-40B4-BE49-F238E27FC236}">
                <a16:creationId xmlns:a16="http://schemas.microsoft.com/office/drawing/2014/main" xmlns="" id="{C4556BE4-12AA-43ED-89D9-533A9FB6D0D6}"/>
              </a:ext>
            </a:extLst>
          </p:cNvPr>
          <p:cNvCxnSpPr/>
          <p:nvPr/>
        </p:nvCxnSpPr>
        <p:spPr>
          <a:xfrm flipH="1">
            <a:off x="-15617" y="3429000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7D8D2036-21E4-41C1-97FD-75EE9A4A31F3}"/>
              </a:ext>
            </a:extLst>
          </p:cNvPr>
          <p:cNvSpPr txBox="1"/>
          <p:nvPr/>
        </p:nvSpPr>
        <p:spPr>
          <a:xfrm>
            <a:off x="747168" y="156755"/>
            <a:ext cx="8331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600" dirty="0">
                <a:solidFill>
                  <a:srgbClr val="000000"/>
                </a:solidFill>
              </a:rPr>
              <a:t>Vi è una decisa </a:t>
            </a:r>
            <a:r>
              <a:rPr lang="it-IT" sz="2000" b="1" dirty="0">
                <a:solidFill>
                  <a:srgbClr val="C00000"/>
                </a:solidFill>
              </a:rPr>
              <a:t>VOLONTÀ POLITICA DEI COMUNI </a:t>
            </a:r>
            <a:r>
              <a:rPr lang="it-IT" sz="1600" dirty="0">
                <a:solidFill>
                  <a:srgbClr val="000000"/>
                </a:solidFill>
              </a:rPr>
              <a:t>di fare del turismo una leva dello sviluppo economico</a:t>
            </a:r>
            <a:endParaRPr lang="it-IT" sz="1600" dirty="0">
              <a:solidFill>
                <a:schemeClr val="tx2">
                  <a:lumMod val="50000"/>
                </a:schemeClr>
              </a:solidFill>
              <a:ea typeface="Times New Roman" panose="02020603050405020304" pitchFamily="18" charset="0"/>
              <a:cs typeface="DIN BoldAlternate"/>
            </a:endParaRPr>
          </a:p>
        </p:txBody>
      </p:sp>
      <p:cxnSp>
        <p:nvCxnSpPr>
          <p:cNvPr id="12" name="Connettore 1 14">
            <a:extLst>
              <a:ext uri="{FF2B5EF4-FFF2-40B4-BE49-F238E27FC236}">
                <a16:creationId xmlns:a16="http://schemas.microsoft.com/office/drawing/2014/main" xmlns="" id="{9A1EBD38-E734-46C9-9A7A-BAE681389D27}"/>
              </a:ext>
            </a:extLst>
          </p:cNvPr>
          <p:cNvCxnSpPr/>
          <p:nvPr/>
        </p:nvCxnSpPr>
        <p:spPr>
          <a:xfrm flipH="1">
            <a:off x="34081" y="5557001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xmlns="" id="{4D0ECEF9-215A-43B5-AB21-CB59EEBC0151}"/>
              </a:ext>
            </a:extLst>
          </p:cNvPr>
          <p:cNvSpPr/>
          <p:nvPr/>
        </p:nvSpPr>
        <p:spPr>
          <a:xfrm>
            <a:off x="492277" y="214707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xmlns="" id="{3301BC8E-1F03-4A95-9704-4790B68B6CFE}"/>
              </a:ext>
            </a:extLst>
          </p:cNvPr>
          <p:cNvSpPr/>
          <p:nvPr/>
        </p:nvSpPr>
        <p:spPr>
          <a:xfrm>
            <a:off x="492277" y="778838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xmlns="" id="{DAFBE0A2-8E5E-4739-BF1D-7390E1C35A3F}"/>
              </a:ext>
            </a:extLst>
          </p:cNvPr>
          <p:cNvSpPr txBox="1"/>
          <p:nvPr/>
        </p:nvSpPr>
        <p:spPr>
          <a:xfrm>
            <a:off x="728884" y="827334"/>
            <a:ext cx="8349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Attivazione di un sistema di «</a:t>
            </a:r>
            <a:r>
              <a:rPr lang="it-IT" sz="2000" b="1" dirty="0" err="1">
                <a:solidFill>
                  <a:srgbClr val="C00000"/>
                </a:solidFill>
              </a:rPr>
              <a:t>governance</a:t>
            </a:r>
            <a:r>
              <a:rPr lang="it-IT" sz="2000" b="1" dirty="0">
                <a:solidFill>
                  <a:srgbClr val="C00000"/>
                </a:solidFill>
              </a:rPr>
              <a:t> turistica territoriale</a:t>
            </a:r>
            <a:r>
              <a:rPr lang="it-IT" sz="1600" b="1" dirty="0">
                <a:solidFill>
                  <a:srgbClr val="000000"/>
                </a:solidFill>
              </a:rPr>
              <a:t>»</a:t>
            </a:r>
            <a:endParaRPr lang="it-IT" sz="1600" dirty="0">
              <a:solidFill>
                <a:srgbClr val="375F91"/>
              </a:solidFill>
            </a:endParaRPr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xmlns="" id="{31D9CB9B-AFC4-4074-AEDA-28FA24CED8B8}"/>
              </a:ext>
            </a:extLst>
          </p:cNvPr>
          <p:cNvSpPr/>
          <p:nvPr/>
        </p:nvSpPr>
        <p:spPr>
          <a:xfrm>
            <a:off x="531500" y="1970453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8529F33D-1DC6-4D13-83B0-D46D46D387E0}"/>
              </a:ext>
            </a:extLst>
          </p:cNvPr>
          <p:cNvSpPr txBox="1"/>
          <p:nvPr/>
        </p:nvSpPr>
        <p:spPr>
          <a:xfrm>
            <a:off x="651137" y="2031202"/>
            <a:ext cx="793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Trasformazione </a:t>
            </a:r>
            <a:r>
              <a:rPr lang="it-IT" sz="1600" dirty="0"/>
              <a:t>delle</a:t>
            </a:r>
            <a:r>
              <a:rPr lang="it-IT" sz="1600" dirty="0">
                <a:solidFill>
                  <a:srgbClr val="C00000"/>
                </a:solidFill>
              </a:rPr>
              <a:t> </a:t>
            </a:r>
            <a:r>
              <a:rPr lang="it-IT" sz="2000" b="1" dirty="0">
                <a:solidFill>
                  <a:srgbClr val="C00000"/>
                </a:solidFill>
              </a:rPr>
              <a:t>risorse territoriali in prodotti turistici </a:t>
            </a:r>
            <a:r>
              <a:rPr lang="it-IT" sz="1600" dirty="0">
                <a:solidFill>
                  <a:srgbClr val="000000"/>
                </a:solidFill>
              </a:rPr>
              <a:t>in linea con le nuove </a:t>
            </a:r>
            <a:r>
              <a:rPr lang="it-IT" sz="2000" b="1" dirty="0">
                <a:solidFill>
                  <a:srgbClr val="C00000"/>
                </a:solidFill>
              </a:rPr>
              <a:t>motivazioni dei turisti</a:t>
            </a:r>
            <a:r>
              <a:rPr lang="it-IT" sz="2000" dirty="0">
                <a:solidFill>
                  <a:srgbClr val="000000"/>
                </a:solidFill>
              </a:rPr>
              <a:t>.</a:t>
            </a:r>
            <a:r>
              <a:rPr lang="it-IT" sz="2000" b="1" dirty="0">
                <a:solidFill>
                  <a:srgbClr val="C00000"/>
                </a:solidFill>
              </a:rPr>
              <a:t> </a:t>
            </a:r>
            <a:r>
              <a:rPr lang="it-IT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xmlns="" id="{1703168D-8E86-4298-A93A-BC66B8FDEB80}"/>
              </a:ext>
            </a:extLst>
          </p:cNvPr>
          <p:cNvSpPr/>
          <p:nvPr/>
        </p:nvSpPr>
        <p:spPr>
          <a:xfrm>
            <a:off x="507894" y="593638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xmlns="" id="{B620BA51-FF58-41A7-91DA-96B4D8D89F97}"/>
              </a:ext>
            </a:extLst>
          </p:cNvPr>
          <p:cNvSpPr/>
          <p:nvPr/>
        </p:nvSpPr>
        <p:spPr>
          <a:xfrm>
            <a:off x="507894" y="2734405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id="{CA5167D4-575C-4592-A8B3-A1C64AC81EBC}"/>
              </a:ext>
            </a:extLst>
          </p:cNvPr>
          <p:cNvSpPr txBox="1"/>
          <p:nvPr/>
        </p:nvSpPr>
        <p:spPr>
          <a:xfrm>
            <a:off x="617056" y="2729538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 Uso nuove </a:t>
            </a:r>
            <a:r>
              <a:rPr lang="it-IT" sz="2000" b="1" dirty="0">
                <a:solidFill>
                  <a:srgbClr val="C00000"/>
                </a:solidFill>
              </a:rPr>
              <a:t>tecnologie, web e social media</a:t>
            </a:r>
            <a:endParaRPr lang="it-IT" sz="2000" dirty="0">
              <a:solidFill>
                <a:srgbClr val="C00000"/>
              </a:solidFill>
            </a:endParaRP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xmlns="" id="{E7CF31C3-ADC2-423F-9693-81A2417FE935}"/>
              </a:ext>
            </a:extLst>
          </p:cNvPr>
          <p:cNvSpPr/>
          <p:nvPr/>
        </p:nvSpPr>
        <p:spPr>
          <a:xfrm>
            <a:off x="462753" y="324785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xmlns="" id="{9FEBE53D-EDA4-4861-AD24-C99217237D0D}"/>
              </a:ext>
            </a:extLst>
          </p:cNvPr>
          <p:cNvSpPr txBox="1"/>
          <p:nvPr/>
        </p:nvSpPr>
        <p:spPr>
          <a:xfrm>
            <a:off x="651137" y="6056735"/>
            <a:ext cx="793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Sistemi di </a:t>
            </a:r>
            <a:r>
              <a:rPr lang="it-IT" sz="2000" b="1" dirty="0">
                <a:solidFill>
                  <a:srgbClr val="C00000"/>
                </a:solidFill>
              </a:rPr>
              <a:t>mobilità/accessibilità turistica sostenibile, integrati </a:t>
            </a:r>
            <a:r>
              <a:rPr lang="it-IT" sz="1600" dirty="0">
                <a:solidFill>
                  <a:srgbClr val="000000"/>
                </a:solidFill>
              </a:rPr>
              <a:t>e verso tutte le destinazioni</a:t>
            </a:r>
            <a:endParaRPr lang="it-IT" sz="2000" dirty="0">
              <a:solidFill>
                <a:srgbClr val="375F91"/>
              </a:solidFill>
            </a:endParaRPr>
          </a:p>
        </p:txBody>
      </p:sp>
      <p:cxnSp>
        <p:nvCxnSpPr>
          <p:cNvPr id="24" name="Connettore 1 14">
            <a:extLst>
              <a:ext uri="{FF2B5EF4-FFF2-40B4-BE49-F238E27FC236}">
                <a16:creationId xmlns:a16="http://schemas.microsoft.com/office/drawing/2014/main" xmlns="" id="{FC5D1F1C-163F-42C7-967F-E7C1BBC298F3}"/>
              </a:ext>
            </a:extLst>
          </p:cNvPr>
          <p:cNvCxnSpPr/>
          <p:nvPr/>
        </p:nvCxnSpPr>
        <p:spPr>
          <a:xfrm flipH="1">
            <a:off x="34081" y="429715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e 24">
            <a:extLst>
              <a:ext uri="{FF2B5EF4-FFF2-40B4-BE49-F238E27FC236}">
                <a16:creationId xmlns:a16="http://schemas.microsoft.com/office/drawing/2014/main" xmlns="" id="{A80E9D8D-037D-4B66-B302-63C73D57D46F}"/>
              </a:ext>
            </a:extLst>
          </p:cNvPr>
          <p:cNvSpPr/>
          <p:nvPr/>
        </p:nvSpPr>
        <p:spPr>
          <a:xfrm>
            <a:off x="515883" y="4104929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xmlns="" id="{3EF945C3-0CB6-4503-A5E2-5B78F5495D22}"/>
              </a:ext>
            </a:extLst>
          </p:cNvPr>
          <p:cNvSpPr txBox="1"/>
          <p:nvPr/>
        </p:nvSpPr>
        <p:spPr>
          <a:xfrm>
            <a:off x="627531" y="3338426"/>
            <a:ext cx="8534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Organizzazione dei </a:t>
            </a:r>
            <a:r>
              <a:rPr lang="it-IT" sz="2000" b="1" dirty="0">
                <a:solidFill>
                  <a:srgbClr val="C00000"/>
                </a:solidFill>
              </a:rPr>
              <a:t>servizi di informazione e accoglienza turistica </a:t>
            </a:r>
            <a:r>
              <a:rPr lang="it-IT" sz="1600" dirty="0">
                <a:solidFill>
                  <a:srgbClr val="000000"/>
                </a:solidFill>
              </a:rPr>
              <a:t>che favoriscano </a:t>
            </a:r>
            <a:r>
              <a:rPr lang="it-IT" sz="2000" b="1" dirty="0">
                <a:solidFill>
                  <a:srgbClr val="C00000"/>
                </a:solidFill>
              </a:rPr>
              <a:t>l’esperienza turistica</a:t>
            </a:r>
            <a:r>
              <a:rPr lang="it-IT" sz="2000" dirty="0">
                <a:solidFill>
                  <a:srgbClr val="000000"/>
                </a:solidFill>
              </a:rPr>
              <a:t> </a:t>
            </a:r>
            <a:r>
              <a:rPr lang="it-IT" sz="1600" dirty="0">
                <a:solidFill>
                  <a:srgbClr val="000000"/>
                </a:solidFill>
              </a:rPr>
              <a:t>sul territorio</a:t>
            </a:r>
            <a:endParaRPr lang="it-IT" sz="1600" dirty="0">
              <a:solidFill>
                <a:srgbClr val="375F91"/>
              </a:solidFill>
            </a:endParaRPr>
          </a:p>
        </p:txBody>
      </p:sp>
      <p:sp>
        <p:nvSpPr>
          <p:cNvPr id="29" name="Ovale 28">
            <a:extLst>
              <a:ext uri="{FF2B5EF4-FFF2-40B4-BE49-F238E27FC236}">
                <a16:creationId xmlns:a16="http://schemas.microsoft.com/office/drawing/2014/main" xmlns="" id="{2F8EEF5A-0783-4004-A99B-C6EB99276775}"/>
              </a:ext>
            </a:extLst>
          </p:cNvPr>
          <p:cNvSpPr/>
          <p:nvPr/>
        </p:nvSpPr>
        <p:spPr>
          <a:xfrm>
            <a:off x="496169" y="5383104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xmlns="" id="{8F8403A4-A5EA-4708-8781-C776097B9B7A}"/>
              </a:ext>
            </a:extLst>
          </p:cNvPr>
          <p:cNvSpPr txBox="1"/>
          <p:nvPr/>
        </p:nvSpPr>
        <p:spPr>
          <a:xfrm>
            <a:off x="589966" y="5390358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C00000"/>
                </a:solidFill>
              </a:rPr>
              <a:t>Qualità e stile di vita </a:t>
            </a:r>
            <a:r>
              <a:rPr lang="it-IT" sz="1600" dirty="0">
                <a:solidFill>
                  <a:srgbClr val="000000"/>
                </a:solidFill>
              </a:rPr>
              <a:t>della società locale, come elementi di </a:t>
            </a:r>
            <a:r>
              <a:rPr lang="it-IT" sz="2000" b="1" dirty="0">
                <a:solidFill>
                  <a:srgbClr val="C00000"/>
                </a:solidFill>
              </a:rPr>
              <a:t>unicità e autenticità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xmlns="" id="{CA5167D4-575C-4592-A8B3-A1C64AC81EBC}"/>
              </a:ext>
            </a:extLst>
          </p:cNvPr>
          <p:cNvSpPr txBox="1"/>
          <p:nvPr/>
        </p:nvSpPr>
        <p:spPr>
          <a:xfrm>
            <a:off x="627531" y="4131800"/>
            <a:ext cx="793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Volontà di coinvolgere in questo percorso </a:t>
            </a:r>
            <a:r>
              <a:rPr lang="it-IT" sz="2000" b="1" dirty="0">
                <a:solidFill>
                  <a:srgbClr val="C00000"/>
                </a:solidFill>
              </a:rPr>
              <a:t>i soggetti privati </a:t>
            </a:r>
            <a:r>
              <a:rPr lang="it-IT" sz="1600" dirty="0">
                <a:solidFill>
                  <a:srgbClr val="000000"/>
                </a:solidFill>
              </a:rPr>
              <a:t>attraverso un consolidamento del dialogo sociale  </a:t>
            </a:r>
            <a:endParaRPr lang="it-IT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2775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archioCs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956" y="3554556"/>
            <a:ext cx="225742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tangolo 6"/>
          <p:cNvSpPr/>
          <p:nvPr/>
        </p:nvSpPr>
        <p:spPr>
          <a:xfrm>
            <a:off x="1225773" y="4838558"/>
            <a:ext cx="71811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Via Piemonte 7 - 50145 Firenze </a:t>
            </a:r>
            <a:r>
              <a:rPr lang="it-IT" dirty="0" err="1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055 3438733 - 055 3438720    Fax 055 301042 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it-IT" u="sng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info@cstfirenze.it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Web site: www.cstfirenze.it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dirty="0" err="1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P.Iva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01741530487 - Codice Fiscale: 80030550489</a:t>
            </a:r>
            <a:endPara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0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95649"/>
            <a:ext cx="9075738" cy="6635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SzPct val="25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E080C"/>
              </a:buClr>
              <a:buSzPct val="70000"/>
              <a:buFont typeface="Wingdings" panose="05000000000000000000" pitchFamily="2" charset="2"/>
              <a:buChar char="Ø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65000"/>
              <a:buFont typeface="Wingdings" panose="05000000000000000000" pitchFamily="2" charset="2"/>
              <a:buChar char="l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E080C"/>
              </a:buClr>
              <a:buSzPct val="70000"/>
              <a:buFont typeface="Wingdings" panose="05000000000000000000" pitchFamily="2" charset="2"/>
              <a:buChar char="ü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it-IT" altLang="it-IT" sz="2215" b="1" i="1" dirty="0">
                <a:solidFill>
                  <a:srgbClr val="00B0F0"/>
                </a:solidFill>
                <a:latin typeface="Calibri" panose="020F0502020204030204" pitchFamily="34" charset="0"/>
              </a:rPr>
              <a:t>ALCUNE PROBLEMATICHE DEL NUOVO MERCATO TURISTICO…….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68313" y="944563"/>
            <a:ext cx="8053387" cy="568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000066"/>
                </a:solidFill>
                <a:latin typeface="+mn-lt"/>
              </a:rPr>
              <a:t> LA COMPETITIVITA’ DELLE DESTINAZIONI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CC3300"/>
                </a:solidFill>
                <a:latin typeface="+mn-lt"/>
              </a:rPr>
              <a:t> IL GOVERNO DEL TERRITORIO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000066"/>
                </a:solidFill>
                <a:latin typeface="+mn-lt"/>
              </a:rPr>
              <a:t> IL GOVERNO DELLA PROMOZIONE TURISTICA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C00000"/>
                </a:solidFill>
                <a:latin typeface="Calibri" panose="020F0502020204030204" pitchFamily="34" charset="0"/>
              </a:rPr>
              <a:t> L’INNOVAZIONE TECNOLOGICA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510053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904" y="5795070"/>
            <a:ext cx="2140017" cy="79871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0" y="2073161"/>
            <a:ext cx="9143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nuovo Sistema </a:t>
            </a:r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uristico Regionale</a:t>
            </a:r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«</a:t>
            </a:r>
            <a:r>
              <a:rPr lang="it-IT" sz="4000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governance</a:t>
            </a:r>
            <a:r>
              <a:rPr lang="it-IT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turistica   </a:t>
            </a:r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956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33375"/>
            <a:ext cx="9144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  <a:t>Nuove regole per nuove strategie:</a:t>
            </a:r>
          </a:p>
          <a:p>
            <a:pPr algn="ctr"/>
            <a: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  <a:t>L’organizzazione turistica regionale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0" y="1597686"/>
            <a:ext cx="906399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cap="small" dirty="0">
                <a:solidFill>
                  <a:schemeClr val="accent2">
                    <a:lumMod val="50000"/>
                  </a:schemeClr>
                </a:solidFill>
              </a:rPr>
              <a:t>Obiettivi</a:t>
            </a:r>
          </a:p>
          <a:p>
            <a:r>
              <a:rPr lang="it-IT" sz="2400" b="1" cap="small" dirty="0">
                <a:solidFill>
                  <a:schemeClr val="accent1">
                    <a:lumMod val="50000"/>
                  </a:schemeClr>
                </a:solidFill>
              </a:rPr>
              <a:t>Contribuire a mantenere la destinazione toscana in cima alle mete più desiderate al mondo</a:t>
            </a:r>
          </a:p>
          <a:p>
            <a:r>
              <a:rPr lang="it-IT" sz="2400" b="1" cap="small" dirty="0">
                <a:solidFill>
                  <a:schemeClr val="accent1">
                    <a:lumMod val="50000"/>
                  </a:schemeClr>
                </a:solidFill>
              </a:rPr>
              <a:t>Trasformare il potenziale regionale in una crescita turistica importante</a:t>
            </a:r>
          </a:p>
          <a:p>
            <a:r>
              <a:rPr lang="it-IT" sz="2400" b="1" cap="small" dirty="0">
                <a:solidFill>
                  <a:schemeClr val="accent1">
                    <a:lumMod val="50000"/>
                  </a:schemeClr>
                </a:solidFill>
              </a:rPr>
              <a:t>Aumentare l’apporto economico del turismo al territorio regionale 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0005" y="4264686"/>
            <a:ext cx="906399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cap="small" dirty="0">
                <a:solidFill>
                  <a:schemeClr val="accent2">
                    <a:lumMod val="50000"/>
                  </a:schemeClr>
                </a:solidFill>
              </a:rPr>
              <a:t>Strumenti</a:t>
            </a:r>
          </a:p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Quadro normativo di riferimento</a:t>
            </a:r>
          </a:p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Un nuovo sistema organizzativo turistico regionale</a:t>
            </a:r>
          </a:p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Facilitare rapporto fra operatori turistici (pubblici e privati)</a:t>
            </a:r>
          </a:p>
        </p:txBody>
      </p:sp>
    </p:spTree>
    <p:extLst>
      <p:ext uri="{BB962C8B-B14F-4D97-AF65-F5344CB8AC3E}">
        <p14:creationId xmlns:p14="http://schemas.microsoft.com/office/powerpoint/2010/main" val="273299298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152966"/>
            <a:ext cx="9144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  <a:t>Sistema Regionale della Promozione Turistica</a:t>
            </a:r>
            <a:b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</a:br>
            <a:endParaRPr lang="it-IT" b="1" cap="small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Rettangolo con angoli in alto arrotondati 1"/>
          <p:cNvSpPr/>
          <p:nvPr/>
        </p:nvSpPr>
        <p:spPr>
          <a:xfrm>
            <a:off x="418148" y="1154430"/>
            <a:ext cx="2377440" cy="94869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Giunta Regionale</a:t>
            </a:r>
          </a:p>
        </p:txBody>
      </p:sp>
      <p:sp>
        <p:nvSpPr>
          <p:cNvPr id="12" name="Rettangolo con angoli in alto arrotondati 11"/>
          <p:cNvSpPr/>
          <p:nvPr/>
        </p:nvSpPr>
        <p:spPr>
          <a:xfrm>
            <a:off x="6417034" y="1108263"/>
            <a:ext cx="2377440" cy="948690"/>
          </a:xfrm>
          <a:prstGeom prst="round2Same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FONDAZIONE SISTEMA TOSCANA</a:t>
            </a:r>
          </a:p>
        </p:txBody>
      </p:sp>
      <p:sp>
        <p:nvSpPr>
          <p:cNvPr id="3" name="Elaborazione 2"/>
          <p:cNvSpPr/>
          <p:nvPr/>
        </p:nvSpPr>
        <p:spPr>
          <a:xfrm>
            <a:off x="512089" y="3265048"/>
            <a:ext cx="2299812" cy="28346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Individua:</a:t>
            </a:r>
          </a:p>
          <a:p>
            <a:pPr algn="ctr"/>
            <a:r>
              <a:rPr lang="it-IT" dirty="0"/>
              <a:t>Le attività attribuite a TPT ed  a FST</a:t>
            </a:r>
          </a:p>
          <a:p>
            <a:pPr algn="ctr"/>
            <a:r>
              <a:rPr lang="it-IT" dirty="0"/>
              <a:t>Le iniziative proposte da soggetti terzi</a:t>
            </a:r>
          </a:p>
          <a:p>
            <a:pPr algn="ctr"/>
            <a:r>
              <a:rPr lang="it-IT" dirty="0"/>
              <a:t>Sostegno alle attività di internazionalizzazione</a:t>
            </a:r>
          </a:p>
        </p:txBody>
      </p:sp>
      <p:sp>
        <p:nvSpPr>
          <p:cNvPr id="13" name="Elaborazione 12"/>
          <p:cNvSpPr/>
          <p:nvPr/>
        </p:nvSpPr>
        <p:spPr>
          <a:xfrm>
            <a:off x="6417034" y="3265048"/>
            <a:ext cx="2377440" cy="2834640"/>
          </a:xfrm>
          <a:prstGeom prst="flowChart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Promuove l’immagine complessiva della Toscana in armonia con il piano annuale della Giunta Regionale</a:t>
            </a:r>
          </a:p>
        </p:txBody>
      </p:sp>
      <p:sp>
        <p:nvSpPr>
          <p:cNvPr id="15" name="Rettangolo con angoli arrotondati 14"/>
          <p:cNvSpPr/>
          <p:nvPr/>
        </p:nvSpPr>
        <p:spPr>
          <a:xfrm>
            <a:off x="120968" y="2273587"/>
            <a:ext cx="2971799" cy="7899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Approva ogni anno il piano delle attività di promozione</a:t>
            </a:r>
          </a:p>
        </p:txBody>
      </p:sp>
      <p:sp>
        <p:nvSpPr>
          <p:cNvPr id="16" name="Rettangolo con angoli in alto arrotondati 15"/>
          <p:cNvSpPr/>
          <p:nvPr/>
        </p:nvSpPr>
        <p:spPr>
          <a:xfrm>
            <a:off x="3497104" y="1154430"/>
            <a:ext cx="2377440" cy="948690"/>
          </a:xfrm>
          <a:prstGeom prst="round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TOSCANA PROMOZIONE TURISTICA</a:t>
            </a:r>
          </a:p>
        </p:txBody>
      </p:sp>
      <p:sp>
        <p:nvSpPr>
          <p:cNvPr id="17" name="Elaborazione 16"/>
          <p:cNvSpPr/>
          <p:nvPr/>
        </p:nvSpPr>
        <p:spPr>
          <a:xfrm>
            <a:off x="3505261" y="2490429"/>
            <a:ext cx="2377439" cy="3696295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Promuove l’offerta turistica territoriale, i percorsi, le destinazioni ed i sistemi di accoglienza locale</a:t>
            </a:r>
          </a:p>
          <a:p>
            <a:pPr algn="ctr"/>
            <a:endParaRPr lang="it-IT" dirty="0"/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Partecipa a progetti di promozione di altri soggetti pubblici operanti a livello locale, nazionale e internazionale </a:t>
            </a:r>
          </a:p>
        </p:txBody>
      </p:sp>
    </p:spTree>
    <p:extLst>
      <p:ext uri="{BB962C8B-B14F-4D97-AF65-F5344CB8AC3E}">
        <p14:creationId xmlns:p14="http://schemas.microsoft.com/office/powerpoint/2010/main" val="1624193390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-52561" y="14720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400" b="1" cap="small" dirty="0">
                <a:solidFill>
                  <a:schemeClr val="accent2">
                    <a:lumMod val="50000"/>
                  </a:schemeClr>
                </a:solidFill>
              </a:rPr>
              <a:t>Sistema Regionale della Promozione Turistica</a:t>
            </a:r>
            <a:endParaRPr lang="it-IT" b="1" cap="small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laborazione 2"/>
          <p:cNvSpPr/>
          <p:nvPr/>
        </p:nvSpPr>
        <p:spPr>
          <a:xfrm>
            <a:off x="470210" y="3667368"/>
            <a:ext cx="2299812" cy="2834640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Convenzione con TPT</a:t>
            </a:r>
          </a:p>
          <a:p>
            <a:pPr algn="ctr"/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Connessione con la piattaforma digitale regionale</a:t>
            </a:r>
          </a:p>
          <a:p>
            <a:pPr algn="ctr"/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Costituire OTD di Destinazione</a:t>
            </a:r>
          </a:p>
        </p:txBody>
      </p:sp>
      <p:sp>
        <p:nvSpPr>
          <p:cNvPr id="13" name="Elaborazione 12"/>
          <p:cNvSpPr/>
          <p:nvPr/>
        </p:nvSpPr>
        <p:spPr>
          <a:xfrm>
            <a:off x="6194107" y="3669864"/>
            <a:ext cx="2381250" cy="2834640"/>
          </a:xfrm>
          <a:prstGeom prst="flowChart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Convenzione con TPT</a:t>
            </a:r>
          </a:p>
          <a:p>
            <a:pPr algn="ctr"/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Connessione con la piattaforma digitale regionale</a:t>
            </a:r>
          </a:p>
          <a:p>
            <a:pPr algn="ctr"/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Costituire OTD di Prodotto</a:t>
            </a:r>
          </a:p>
        </p:txBody>
      </p:sp>
      <p:sp>
        <p:nvSpPr>
          <p:cNvPr id="17" name="Elaborazione 16"/>
          <p:cNvSpPr/>
          <p:nvPr/>
        </p:nvSpPr>
        <p:spPr>
          <a:xfrm>
            <a:off x="3761486" y="3034142"/>
            <a:ext cx="1823085" cy="939225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Cabina di regia del Turismo</a:t>
            </a:r>
          </a:p>
        </p:txBody>
      </p:sp>
      <p:sp>
        <p:nvSpPr>
          <p:cNvPr id="5" name="Documento multiplo 4"/>
          <p:cNvSpPr/>
          <p:nvPr/>
        </p:nvSpPr>
        <p:spPr>
          <a:xfrm>
            <a:off x="499922" y="1631228"/>
            <a:ext cx="2526030" cy="1543050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Ambiti Turistici Territoriali</a:t>
            </a:r>
          </a:p>
          <a:p>
            <a:pPr algn="ctr"/>
            <a:r>
              <a:rPr lang="it-IT" sz="1400" dirty="0">
                <a:solidFill>
                  <a:schemeClr val="accent1">
                    <a:lumMod val="50000"/>
                  </a:schemeClr>
                </a:solidFill>
              </a:rPr>
              <a:t>(28 ambiti definiti con legge regionale)</a:t>
            </a:r>
          </a:p>
        </p:txBody>
      </p:sp>
      <p:sp>
        <p:nvSpPr>
          <p:cNvPr id="14" name="Documento multiplo 13"/>
          <p:cNvSpPr/>
          <p:nvPr/>
        </p:nvSpPr>
        <p:spPr>
          <a:xfrm>
            <a:off x="6287409" y="1631228"/>
            <a:ext cx="2526030" cy="1543050"/>
          </a:xfrm>
          <a:prstGeom prst="flowChartMultidocumen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Prodotto Turistico Omogeneo</a:t>
            </a:r>
          </a:p>
        </p:txBody>
      </p:sp>
      <p:sp>
        <p:nvSpPr>
          <p:cNvPr id="18" name="Elaborazione 17"/>
          <p:cNvSpPr/>
          <p:nvPr/>
        </p:nvSpPr>
        <p:spPr>
          <a:xfrm>
            <a:off x="3761487" y="5293878"/>
            <a:ext cx="1823085" cy="939225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Osservatorio turistico</a:t>
            </a:r>
          </a:p>
        </p:txBody>
      </p:sp>
      <p:sp>
        <p:nvSpPr>
          <p:cNvPr id="7" name="Freccia in giù 6"/>
          <p:cNvSpPr/>
          <p:nvPr/>
        </p:nvSpPr>
        <p:spPr>
          <a:xfrm>
            <a:off x="7457122" y="3174278"/>
            <a:ext cx="186604" cy="4372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con angoli in alto arrotondati 15"/>
          <p:cNvSpPr/>
          <p:nvPr/>
        </p:nvSpPr>
        <p:spPr>
          <a:xfrm>
            <a:off x="2141999" y="476385"/>
            <a:ext cx="2377440" cy="948690"/>
          </a:xfrm>
          <a:prstGeom prst="round2SameRect">
            <a:avLst/>
          </a:prstGeom>
          <a:gradFill>
            <a:gsLst>
              <a:gs pos="0">
                <a:schemeClr val="bg2">
                  <a:lumMod val="90000"/>
                </a:schemeClr>
              </a:gs>
              <a:gs pos="32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TOSCANA PROMOZIONE TURISTICA</a:t>
            </a:r>
          </a:p>
        </p:txBody>
      </p:sp>
      <p:sp>
        <p:nvSpPr>
          <p:cNvPr id="15" name="Rettangolo con angoli in alto arrotondati 11"/>
          <p:cNvSpPr/>
          <p:nvPr/>
        </p:nvSpPr>
        <p:spPr>
          <a:xfrm>
            <a:off x="4826620" y="476385"/>
            <a:ext cx="2377440" cy="948690"/>
          </a:xfrm>
          <a:prstGeom prst="round2Same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16000">
                <a:schemeClr val="accent6">
                  <a:lumMod val="20000"/>
                  <a:lumOff val="80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FONDAZIONE SISTEMA TOSCANA</a:t>
            </a:r>
          </a:p>
        </p:txBody>
      </p:sp>
      <p:sp>
        <p:nvSpPr>
          <p:cNvPr id="16" name="Freccia in giù 15"/>
          <p:cNvSpPr/>
          <p:nvPr/>
        </p:nvSpPr>
        <p:spPr>
          <a:xfrm>
            <a:off x="1504192" y="3174277"/>
            <a:ext cx="186604" cy="4372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incrocio 7"/>
          <p:cNvSpPr/>
          <p:nvPr/>
        </p:nvSpPr>
        <p:spPr>
          <a:xfrm>
            <a:off x="3330720" y="1631228"/>
            <a:ext cx="2684620" cy="1153536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5269381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xmlns="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423852"/>
            <a:ext cx="9144000" cy="5318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600" b="1" dirty="0">
                <a:solidFill>
                  <a:srgbClr val="C00000"/>
                </a:solidFill>
              </a:rPr>
              <a:t>Attraverso l’accordo fra i comuni </a:t>
            </a:r>
            <a:endParaRPr lang="it-IT" sz="2200" dirty="0">
              <a:solidFill>
                <a:srgbClr val="C00000"/>
              </a:solidFill>
            </a:endParaRPr>
          </a:p>
          <a:p>
            <a:pPr algn="ctr"/>
            <a:endParaRPr lang="it-IT" sz="2400" dirty="0"/>
          </a:p>
          <a:p>
            <a:pPr algn="ctr"/>
            <a:r>
              <a:rPr lang="it-IT" sz="2400" b="1" dirty="0" smtClean="0"/>
              <a:t>animare </a:t>
            </a:r>
            <a:r>
              <a:rPr lang="it-IT" sz="2400" b="1" dirty="0"/>
              <a:t>turisticamente l’</a:t>
            </a:r>
            <a:r>
              <a:rPr lang="it-IT" sz="2400" dirty="0"/>
              <a:t>area,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Informazione e accoglienza turistica </a:t>
            </a:r>
            <a:r>
              <a:rPr lang="it-IT" sz="2000" dirty="0"/>
              <a:t>a carattere sovra-comunale, 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Organizzare  prodotti turistici </a:t>
            </a:r>
            <a:r>
              <a:rPr lang="it-IT" sz="2400" dirty="0"/>
              <a:t>in ambito sovra-comunale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 smtClean="0"/>
              <a:t>Valorizzare il territorio e le sue imprese</a:t>
            </a:r>
          </a:p>
          <a:p>
            <a:pPr algn="ctr"/>
            <a:r>
              <a:rPr lang="it-IT" sz="2400" b="1" dirty="0" smtClean="0"/>
              <a:t>in </a:t>
            </a:r>
            <a:r>
              <a:rPr lang="it-IT" sz="2400" b="1" dirty="0"/>
              <a:t>modo unitario e integrato </a:t>
            </a:r>
            <a:endParaRPr lang="it-IT" sz="2400" b="1" dirty="0" smtClean="0"/>
          </a:p>
          <a:p>
            <a:pPr algn="ctr"/>
            <a:r>
              <a:rPr lang="it-IT" sz="2400" dirty="0" smtClean="0"/>
              <a:t>in </a:t>
            </a:r>
            <a:r>
              <a:rPr lang="it-IT" sz="2400" dirty="0"/>
              <a:t>collaborazione con Toscana Promozione Turistica </a:t>
            </a:r>
          </a:p>
          <a:p>
            <a:pPr algn="ctr"/>
            <a:endParaRPr lang="it-IT" sz="2400" dirty="0"/>
          </a:p>
          <a:p>
            <a:pPr algn="ctr"/>
            <a:r>
              <a:rPr lang="it-IT" sz="2600" b="1" dirty="0"/>
              <a:t>Monitorare </a:t>
            </a:r>
            <a:r>
              <a:rPr lang="it-IT" sz="2400" dirty="0"/>
              <a:t>le attività svolte e i flussi turistici connessi</a:t>
            </a:r>
          </a:p>
          <a:p>
            <a:pPr algn="ctr"/>
            <a:endParaRPr lang="it-IT" sz="2400" dirty="0"/>
          </a:p>
          <a:p>
            <a:pPr algn="ctr"/>
            <a:endParaRPr lang="it-IT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SI PUO’………….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xmlns="" id="{E7BE0124-C72C-4912-AFD6-F72523F4ACCA}"/>
              </a:ext>
            </a:extLst>
          </p:cNvPr>
          <p:cNvCxnSpPr/>
          <p:nvPr/>
        </p:nvCxnSpPr>
        <p:spPr>
          <a:xfrm>
            <a:off x="1475656" y="967543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31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236973"/>
              </p:ext>
            </p:extLst>
          </p:nvPr>
        </p:nvGraphicFramePr>
        <p:xfrm>
          <a:off x="526010" y="1471478"/>
          <a:ext cx="2609073" cy="3247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Asciano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Buonconvento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Chiusdino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Monteroni d’Arbia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Monticiano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Murlo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Rapolano Terme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Siena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Sovicille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xmlns="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SI PUO’………….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7" name="Connettore 1 12">
            <a:extLst>
              <a:ext uri="{FF2B5EF4-FFF2-40B4-BE49-F238E27FC236}">
                <a16:creationId xmlns:a16="http://schemas.microsoft.com/office/drawing/2014/main" xmlns="" id="{E7BE0124-C72C-4912-AFD6-F72523F4ACCA}"/>
              </a:ext>
            </a:extLst>
          </p:cNvPr>
          <p:cNvCxnSpPr/>
          <p:nvPr/>
        </p:nvCxnSpPr>
        <p:spPr>
          <a:xfrm>
            <a:off x="1475656" y="827584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292384" y="5075982"/>
            <a:ext cx="30763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SIENA</a:t>
            </a:r>
            <a:endParaRPr lang="it-IT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0" y="918699"/>
            <a:ext cx="9139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barometro del settore turistico</a:t>
            </a:r>
            <a:r>
              <a:rPr lang="it-IT" sz="2400" b="1" dirty="0">
                <a:solidFill>
                  <a:schemeClr val="tx2"/>
                </a:solidFill>
              </a:rPr>
              <a:t> </a:t>
            </a:r>
            <a:r>
              <a:rPr lang="it-IT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ritratto in cifre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292127"/>
              </p:ext>
            </p:extLst>
          </p:nvPr>
        </p:nvGraphicFramePr>
        <p:xfrm>
          <a:off x="5348516" y="1471478"/>
          <a:ext cx="2609073" cy="3896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Casole d’Elsa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Castelnuovo val di Cecina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Colle Val d’elsa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Montecatini Val</a:t>
                      </a:r>
                      <a:r>
                        <a:rPr lang="it-IT" sz="15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di Cecina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Monteriggioni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Monteverdi Marittimo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Poggibonsi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Pomarance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Radicondoli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San Gimignano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Volterra</a:t>
                      </a:r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4190035" y="5492791"/>
            <a:ext cx="49539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 DI VALDELSA E DELL’ETRURIA VOLTERRANA</a:t>
            </a:r>
            <a:endParaRPr lang="it-IT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369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3751</TotalTime>
  <Words>3231</Words>
  <Application>Microsoft Office PowerPoint</Application>
  <PresentationFormat>Presentazione su schermo (4:3)</PresentationFormat>
  <Paragraphs>1578</Paragraphs>
  <Slides>29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51" baseType="lpstr">
      <vt:lpstr>Arial Unicode MS</vt:lpstr>
      <vt:lpstr>맑은 고딕</vt:lpstr>
      <vt:lpstr>Microsoft YaHei</vt:lpstr>
      <vt:lpstr>Arial</vt:lpstr>
      <vt:lpstr>Calibri</vt:lpstr>
      <vt:lpstr>Calibri Light</vt:lpstr>
      <vt:lpstr>Cambria</vt:lpstr>
      <vt:lpstr>Caviar Dreams</vt:lpstr>
      <vt:lpstr>DejaVu Sans Light</vt:lpstr>
      <vt:lpstr>DIN BoldAlternate</vt:lpstr>
      <vt:lpstr>Ebrima</vt:lpstr>
      <vt:lpstr>Lucida Sans Unicode</vt:lpstr>
      <vt:lpstr>Mangal</vt:lpstr>
      <vt:lpstr>MS Mincho</vt:lpstr>
      <vt:lpstr>MS Sans Serif</vt:lpstr>
      <vt:lpstr>QNLEKP+Arial-BoldMT</vt:lpstr>
      <vt:lpstr>Tahoma</vt:lpstr>
      <vt:lpstr>Times New Roman</vt:lpstr>
      <vt:lpstr>Verdana</vt:lpstr>
      <vt:lpstr>Webdings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territorio analizzato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Creazione di una «Rete» di ambito</vt:lpstr>
      <vt:lpstr>Punto di partenza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</dc:creator>
  <cp:lastModifiedBy>sandro</cp:lastModifiedBy>
  <cp:revision>393</cp:revision>
  <cp:lastPrinted>2018-09-12T14:37:08Z</cp:lastPrinted>
  <dcterms:created xsi:type="dcterms:W3CDTF">2016-04-08T14:26:43Z</dcterms:created>
  <dcterms:modified xsi:type="dcterms:W3CDTF">2018-09-17T10:48:45Z</dcterms:modified>
</cp:coreProperties>
</file>