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14" r:id="rId3"/>
    <p:sldId id="356" r:id="rId4"/>
    <p:sldId id="257" r:id="rId5"/>
    <p:sldId id="363" r:id="rId6"/>
    <p:sldId id="258" r:id="rId7"/>
    <p:sldId id="324" r:id="rId8"/>
    <p:sldId id="329" r:id="rId9"/>
    <p:sldId id="344" r:id="rId10"/>
    <p:sldId id="338" r:id="rId11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AFA"/>
    <a:srgbClr val="FFCC00"/>
    <a:srgbClr val="FFFFFF"/>
    <a:srgbClr val="CC0000"/>
    <a:srgbClr val="FFCC66"/>
    <a:srgbClr val="FF9900"/>
    <a:srgbClr val="222A35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99" autoAdjust="0"/>
  </p:normalViewPr>
  <p:slideViewPr>
    <p:cSldViewPr snapToGrid="0">
      <p:cViewPr varScale="1">
        <p:scale>
          <a:sx n="103" d="100"/>
          <a:sy n="103" d="100"/>
        </p:scale>
        <p:origin x="23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BD51B-7E12-458E-B6B0-CF75F2D073CD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E5AAD-E103-4571-81C5-29FD3D5163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0863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77919-67C0-47C3-9DE2-BC486C9F18B8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C976C-EFFF-4ECF-AE73-3ACB47EF85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225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8C976C-EFFF-4ECF-AE73-3ACB47EF8539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4422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it-IT" sz="1600" dirty="0">
                <a:solidFill>
                  <a:srgbClr val="000000"/>
                </a:solidFill>
              </a:rPr>
              <a:t>Regole per lo sviluppo turistico nella nostra area</a:t>
            </a:r>
          </a:p>
          <a:p>
            <a:pPr>
              <a:lnSpc>
                <a:spcPct val="150000"/>
              </a:lnSpc>
            </a:pPr>
            <a:r>
              <a:rPr lang="it-IT" dirty="0">
                <a:solidFill>
                  <a:srgbClr val="375F91"/>
                </a:solidFill>
              </a:rPr>
              <a:t>1. </a:t>
            </a:r>
            <a:r>
              <a:rPr lang="it-IT" dirty="0">
                <a:solidFill>
                  <a:srgbClr val="000000"/>
                </a:solidFill>
              </a:rPr>
              <a:t>Decisa </a:t>
            </a:r>
            <a:r>
              <a:rPr lang="it-IT" b="1" dirty="0">
                <a:solidFill>
                  <a:srgbClr val="000000"/>
                </a:solidFill>
              </a:rPr>
              <a:t>volontà politica </a:t>
            </a:r>
            <a:r>
              <a:rPr lang="it-IT" dirty="0">
                <a:solidFill>
                  <a:srgbClr val="000000"/>
                </a:solidFill>
              </a:rPr>
              <a:t>di fare del turismo una leva dello sviluppo economico garantendo continuità nel tempo e migliorando il livello professionale delle risorse umane.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2. </a:t>
            </a:r>
            <a:r>
              <a:rPr lang="it-IT" dirty="0">
                <a:solidFill>
                  <a:srgbClr val="000000"/>
                </a:solidFill>
              </a:rPr>
              <a:t>Attivazione di un sistema di «</a:t>
            </a:r>
            <a:r>
              <a:rPr lang="it-IT" b="1" dirty="0" err="1">
                <a:solidFill>
                  <a:srgbClr val="000000"/>
                </a:solidFill>
              </a:rPr>
              <a:t>governance</a:t>
            </a:r>
            <a:r>
              <a:rPr lang="it-IT" b="1" dirty="0">
                <a:solidFill>
                  <a:srgbClr val="000000"/>
                </a:solidFill>
              </a:rPr>
              <a:t> turistica territoriale» </a:t>
            </a:r>
            <a:r>
              <a:rPr lang="it-IT" dirty="0">
                <a:solidFill>
                  <a:srgbClr val="000000"/>
                </a:solidFill>
              </a:rPr>
              <a:t>efficiente, coordinato con il livello regionale, basati sulla cooperazione e il dialogo costante fra pubblico e privato.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3. </a:t>
            </a:r>
            <a:r>
              <a:rPr lang="it-IT" dirty="0">
                <a:solidFill>
                  <a:srgbClr val="000000"/>
                </a:solidFill>
              </a:rPr>
              <a:t>Valorizzazione delle risorse territoriali e trasformazione in </a:t>
            </a:r>
            <a:r>
              <a:rPr lang="it-IT" b="1" dirty="0">
                <a:solidFill>
                  <a:srgbClr val="000000"/>
                </a:solidFill>
              </a:rPr>
              <a:t>prodotti turistici </a:t>
            </a:r>
            <a:r>
              <a:rPr lang="it-IT" dirty="0">
                <a:solidFill>
                  <a:srgbClr val="000000"/>
                </a:solidFill>
              </a:rPr>
              <a:t>per creare  valore.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4. </a:t>
            </a:r>
            <a:r>
              <a:rPr lang="it-IT" dirty="0">
                <a:solidFill>
                  <a:srgbClr val="000000"/>
                </a:solidFill>
              </a:rPr>
              <a:t>Strutturazione delle risorse e dei servizi turistici in linea con le nuove </a:t>
            </a:r>
            <a:r>
              <a:rPr lang="it-IT" b="1" dirty="0">
                <a:solidFill>
                  <a:srgbClr val="000000"/>
                </a:solidFill>
              </a:rPr>
              <a:t>motivazioni dei turisti</a:t>
            </a:r>
            <a:r>
              <a:rPr lang="it-IT" dirty="0">
                <a:solidFill>
                  <a:srgbClr val="000000"/>
                </a:solidFill>
              </a:rPr>
              <a:t>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5. </a:t>
            </a:r>
            <a:r>
              <a:rPr lang="it-IT" dirty="0">
                <a:solidFill>
                  <a:srgbClr val="000000"/>
                </a:solidFill>
              </a:rPr>
              <a:t>Uso delle nuove </a:t>
            </a:r>
            <a:r>
              <a:rPr lang="it-IT" b="1" dirty="0">
                <a:solidFill>
                  <a:srgbClr val="000000"/>
                </a:solidFill>
              </a:rPr>
              <a:t>tecnologie, del web e dei social media </a:t>
            </a:r>
            <a:r>
              <a:rPr lang="it-IT" dirty="0">
                <a:solidFill>
                  <a:srgbClr val="000000"/>
                </a:solidFill>
              </a:rPr>
              <a:t>sia per la gestione e l’integrazione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dei diversi attori turistici, sia per la commercializzazione e l’informazione ai turisti in arrivo.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6. </a:t>
            </a:r>
            <a:r>
              <a:rPr lang="it-IT" dirty="0">
                <a:solidFill>
                  <a:srgbClr val="000000"/>
                </a:solidFill>
              </a:rPr>
              <a:t>Sviluppo di politiche sostenibili che promuovono </a:t>
            </a:r>
            <a:r>
              <a:rPr lang="it-IT" b="1" dirty="0">
                <a:solidFill>
                  <a:srgbClr val="000000"/>
                </a:solidFill>
              </a:rPr>
              <a:t>accessibilità </a:t>
            </a:r>
            <a:r>
              <a:rPr lang="it-IT" dirty="0">
                <a:solidFill>
                  <a:srgbClr val="000000"/>
                </a:solidFill>
              </a:rPr>
              <a:t>da diversi mezzi di trasporto e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l’integrazione e razionalizzazione degli stessi.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7. </a:t>
            </a:r>
            <a:r>
              <a:rPr lang="it-IT" dirty="0">
                <a:solidFill>
                  <a:srgbClr val="000000"/>
                </a:solidFill>
              </a:rPr>
              <a:t>Impegno a creare un sistema di mobilità turistica che promuova il </a:t>
            </a:r>
            <a:r>
              <a:rPr lang="it-IT" b="1" dirty="0">
                <a:solidFill>
                  <a:srgbClr val="000000"/>
                </a:solidFill>
              </a:rPr>
              <a:t>pendolarismo intra-urbano</a:t>
            </a:r>
            <a:br>
              <a:rPr lang="it-IT" b="1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e valorizzi anche le località minori.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8. </a:t>
            </a:r>
            <a:r>
              <a:rPr lang="it-IT" dirty="0">
                <a:solidFill>
                  <a:srgbClr val="000000"/>
                </a:solidFill>
              </a:rPr>
              <a:t>Investimenti in servizi di qualità che favoriscano </a:t>
            </a:r>
            <a:r>
              <a:rPr lang="it-IT" b="1" dirty="0">
                <a:solidFill>
                  <a:srgbClr val="000000"/>
                </a:solidFill>
              </a:rPr>
              <a:t>l’esperienza turistica</a:t>
            </a:r>
            <a:r>
              <a:rPr lang="it-IT" dirty="0">
                <a:solidFill>
                  <a:srgbClr val="000000"/>
                </a:solidFill>
              </a:rPr>
              <a:t>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9. </a:t>
            </a:r>
            <a:r>
              <a:rPr lang="it-IT" dirty="0">
                <a:solidFill>
                  <a:srgbClr val="000000"/>
                </a:solidFill>
              </a:rPr>
              <a:t>Favorire una </a:t>
            </a:r>
            <a:r>
              <a:rPr lang="it-IT" b="1" dirty="0">
                <a:solidFill>
                  <a:srgbClr val="000000"/>
                </a:solidFill>
              </a:rPr>
              <a:t>società locale aperta e favorevole </a:t>
            </a:r>
            <a:r>
              <a:rPr lang="it-IT" dirty="0">
                <a:solidFill>
                  <a:srgbClr val="000000"/>
                </a:solidFill>
              </a:rPr>
              <a:t>al turismo.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10. </a:t>
            </a:r>
            <a:r>
              <a:rPr lang="it-IT" dirty="0">
                <a:solidFill>
                  <a:srgbClr val="000000"/>
                </a:solidFill>
              </a:rPr>
              <a:t>Unire la fruizione turistica con lo </a:t>
            </a:r>
            <a:r>
              <a:rPr lang="it-IT" b="1" dirty="0">
                <a:solidFill>
                  <a:srgbClr val="000000"/>
                </a:solidFill>
              </a:rPr>
              <a:t>stile di vita </a:t>
            </a:r>
            <a:r>
              <a:rPr lang="it-IT" dirty="0">
                <a:solidFill>
                  <a:srgbClr val="000000"/>
                </a:solidFill>
              </a:rPr>
              <a:t>della società locale, come elementi di unicità e autenticità del nostro territorio.</a:t>
            </a:r>
            <a:r>
              <a:rPr lang="it-IT" dirty="0"/>
              <a:t>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8C976C-EFFF-4ECF-AE73-3ACB47EF8539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3646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4177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6456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4598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246063" y="930275"/>
            <a:ext cx="8212137" cy="533241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59301-0617-4129-BD48-2ED0F44A93F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1934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lum bright="2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4000" y="135100"/>
            <a:ext cx="2018926" cy="1124200"/>
          </a:xfrm>
          <a:prstGeom prst="rect">
            <a:avLst/>
          </a:prstGeom>
          <a:effectLst>
            <a:outerShdw blurRad="50800" dist="50800" algn="ctr" rotWithShape="0">
              <a:srgbClr val="000000">
                <a:alpha val="49000"/>
              </a:srgbClr>
            </a:outerShdw>
            <a:softEdge rad="381000"/>
          </a:effectLst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 rotWithShape="1">
          <a:blip r:embed="rId3">
            <a:lum brigh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-2" r="334" b="23536"/>
          <a:stretch/>
        </p:blipFill>
        <p:spPr>
          <a:xfrm>
            <a:off x="4543343" y="993916"/>
            <a:ext cx="2228619" cy="1063477"/>
          </a:xfrm>
          <a:prstGeom prst="rect">
            <a:avLst/>
          </a:prstGeom>
          <a:effectLst>
            <a:softEdge rad="381000"/>
          </a:effectLst>
        </p:spPr>
      </p:pic>
      <p:pic>
        <p:nvPicPr>
          <p:cNvPr id="10" name="Immagin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2" y="903704"/>
            <a:ext cx="2262188" cy="1040230"/>
          </a:xfrm>
          <a:prstGeom prst="rect">
            <a:avLst/>
          </a:prstGeom>
          <a:effectLst>
            <a:softEdge rad="381000"/>
          </a:effectLst>
        </p:spPr>
      </p:pic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684" y="220575"/>
            <a:ext cx="2141621" cy="1038725"/>
          </a:xfrm>
          <a:prstGeom prst="rect">
            <a:avLst/>
          </a:prstGeom>
          <a:effectLst>
            <a:outerShdw blurRad="50800" dist="50800" dir="3900000" algn="ctr" rotWithShape="0">
              <a:srgbClr val="000000">
                <a:alpha val="50000"/>
              </a:srgbClr>
            </a:outerShdw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4070965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46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5204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408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093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5388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500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374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731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30000"/>
                <a:lumOff val="70000"/>
                <a:alpha val="5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1878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1815392"/>
            <a:ext cx="9144000" cy="435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3600" b="1" cap="small" dirty="0">
                <a:solidFill>
                  <a:srgbClr val="CC0000"/>
                </a:solidFill>
              </a:rPr>
              <a:t>NELL’AMBITO DELL’AMBITO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3200" i="1" dirty="0">
                <a:solidFill>
                  <a:srgbClr val="C00000"/>
                </a:solidFill>
              </a:rPr>
              <a:t>Identità, qualità, organizzazione e prospettive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it-IT" sz="2800" b="1" i="1" dirty="0" smtClean="0"/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it-IT" sz="2800" b="1" i="1" dirty="0"/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it-IT" sz="2800" b="1" i="1" dirty="0"/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2800" b="1" i="1" dirty="0" smtClean="0">
                <a:solidFill>
                  <a:srgbClr val="C00000"/>
                </a:solidFill>
              </a:rPr>
              <a:t>LA MAREMMA TOSCANA – AREA NORD</a:t>
            </a:r>
          </a:p>
          <a:p>
            <a:pPr algn="ctr"/>
            <a:endParaRPr lang="it-IT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it-IT" sz="2400" b="1" dirty="0" smtClean="0">
                <a:solidFill>
                  <a:schemeClr val="tx2">
                    <a:lumMod val="50000"/>
                  </a:schemeClr>
                </a:solidFill>
              </a:rPr>
              <a:t>Castiglione della Pescaia, 10 luglio 2018</a:t>
            </a:r>
            <a:endParaRPr lang="it-IT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0" y="104448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5400" dirty="0">
                <a:solidFill>
                  <a:srgbClr val="C00000"/>
                </a:solidFill>
              </a:rPr>
              <a:t>#D</a:t>
            </a:r>
            <a:r>
              <a:rPr lang="it-IT" sz="3600" dirty="0">
                <a:solidFill>
                  <a:srgbClr val="C00000"/>
                </a:solidFill>
              </a:rPr>
              <a:t>E</a:t>
            </a:r>
            <a:r>
              <a:rPr lang="it-IT" sz="3600" dirty="0">
                <a:solidFill>
                  <a:srgbClr val="0070C0"/>
                </a:solidFill>
              </a:rPr>
              <a:t>STINA</a:t>
            </a:r>
            <a:r>
              <a:rPr lang="it-IT" sz="3600" dirty="0">
                <a:solidFill>
                  <a:srgbClr val="00B0F0"/>
                </a:solidFill>
              </a:rPr>
              <a:t>ZION</a:t>
            </a:r>
            <a:r>
              <a:rPr lang="it-IT" sz="3600" dirty="0">
                <a:solidFill>
                  <a:srgbClr val="00B050"/>
                </a:solidFill>
              </a:rPr>
              <a:t>E</a:t>
            </a:r>
            <a:r>
              <a:rPr lang="it-IT" sz="3600" dirty="0"/>
              <a:t> </a:t>
            </a:r>
            <a:r>
              <a:rPr lang="it-IT" sz="3600" i="1" dirty="0" smtClean="0">
                <a:solidFill>
                  <a:schemeClr val="accent1">
                    <a:lumMod val="75000"/>
                  </a:schemeClr>
                </a:solidFill>
              </a:rPr>
              <a:t>COSTA</a:t>
            </a:r>
            <a:endParaRPr lang="it-IT" sz="3600" i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t-IT" sz="3600" i="1" dirty="0">
                <a:solidFill>
                  <a:srgbClr val="0070C0"/>
                </a:solidFill>
              </a:rPr>
              <a:t>le officine di identità</a:t>
            </a:r>
          </a:p>
        </p:txBody>
      </p:sp>
    </p:spTree>
    <p:extLst>
      <p:ext uri="{BB962C8B-B14F-4D97-AF65-F5344CB8AC3E}">
        <p14:creationId xmlns:p14="http://schemas.microsoft.com/office/powerpoint/2010/main" val="2576642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C8EEC3B0-7076-4C5B-AAFD-2CAD9224B0D4}"/>
              </a:ext>
            </a:extLst>
          </p:cNvPr>
          <p:cNvSpPr/>
          <p:nvPr/>
        </p:nvSpPr>
        <p:spPr>
          <a:xfrm>
            <a:off x="0" y="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dirty="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it-IT" dirty="0">
                <a:solidFill>
                  <a:srgbClr val="000000"/>
                </a:solidFill>
              </a:rPr>
              <a:t/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           </a:t>
            </a:r>
          </a:p>
          <a:p>
            <a:pPr>
              <a:lnSpc>
                <a:spcPct val="150000"/>
              </a:lnSpc>
            </a:pPr>
            <a:endParaRPr lang="it-IT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it-IT" dirty="0">
              <a:solidFill>
                <a:srgbClr val="375F91"/>
              </a:solidFill>
            </a:endParaRPr>
          </a:p>
          <a:p>
            <a:pPr>
              <a:lnSpc>
                <a:spcPct val="150000"/>
              </a:lnSpc>
            </a:pPr>
            <a:endParaRPr lang="it-IT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it-IT" dirty="0">
                <a:solidFill>
                  <a:srgbClr val="000000"/>
                </a:solidFill>
              </a:rPr>
              <a:t>          </a:t>
            </a:r>
          </a:p>
          <a:p>
            <a:pPr>
              <a:lnSpc>
                <a:spcPct val="150000"/>
              </a:lnSpc>
            </a:pPr>
            <a:endParaRPr lang="it-IT" b="1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it-IT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it-IT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it-IT" dirty="0">
                <a:solidFill>
                  <a:srgbClr val="000000"/>
                </a:solidFill>
              </a:rPr>
              <a:t/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           </a:t>
            </a:r>
          </a:p>
          <a:p>
            <a:pPr>
              <a:lnSpc>
                <a:spcPct val="150000"/>
              </a:lnSpc>
            </a:pPr>
            <a:r>
              <a:rPr lang="it-IT" dirty="0">
                <a:solidFill>
                  <a:srgbClr val="000000"/>
                </a:solidFill>
              </a:rPr>
              <a:t/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 smtClean="0"/>
              <a:t> </a:t>
            </a:r>
            <a:endParaRPr lang="it-IT" dirty="0"/>
          </a:p>
        </p:txBody>
      </p:sp>
      <p:cxnSp>
        <p:nvCxnSpPr>
          <p:cNvPr id="4" name="Connettore 1 14">
            <a:extLst>
              <a:ext uri="{FF2B5EF4-FFF2-40B4-BE49-F238E27FC236}">
                <a16:creationId xmlns:a16="http://schemas.microsoft.com/office/drawing/2014/main" xmlns="" id="{747A90FE-83C0-44E0-8556-47BD840D319B}"/>
              </a:ext>
            </a:extLst>
          </p:cNvPr>
          <p:cNvCxnSpPr/>
          <p:nvPr/>
        </p:nvCxnSpPr>
        <p:spPr>
          <a:xfrm flipH="1">
            <a:off x="0" y="332556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ttore 1 14">
            <a:extLst>
              <a:ext uri="{FF2B5EF4-FFF2-40B4-BE49-F238E27FC236}">
                <a16:creationId xmlns:a16="http://schemas.microsoft.com/office/drawing/2014/main" xmlns="" id="{8AFDC3CF-AD2B-45DD-8A34-2D710F426ED1}"/>
              </a:ext>
            </a:extLst>
          </p:cNvPr>
          <p:cNvCxnSpPr/>
          <p:nvPr/>
        </p:nvCxnSpPr>
        <p:spPr>
          <a:xfrm flipH="1">
            <a:off x="-5142" y="930154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14">
            <a:extLst>
              <a:ext uri="{FF2B5EF4-FFF2-40B4-BE49-F238E27FC236}">
                <a16:creationId xmlns:a16="http://schemas.microsoft.com/office/drawing/2014/main" xmlns="" id="{562EF927-204F-4548-8703-907245ED9240}"/>
              </a:ext>
            </a:extLst>
          </p:cNvPr>
          <p:cNvCxnSpPr/>
          <p:nvPr/>
        </p:nvCxnSpPr>
        <p:spPr>
          <a:xfrm flipH="1">
            <a:off x="34081" y="2156608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1 14">
            <a:extLst>
              <a:ext uri="{FF2B5EF4-FFF2-40B4-BE49-F238E27FC236}">
                <a16:creationId xmlns:a16="http://schemas.microsoft.com/office/drawing/2014/main" xmlns="" id="{2BA9DF08-4571-46F9-96DF-1E10EAD69C88}"/>
              </a:ext>
            </a:extLst>
          </p:cNvPr>
          <p:cNvCxnSpPr/>
          <p:nvPr/>
        </p:nvCxnSpPr>
        <p:spPr>
          <a:xfrm flipH="1">
            <a:off x="0" y="6131775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1 14">
            <a:extLst>
              <a:ext uri="{FF2B5EF4-FFF2-40B4-BE49-F238E27FC236}">
                <a16:creationId xmlns:a16="http://schemas.microsoft.com/office/drawing/2014/main" xmlns="" id="{BB115E29-2135-40D1-ACCC-F08D139C17CB}"/>
              </a:ext>
            </a:extLst>
          </p:cNvPr>
          <p:cNvCxnSpPr/>
          <p:nvPr/>
        </p:nvCxnSpPr>
        <p:spPr>
          <a:xfrm flipH="1">
            <a:off x="18464" y="2917382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14">
            <a:extLst>
              <a:ext uri="{FF2B5EF4-FFF2-40B4-BE49-F238E27FC236}">
                <a16:creationId xmlns:a16="http://schemas.microsoft.com/office/drawing/2014/main" xmlns="" id="{C4556BE4-12AA-43ED-89D9-533A9FB6D0D6}"/>
              </a:ext>
            </a:extLst>
          </p:cNvPr>
          <p:cNvCxnSpPr/>
          <p:nvPr/>
        </p:nvCxnSpPr>
        <p:spPr>
          <a:xfrm flipH="1">
            <a:off x="-15617" y="3429000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>
            <a:extLst>
              <a:ext uri="{FF2B5EF4-FFF2-40B4-BE49-F238E27FC236}">
                <a16:creationId xmlns:a16="http://schemas.microsoft.com/office/drawing/2014/main" xmlns="" id="{7D8D2036-21E4-41C1-97FD-75EE9A4A31F3}"/>
              </a:ext>
            </a:extLst>
          </p:cNvPr>
          <p:cNvSpPr txBox="1"/>
          <p:nvPr/>
        </p:nvSpPr>
        <p:spPr>
          <a:xfrm>
            <a:off x="747168" y="156755"/>
            <a:ext cx="8331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it-IT" sz="1600" dirty="0" smtClean="0">
                <a:solidFill>
                  <a:srgbClr val="000000"/>
                </a:solidFill>
              </a:rPr>
              <a:t>Vi è una decisa </a:t>
            </a:r>
            <a:r>
              <a:rPr lang="it-IT" sz="2000" b="1" dirty="0" smtClean="0">
                <a:solidFill>
                  <a:srgbClr val="C00000"/>
                </a:solidFill>
              </a:rPr>
              <a:t>VOLONTÀ POLITICA DI TUTTI I COMUNI </a:t>
            </a:r>
            <a:r>
              <a:rPr lang="it-IT" sz="1600" dirty="0" smtClean="0">
                <a:solidFill>
                  <a:srgbClr val="000000"/>
                </a:solidFill>
              </a:rPr>
              <a:t>di </a:t>
            </a:r>
            <a:r>
              <a:rPr lang="it-IT" sz="1600" dirty="0">
                <a:solidFill>
                  <a:srgbClr val="000000"/>
                </a:solidFill>
              </a:rPr>
              <a:t>fare del turismo una leva dello sviluppo economico</a:t>
            </a:r>
            <a:endParaRPr lang="it-IT" sz="1600" dirty="0">
              <a:solidFill>
                <a:schemeClr val="tx2">
                  <a:lumMod val="50000"/>
                </a:schemeClr>
              </a:solidFill>
              <a:ea typeface="Times New Roman" panose="02020603050405020304" pitchFamily="18" charset="0"/>
              <a:cs typeface="DIN BoldAlternate"/>
            </a:endParaRPr>
          </a:p>
        </p:txBody>
      </p:sp>
      <p:cxnSp>
        <p:nvCxnSpPr>
          <p:cNvPr id="12" name="Connettore 1 14">
            <a:extLst>
              <a:ext uri="{FF2B5EF4-FFF2-40B4-BE49-F238E27FC236}">
                <a16:creationId xmlns:a16="http://schemas.microsoft.com/office/drawing/2014/main" xmlns="" id="{9A1EBD38-E734-46C9-9A7A-BAE681389D27}"/>
              </a:ext>
            </a:extLst>
          </p:cNvPr>
          <p:cNvCxnSpPr/>
          <p:nvPr/>
        </p:nvCxnSpPr>
        <p:spPr>
          <a:xfrm flipH="1">
            <a:off x="34081" y="5557001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e 12">
            <a:extLst>
              <a:ext uri="{FF2B5EF4-FFF2-40B4-BE49-F238E27FC236}">
                <a16:creationId xmlns:a16="http://schemas.microsoft.com/office/drawing/2014/main" xmlns="" id="{4D0ECEF9-215A-43B5-AB21-CB59EEBC0151}"/>
              </a:ext>
            </a:extLst>
          </p:cNvPr>
          <p:cNvSpPr/>
          <p:nvPr/>
        </p:nvSpPr>
        <p:spPr>
          <a:xfrm>
            <a:off x="492277" y="214707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Ovale 13">
            <a:extLst>
              <a:ext uri="{FF2B5EF4-FFF2-40B4-BE49-F238E27FC236}">
                <a16:creationId xmlns:a16="http://schemas.microsoft.com/office/drawing/2014/main" xmlns="" id="{3301BC8E-1F03-4A95-9704-4790B68B6CFE}"/>
              </a:ext>
            </a:extLst>
          </p:cNvPr>
          <p:cNvSpPr/>
          <p:nvPr/>
        </p:nvSpPr>
        <p:spPr>
          <a:xfrm>
            <a:off x="492277" y="778838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xmlns="" id="{DAFBE0A2-8E5E-4739-BF1D-7390E1C35A3F}"/>
              </a:ext>
            </a:extLst>
          </p:cNvPr>
          <p:cNvSpPr txBox="1"/>
          <p:nvPr/>
        </p:nvSpPr>
        <p:spPr>
          <a:xfrm>
            <a:off x="728884" y="827334"/>
            <a:ext cx="83498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solidFill>
                  <a:srgbClr val="000000"/>
                </a:solidFill>
              </a:rPr>
              <a:t>Stiamo concludendo le azioni per l’attivazione </a:t>
            </a:r>
            <a:r>
              <a:rPr lang="it-IT" sz="1600" dirty="0">
                <a:solidFill>
                  <a:srgbClr val="000000"/>
                </a:solidFill>
              </a:rPr>
              <a:t>di un sistema di «</a:t>
            </a:r>
            <a:r>
              <a:rPr lang="it-IT" sz="2000" b="1" dirty="0" err="1">
                <a:solidFill>
                  <a:srgbClr val="C00000"/>
                </a:solidFill>
              </a:rPr>
              <a:t>governance</a:t>
            </a:r>
            <a:r>
              <a:rPr lang="it-IT" sz="2000" b="1" dirty="0">
                <a:solidFill>
                  <a:srgbClr val="C00000"/>
                </a:solidFill>
              </a:rPr>
              <a:t> turistica territoriale</a:t>
            </a:r>
            <a:r>
              <a:rPr lang="it-IT" sz="1600" b="1" dirty="0">
                <a:solidFill>
                  <a:srgbClr val="000000"/>
                </a:solidFill>
              </a:rPr>
              <a:t>»</a:t>
            </a:r>
            <a:endParaRPr lang="it-IT" sz="1600" dirty="0">
              <a:solidFill>
                <a:srgbClr val="375F91"/>
              </a:solidFill>
            </a:endParaRPr>
          </a:p>
        </p:txBody>
      </p:sp>
      <p:sp>
        <p:nvSpPr>
          <p:cNvPr id="16" name="Ovale 15">
            <a:extLst>
              <a:ext uri="{FF2B5EF4-FFF2-40B4-BE49-F238E27FC236}">
                <a16:creationId xmlns:a16="http://schemas.microsoft.com/office/drawing/2014/main" xmlns="" id="{31D9CB9B-AFC4-4074-AEDA-28FA24CED8B8}"/>
              </a:ext>
            </a:extLst>
          </p:cNvPr>
          <p:cNvSpPr/>
          <p:nvPr/>
        </p:nvSpPr>
        <p:spPr>
          <a:xfrm>
            <a:off x="531500" y="1970453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8529F33D-1DC6-4D13-83B0-D46D46D387E0}"/>
              </a:ext>
            </a:extLst>
          </p:cNvPr>
          <p:cNvSpPr txBox="1"/>
          <p:nvPr/>
        </p:nvSpPr>
        <p:spPr>
          <a:xfrm>
            <a:off x="651137" y="2031202"/>
            <a:ext cx="79306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0000"/>
                </a:solidFill>
              </a:rPr>
              <a:t>Trasformazione </a:t>
            </a:r>
            <a:r>
              <a:rPr lang="it-IT" sz="1600" dirty="0"/>
              <a:t>delle</a:t>
            </a:r>
            <a:r>
              <a:rPr lang="it-IT" sz="1600" dirty="0">
                <a:solidFill>
                  <a:srgbClr val="C00000"/>
                </a:solidFill>
              </a:rPr>
              <a:t> </a:t>
            </a:r>
            <a:r>
              <a:rPr lang="it-IT" sz="2000" b="1" dirty="0">
                <a:solidFill>
                  <a:srgbClr val="C00000"/>
                </a:solidFill>
              </a:rPr>
              <a:t>risorse territoriali in prodotti </a:t>
            </a:r>
            <a:r>
              <a:rPr lang="it-IT" sz="2000" b="1" dirty="0" smtClean="0">
                <a:solidFill>
                  <a:srgbClr val="C00000"/>
                </a:solidFill>
              </a:rPr>
              <a:t>turistici </a:t>
            </a:r>
            <a:r>
              <a:rPr lang="it-IT" sz="1600" dirty="0">
                <a:solidFill>
                  <a:srgbClr val="000000"/>
                </a:solidFill>
              </a:rPr>
              <a:t>in linea con le nuove </a:t>
            </a:r>
            <a:r>
              <a:rPr lang="it-IT" sz="2000" b="1" dirty="0">
                <a:solidFill>
                  <a:srgbClr val="C00000"/>
                </a:solidFill>
              </a:rPr>
              <a:t>motivazioni dei turisti</a:t>
            </a:r>
            <a:r>
              <a:rPr lang="it-IT" sz="2000" dirty="0" smtClean="0">
                <a:solidFill>
                  <a:srgbClr val="000000"/>
                </a:solidFill>
              </a:rPr>
              <a:t>.</a:t>
            </a:r>
            <a:r>
              <a:rPr lang="it-IT" sz="2000" b="1" dirty="0" smtClean="0">
                <a:solidFill>
                  <a:srgbClr val="C00000"/>
                </a:solidFill>
              </a:rPr>
              <a:t> </a:t>
            </a:r>
            <a:r>
              <a:rPr lang="it-IT" sz="2000" dirty="0" smtClean="0">
                <a:solidFill>
                  <a:srgbClr val="C00000"/>
                </a:solidFill>
              </a:rPr>
              <a:t> </a:t>
            </a:r>
            <a:endParaRPr lang="it-IT" sz="2000" dirty="0">
              <a:solidFill>
                <a:srgbClr val="C00000"/>
              </a:solidFill>
            </a:endParaRPr>
          </a:p>
        </p:txBody>
      </p:sp>
      <p:sp>
        <p:nvSpPr>
          <p:cNvPr id="18" name="Ovale 17">
            <a:extLst>
              <a:ext uri="{FF2B5EF4-FFF2-40B4-BE49-F238E27FC236}">
                <a16:creationId xmlns:a16="http://schemas.microsoft.com/office/drawing/2014/main" xmlns="" id="{1703168D-8E86-4298-A93A-BC66B8FDEB80}"/>
              </a:ext>
            </a:extLst>
          </p:cNvPr>
          <p:cNvSpPr/>
          <p:nvPr/>
        </p:nvSpPr>
        <p:spPr>
          <a:xfrm>
            <a:off x="507894" y="5936380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Ovale 19">
            <a:extLst>
              <a:ext uri="{FF2B5EF4-FFF2-40B4-BE49-F238E27FC236}">
                <a16:creationId xmlns:a16="http://schemas.microsoft.com/office/drawing/2014/main" xmlns="" id="{B620BA51-FF58-41A7-91DA-96B4D8D89F97}"/>
              </a:ext>
            </a:extLst>
          </p:cNvPr>
          <p:cNvSpPr/>
          <p:nvPr/>
        </p:nvSpPr>
        <p:spPr>
          <a:xfrm>
            <a:off x="507894" y="2734405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xmlns="" id="{CA5167D4-575C-4592-A8B3-A1C64AC81EBC}"/>
              </a:ext>
            </a:extLst>
          </p:cNvPr>
          <p:cNvSpPr txBox="1"/>
          <p:nvPr/>
        </p:nvSpPr>
        <p:spPr>
          <a:xfrm>
            <a:off x="617056" y="2729538"/>
            <a:ext cx="7930647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1600" dirty="0">
                <a:solidFill>
                  <a:srgbClr val="000000"/>
                </a:solidFill>
              </a:rPr>
              <a:t> Uso nuove </a:t>
            </a:r>
            <a:r>
              <a:rPr lang="it-IT" sz="2000" b="1" dirty="0">
                <a:solidFill>
                  <a:srgbClr val="C00000"/>
                </a:solidFill>
              </a:rPr>
              <a:t>tecnologie, web e social media</a:t>
            </a:r>
            <a:endParaRPr lang="it-IT" sz="2000" dirty="0">
              <a:solidFill>
                <a:srgbClr val="C00000"/>
              </a:solidFill>
            </a:endParaRPr>
          </a:p>
        </p:txBody>
      </p:sp>
      <p:sp>
        <p:nvSpPr>
          <p:cNvPr id="22" name="Ovale 21">
            <a:extLst>
              <a:ext uri="{FF2B5EF4-FFF2-40B4-BE49-F238E27FC236}">
                <a16:creationId xmlns:a16="http://schemas.microsoft.com/office/drawing/2014/main" xmlns="" id="{E7CF31C3-ADC2-423F-9693-81A2417FE935}"/>
              </a:ext>
            </a:extLst>
          </p:cNvPr>
          <p:cNvSpPr/>
          <p:nvPr/>
        </p:nvSpPr>
        <p:spPr>
          <a:xfrm>
            <a:off x="462753" y="3247850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xmlns="" id="{9FEBE53D-EDA4-4861-AD24-C99217237D0D}"/>
              </a:ext>
            </a:extLst>
          </p:cNvPr>
          <p:cNvSpPr txBox="1"/>
          <p:nvPr/>
        </p:nvSpPr>
        <p:spPr>
          <a:xfrm>
            <a:off x="651137" y="6056735"/>
            <a:ext cx="7930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0000"/>
                </a:solidFill>
              </a:rPr>
              <a:t>Sistemi di </a:t>
            </a:r>
            <a:r>
              <a:rPr lang="it-IT" sz="2000" b="1" dirty="0" smtClean="0">
                <a:solidFill>
                  <a:srgbClr val="C00000"/>
                </a:solidFill>
              </a:rPr>
              <a:t>mobilità/accessibilità </a:t>
            </a:r>
            <a:r>
              <a:rPr lang="it-IT" sz="2000" b="1" dirty="0">
                <a:solidFill>
                  <a:srgbClr val="C00000"/>
                </a:solidFill>
              </a:rPr>
              <a:t>turistica sostenibile, integrati </a:t>
            </a:r>
            <a:r>
              <a:rPr lang="it-IT" sz="1600" dirty="0">
                <a:solidFill>
                  <a:srgbClr val="000000"/>
                </a:solidFill>
              </a:rPr>
              <a:t>e verso tutte le destinazioni</a:t>
            </a:r>
            <a:endParaRPr lang="it-IT" sz="2000" dirty="0">
              <a:solidFill>
                <a:srgbClr val="375F91"/>
              </a:solidFill>
            </a:endParaRPr>
          </a:p>
        </p:txBody>
      </p:sp>
      <p:cxnSp>
        <p:nvCxnSpPr>
          <p:cNvPr id="24" name="Connettore 1 14">
            <a:extLst>
              <a:ext uri="{FF2B5EF4-FFF2-40B4-BE49-F238E27FC236}">
                <a16:creationId xmlns:a16="http://schemas.microsoft.com/office/drawing/2014/main" xmlns="" id="{FC5D1F1C-163F-42C7-967F-E7C1BBC298F3}"/>
              </a:ext>
            </a:extLst>
          </p:cNvPr>
          <p:cNvCxnSpPr/>
          <p:nvPr/>
        </p:nvCxnSpPr>
        <p:spPr>
          <a:xfrm flipH="1">
            <a:off x="34081" y="4297158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Ovale 24">
            <a:extLst>
              <a:ext uri="{FF2B5EF4-FFF2-40B4-BE49-F238E27FC236}">
                <a16:creationId xmlns:a16="http://schemas.microsoft.com/office/drawing/2014/main" xmlns="" id="{A80E9D8D-037D-4B66-B302-63C73D57D46F}"/>
              </a:ext>
            </a:extLst>
          </p:cNvPr>
          <p:cNvSpPr/>
          <p:nvPr/>
        </p:nvSpPr>
        <p:spPr>
          <a:xfrm>
            <a:off x="515883" y="4104929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xmlns="" id="{3EF945C3-0CB6-4503-A5E2-5B78F5495D22}"/>
              </a:ext>
            </a:extLst>
          </p:cNvPr>
          <p:cNvSpPr txBox="1"/>
          <p:nvPr/>
        </p:nvSpPr>
        <p:spPr>
          <a:xfrm>
            <a:off x="627531" y="3338426"/>
            <a:ext cx="85347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solidFill>
                  <a:srgbClr val="000000"/>
                </a:solidFill>
              </a:rPr>
              <a:t>Organizzazione dei </a:t>
            </a:r>
            <a:r>
              <a:rPr lang="it-IT" sz="2000" b="1" dirty="0" smtClean="0">
                <a:solidFill>
                  <a:srgbClr val="C00000"/>
                </a:solidFill>
              </a:rPr>
              <a:t>servizi </a:t>
            </a:r>
            <a:r>
              <a:rPr lang="it-IT" sz="2000" b="1" dirty="0">
                <a:solidFill>
                  <a:srgbClr val="C00000"/>
                </a:solidFill>
              </a:rPr>
              <a:t>di </a:t>
            </a:r>
            <a:r>
              <a:rPr lang="it-IT" sz="2000" b="1" dirty="0" smtClean="0">
                <a:solidFill>
                  <a:srgbClr val="C00000"/>
                </a:solidFill>
              </a:rPr>
              <a:t>informazione e accoglienza turistica </a:t>
            </a:r>
            <a:r>
              <a:rPr lang="it-IT" sz="1600" dirty="0" smtClean="0">
                <a:solidFill>
                  <a:srgbClr val="000000"/>
                </a:solidFill>
              </a:rPr>
              <a:t>che </a:t>
            </a:r>
            <a:r>
              <a:rPr lang="it-IT" sz="1600" dirty="0">
                <a:solidFill>
                  <a:srgbClr val="000000"/>
                </a:solidFill>
              </a:rPr>
              <a:t>favoriscano </a:t>
            </a:r>
            <a:r>
              <a:rPr lang="it-IT" sz="2000" b="1" dirty="0">
                <a:solidFill>
                  <a:srgbClr val="C00000"/>
                </a:solidFill>
              </a:rPr>
              <a:t>l’esperienza </a:t>
            </a:r>
            <a:r>
              <a:rPr lang="it-IT" sz="2000" b="1" dirty="0" smtClean="0">
                <a:solidFill>
                  <a:srgbClr val="C00000"/>
                </a:solidFill>
              </a:rPr>
              <a:t>turistica</a:t>
            </a:r>
            <a:r>
              <a:rPr lang="it-IT" sz="2000" dirty="0">
                <a:solidFill>
                  <a:srgbClr val="000000"/>
                </a:solidFill>
              </a:rPr>
              <a:t> </a:t>
            </a:r>
            <a:r>
              <a:rPr lang="it-IT" sz="1600" dirty="0" smtClean="0">
                <a:solidFill>
                  <a:srgbClr val="000000"/>
                </a:solidFill>
              </a:rPr>
              <a:t>sul territorio</a:t>
            </a:r>
            <a:endParaRPr lang="it-IT" sz="1600" dirty="0">
              <a:solidFill>
                <a:srgbClr val="375F91"/>
              </a:solidFill>
            </a:endParaRPr>
          </a:p>
        </p:txBody>
      </p:sp>
      <p:sp>
        <p:nvSpPr>
          <p:cNvPr id="29" name="Ovale 28">
            <a:extLst>
              <a:ext uri="{FF2B5EF4-FFF2-40B4-BE49-F238E27FC236}">
                <a16:creationId xmlns:a16="http://schemas.microsoft.com/office/drawing/2014/main" xmlns="" id="{2F8EEF5A-0783-4004-A99B-C6EB99276775}"/>
              </a:ext>
            </a:extLst>
          </p:cNvPr>
          <p:cNvSpPr/>
          <p:nvPr/>
        </p:nvSpPr>
        <p:spPr>
          <a:xfrm>
            <a:off x="496169" y="5383104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xmlns="" id="{8F8403A4-A5EA-4708-8781-C776097B9B7A}"/>
              </a:ext>
            </a:extLst>
          </p:cNvPr>
          <p:cNvSpPr txBox="1"/>
          <p:nvPr/>
        </p:nvSpPr>
        <p:spPr>
          <a:xfrm>
            <a:off x="589966" y="5390358"/>
            <a:ext cx="7930647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C00000"/>
                </a:solidFill>
              </a:rPr>
              <a:t>Qualità e stile di vita </a:t>
            </a:r>
            <a:r>
              <a:rPr lang="it-IT" sz="1600" dirty="0">
                <a:solidFill>
                  <a:srgbClr val="000000"/>
                </a:solidFill>
              </a:rPr>
              <a:t>della società locale, come elementi di </a:t>
            </a:r>
            <a:r>
              <a:rPr lang="it-IT" sz="2000" b="1" dirty="0">
                <a:solidFill>
                  <a:srgbClr val="C00000"/>
                </a:solidFill>
              </a:rPr>
              <a:t>unicità e autenticità</a:t>
            </a: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xmlns="" id="{CA5167D4-575C-4592-A8B3-A1C64AC81EBC}"/>
              </a:ext>
            </a:extLst>
          </p:cNvPr>
          <p:cNvSpPr txBox="1"/>
          <p:nvPr/>
        </p:nvSpPr>
        <p:spPr>
          <a:xfrm>
            <a:off x="627531" y="4131800"/>
            <a:ext cx="7930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solidFill>
                  <a:srgbClr val="000000"/>
                </a:solidFill>
              </a:rPr>
              <a:t>Volontà di coinvolgere in questo percorso </a:t>
            </a:r>
            <a:r>
              <a:rPr lang="it-IT" sz="2000" b="1" dirty="0" smtClean="0">
                <a:solidFill>
                  <a:srgbClr val="C00000"/>
                </a:solidFill>
              </a:rPr>
              <a:t>i soggetti privati </a:t>
            </a:r>
            <a:r>
              <a:rPr lang="it-IT" sz="1600" dirty="0" smtClean="0">
                <a:solidFill>
                  <a:srgbClr val="000000"/>
                </a:solidFill>
              </a:rPr>
              <a:t>attraverso un consolidamento del dialogo sociale  </a:t>
            </a:r>
            <a:endParaRPr lang="it-IT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916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2">
            <a:extLst>
              <a:ext uri="{FF2B5EF4-FFF2-40B4-BE49-F238E27FC236}">
                <a16:creationId xmlns:a16="http://schemas.microsoft.com/office/drawing/2014/main" xmlns="" id="{747A0AE2-A2C0-4CB7-A086-EFE49AFD92F3}"/>
              </a:ext>
            </a:extLst>
          </p:cNvPr>
          <p:cNvSpPr txBox="1">
            <a:spLocks/>
          </p:cNvSpPr>
          <p:nvPr/>
        </p:nvSpPr>
        <p:spPr>
          <a:xfrm>
            <a:off x="-4805" y="1351560"/>
            <a:ext cx="9144000" cy="53903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900" b="1" dirty="0">
                <a:solidFill>
                  <a:srgbClr val="C00000"/>
                </a:solidFill>
              </a:rPr>
              <a:t>Attraverso </a:t>
            </a:r>
            <a:r>
              <a:rPr lang="it-IT" sz="1900" b="1" dirty="0" smtClean="0">
                <a:solidFill>
                  <a:srgbClr val="C00000"/>
                </a:solidFill>
              </a:rPr>
              <a:t>un accordo molto forte fra </a:t>
            </a:r>
            <a:r>
              <a:rPr lang="it-IT" sz="1900" b="1" dirty="0">
                <a:solidFill>
                  <a:srgbClr val="C00000"/>
                </a:solidFill>
              </a:rPr>
              <a:t>i comuni </a:t>
            </a:r>
            <a:r>
              <a:rPr lang="it-IT" sz="1900" b="1" dirty="0" smtClean="0">
                <a:solidFill>
                  <a:srgbClr val="C00000"/>
                </a:solidFill>
              </a:rPr>
              <a:t>aderenti </a:t>
            </a:r>
          </a:p>
          <a:p>
            <a:pPr algn="ctr"/>
            <a:endParaRPr lang="it-IT" sz="1900" dirty="0">
              <a:solidFill>
                <a:srgbClr val="C00000"/>
              </a:solidFill>
            </a:endParaRPr>
          </a:p>
          <a:p>
            <a:pPr algn="ctr"/>
            <a:r>
              <a:rPr lang="it-IT" sz="1900" b="1" dirty="0" smtClean="0"/>
              <a:t>animare </a:t>
            </a:r>
            <a:r>
              <a:rPr lang="it-IT" sz="1900" b="1" dirty="0"/>
              <a:t>turisticamente l’</a:t>
            </a:r>
            <a:r>
              <a:rPr lang="it-IT" sz="1900" dirty="0"/>
              <a:t>area,</a:t>
            </a:r>
          </a:p>
          <a:p>
            <a:pPr algn="ctr"/>
            <a:endParaRPr lang="it-IT" sz="1900" b="1" dirty="0" smtClean="0"/>
          </a:p>
          <a:p>
            <a:pPr algn="ctr"/>
            <a:r>
              <a:rPr lang="it-IT" sz="1900" b="1" dirty="0" smtClean="0"/>
              <a:t>Organizzare un sistema di informazione </a:t>
            </a:r>
            <a:r>
              <a:rPr lang="it-IT" sz="1900" b="1" dirty="0"/>
              <a:t>e accoglienza turistica </a:t>
            </a:r>
            <a:r>
              <a:rPr lang="it-IT" sz="1900" dirty="0"/>
              <a:t>a carattere sovra-comunale, </a:t>
            </a:r>
          </a:p>
          <a:p>
            <a:pPr algn="ctr"/>
            <a:r>
              <a:rPr lang="it-IT" sz="1900" b="1" dirty="0" smtClean="0"/>
              <a:t>Organizzare  </a:t>
            </a:r>
            <a:r>
              <a:rPr lang="it-IT" sz="1900" b="1" dirty="0"/>
              <a:t>prodotti turistici </a:t>
            </a:r>
            <a:r>
              <a:rPr lang="it-IT" sz="1900" dirty="0"/>
              <a:t>in ambito </a:t>
            </a:r>
            <a:r>
              <a:rPr lang="it-IT" sz="1900" dirty="0" smtClean="0"/>
              <a:t>sovra-comunale, in linea con i livelli regionali</a:t>
            </a:r>
            <a:endParaRPr lang="it-IT" sz="1900" dirty="0"/>
          </a:p>
          <a:p>
            <a:pPr algn="ctr"/>
            <a:r>
              <a:rPr lang="it-IT" sz="1900" b="1" dirty="0" smtClean="0"/>
              <a:t>Organizzare un nuovo rapporto con le imprese facendole partecipare direttamente al percorso intrapreso</a:t>
            </a:r>
          </a:p>
          <a:p>
            <a:pPr algn="ctr"/>
            <a:r>
              <a:rPr lang="it-IT" sz="1900" b="1" dirty="0" smtClean="0"/>
              <a:t>Valorizzare il territorio e le sue imprese in </a:t>
            </a:r>
            <a:r>
              <a:rPr lang="it-IT" sz="1900" b="1" dirty="0"/>
              <a:t>modo unitario e integrato </a:t>
            </a:r>
            <a:endParaRPr lang="it-IT" sz="1900" b="1" dirty="0" smtClean="0"/>
          </a:p>
          <a:p>
            <a:pPr algn="ctr"/>
            <a:r>
              <a:rPr lang="it-IT" sz="1900" dirty="0" smtClean="0"/>
              <a:t>in </a:t>
            </a:r>
            <a:r>
              <a:rPr lang="it-IT" sz="1900" dirty="0"/>
              <a:t>collaborazione con Toscana Promozione Turistica </a:t>
            </a:r>
          </a:p>
          <a:p>
            <a:pPr algn="ctr"/>
            <a:endParaRPr lang="it-IT" sz="1900" b="1" dirty="0" smtClean="0"/>
          </a:p>
          <a:p>
            <a:pPr algn="ctr"/>
            <a:r>
              <a:rPr lang="it-IT" sz="1900" b="1" dirty="0" smtClean="0"/>
              <a:t>Monitorare </a:t>
            </a:r>
            <a:r>
              <a:rPr lang="it-IT" sz="1900" dirty="0"/>
              <a:t>le attività svolte e i flussi turistici </a:t>
            </a:r>
            <a:r>
              <a:rPr lang="it-IT" sz="1900" dirty="0" smtClean="0"/>
              <a:t>connessi</a:t>
            </a:r>
            <a:endParaRPr lang="it-IT" sz="2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0" y="214970"/>
            <a:ext cx="9139195" cy="9807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Il </a:t>
            </a:r>
            <a:r>
              <a:rPr lang="en-US" altLang="ko-KR" sz="3200" dirty="0" err="1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nostro</a:t>
            </a: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</a:t>
            </a:r>
            <a:r>
              <a:rPr lang="en-US" altLang="ko-KR" sz="3200" dirty="0" err="1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ambito</a:t>
            </a: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è </a:t>
            </a:r>
          </a:p>
          <a:p>
            <a:pPr algn="ctr"/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UNA 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PARTE DI TOSCANA </a:t>
            </a: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dove </a:t>
            </a:r>
            <a:r>
              <a:rPr lang="en-US" altLang="ko-KR" sz="3200" dirty="0" err="1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si</a:t>
            </a: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</a:t>
            </a:r>
            <a:r>
              <a:rPr lang="en-US" altLang="ko-KR" sz="3200" dirty="0" err="1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può</a:t>
            </a: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….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cxnSp>
        <p:nvCxnSpPr>
          <p:cNvPr id="6" name="Connettore 1 12">
            <a:extLst>
              <a:ext uri="{FF2B5EF4-FFF2-40B4-BE49-F238E27FC236}">
                <a16:creationId xmlns:a16="http://schemas.microsoft.com/office/drawing/2014/main" xmlns="" id="{E7BE0124-C72C-4912-AFD6-F72523F4ACCA}"/>
              </a:ext>
            </a:extLst>
          </p:cNvPr>
          <p:cNvCxnSpPr/>
          <p:nvPr/>
        </p:nvCxnSpPr>
        <p:spPr>
          <a:xfrm flipV="1">
            <a:off x="158620" y="1268964"/>
            <a:ext cx="8826760" cy="933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2311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66296"/>
              </p:ext>
            </p:extLst>
          </p:nvPr>
        </p:nvGraphicFramePr>
        <p:xfrm>
          <a:off x="171119" y="950951"/>
          <a:ext cx="2609073" cy="2922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90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24741">
                <a:tc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Castiglione della Pescaia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Follonica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Scarlino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Gavorrano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Massa Marittima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Monterotondo Marittimo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Montieri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Roccastrada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xmlns="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4805" y="122081"/>
            <a:ext cx="9139195" cy="9807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UNA PARTE DI TOSCANA </a:t>
            </a: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DOVE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cxnSp>
        <p:nvCxnSpPr>
          <p:cNvPr id="7" name="Connettore 1 12">
            <a:extLst>
              <a:ext uri="{FF2B5EF4-FFF2-40B4-BE49-F238E27FC236}">
                <a16:creationId xmlns:a16="http://schemas.microsoft.com/office/drawing/2014/main" xmlns="" id="{E7BE0124-C72C-4912-AFD6-F72523F4ACCA}"/>
              </a:ext>
            </a:extLst>
          </p:cNvPr>
          <p:cNvCxnSpPr/>
          <p:nvPr/>
        </p:nvCxnSpPr>
        <p:spPr>
          <a:xfrm>
            <a:off x="1475656" y="827584"/>
            <a:ext cx="6192688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e 7"/>
          <p:cNvSpPr/>
          <p:nvPr/>
        </p:nvSpPr>
        <p:spPr>
          <a:xfrm>
            <a:off x="4572000" y="3728667"/>
            <a:ext cx="3346852" cy="3001539"/>
          </a:xfrm>
          <a:prstGeom prst="ellipse">
            <a:avLst/>
          </a:prstGeom>
          <a:solidFill>
            <a:schemeClr val="accent4">
              <a:lumMod val="50000"/>
            </a:schemeClr>
          </a:solidFill>
          <a:ln w="57150" cap="rnd">
            <a:solidFill>
              <a:schemeClr val="accent4">
                <a:lumMod val="60000"/>
                <a:lumOff val="40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7150" tIns="33575" rIns="67150" bIns="335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t-IT" b="1" dirty="0" smtClean="0">
                <a:solidFill>
                  <a:schemeClr val="bg1"/>
                </a:solidFill>
              </a:rPr>
              <a:t>8 comuni </a:t>
            </a:r>
            <a:endParaRPr lang="it-IT" b="1" dirty="0">
              <a:solidFill>
                <a:schemeClr val="bg1"/>
              </a:solidFill>
            </a:endParaRPr>
          </a:p>
          <a:p>
            <a:pPr algn="ctr"/>
            <a:endParaRPr lang="it-IT" b="1" dirty="0" smtClean="0">
              <a:solidFill>
                <a:schemeClr val="bg1"/>
              </a:solidFill>
            </a:endParaRPr>
          </a:p>
          <a:p>
            <a:pPr algn="ctr"/>
            <a:r>
              <a:rPr lang="it-IT" b="1" dirty="0" smtClean="0">
                <a:solidFill>
                  <a:schemeClr val="bg1"/>
                </a:solidFill>
              </a:rPr>
              <a:t>Si </a:t>
            </a:r>
            <a:r>
              <a:rPr lang="it-IT" b="1" dirty="0">
                <a:solidFill>
                  <a:schemeClr val="bg1"/>
                </a:solidFill>
              </a:rPr>
              <a:t>estende </a:t>
            </a:r>
          </a:p>
          <a:p>
            <a:pPr algn="ctr"/>
            <a:r>
              <a:rPr lang="it-IT" b="1" dirty="0">
                <a:solidFill>
                  <a:schemeClr val="bg1"/>
                </a:solidFill>
              </a:rPr>
              <a:t>per  </a:t>
            </a:r>
            <a:r>
              <a:rPr lang="it-IT" b="1" dirty="0" smtClean="0">
                <a:solidFill>
                  <a:schemeClr val="bg1"/>
                </a:solidFill>
              </a:rPr>
              <a:t>1296,29 Kmq</a:t>
            </a:r>
          </a:p>
          <a:p>
            <a:pPr algn="ctr"/>
            <a:r>
              <a:rPr lang="it-IT" b="1" dirty="0" smtClean="0">
                <a:solidFill>
                  <a:srgbClr val="C00000"/>
                </a:solidFill>
              </a:rPr>
              <a:t>(il 5,6% della regione) </a:t>
            </a:r>
            <a:endParaRPr lang="it-IT" b="1" dirty="0">
              <a:solidFill>
                <a:srgbClr val="C00000"/>
              </a:solidFill>
            </a:endParaRPr>
          </a:p>
          <a:p>
            <a:pPr algn="ctr"/>
            <a:endParaRPr lang="it-IT" b="1" dirty="0" smtClean="0">
              <a:solidFill>
                <a:schemeClr val="bg1"/>
              </a:solidFill>
            </a:endParaRPr>
          </a:p>
          <a:p>
            <a:pPr algn="ctr"/>
            <a:r>
              <a:rPr lang="it-IT" b="1" dirty="0" smtClean="0">
                <a:solidFill>
                  <a:schemeClr val="bg1"/>
                </a:solidFill>
              </a:rPr>
              <a:t>Oltre  61 mila residenti</a:t>
            </a:r>
          </a:p>
          <a:p>
            <a:pPr algn="ctr"/>
            <a:r>
              <a:rPr lang="it-IT" b="1" dirty="0" smtClean="0">
                <a:solidFill>
                  <a:srgbClr val="C00000"/>
                </a:solidFill>
              </a:rPr>
              <a:t>(1,6% della regione) </a:t>
            </a:r>
          </a:p>
          <a:p>
            <a:pPr algn="ctr"/>
            <a:r>
              <a:rPr lang="it-IT" b="1" dirty="0" smtClean="0">
                <a:solidFill>
                  <a:schemeClr val="bg1"/>
                </a:solidFill>
              </a:rPr>
              <a:t>(47,15 ab. </a:t>
            </a:r>
            <a:r>
              <a:rPr lang="it-IT" b="1" dirty="0">
                <a:solidFill>
                  <a:schemeClr val="bg1"/>
                </a:solidFill>
              </a:rPr>
              <a:t>per Kmq)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xmlns="" id="{1315AEB9-0E22-4966-A848-F6CC82C1F5B1}"/>
              </a:ext>
            </a:extLst>
          </p:cNvPr>
          <p:cNvSpPr txBox="1"/>
          <p:nvPr/>
        </p:nvSpPr>
        <p:spPr>
          <a:xfrm>
            <a:off x="613272" y="5094376"/>
            <a:ext cx="3407662" cy="107721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Regione Toscana</a:t>
            </a:r>
          </a:p>
          <a:p>
            <a:pPr marL="214313" indent="-214313">
              <a:buFont typeface="Wingdings" panose="05000000000000000000" pitchFamily="2" charset="2"/>
              <a:buChar char="Ø"/>
            </a:pPr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22.986,99 </a:t>
            </a: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kmq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Oltre 3,742 mln residenti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162,81 abitanti per kmq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Parentesi graffa chiusa 1"/>
          <p:cNvSpPr/>
          <p:nvPr/>
        </p:nvSpPr>
        <p:spPr>
          <a:xfrm>
            <a:off x="2780192" y="1278294"/>
            <a:ext cx="149620" cy="96105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Parentesi graffa chiusa 11"/>
          <p:cNvSpPr/>
          <p:nvPr/>
        </p:nvSpPr>
        <p:spPr>
          <a:xfrm>
            <a:off x="2780192" y="2254220"/>
            <a:ext cx="149620" cy="1619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xmlns="" id="{1315AEB9-0E22-4966-A848-F6CC82C1F5B1}"/>
              </a:ext>
            </a:extLst>
          </p:cNvPr>
          <p:cNvSpPr txBox="1"/>
          <p:nvPr/>
        </p:nvSpPr>
        <p:spPr>
          <a:xfrm>
            <a:off x="3035560" y="1589543"/>
            <a:ext cx="2234931" cy="33855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rgbClr val="C00000"/>
                </a:solidFill>
              </a:rPr>
              <a:t>Tre comuni costieri</a:t>
            </a:r>
            <a:endParaRPr lang="it-IT" sz="1600" dirty="0">
              <a:solidFill>
                <a:srgbClr val="C00000"/>
              </a:solidFill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xmlns="" id="{1315AEB9-0E22-4966-A848-F6CC82C1F5B1}"/>
              </a:ext>
            </a:extLst>
          </p:cNvPr>
          <p:cNvSpPr txBox="1"/>
          <p:nvPr/>
        </p:nvSpPr>
        <p:spPr>
          <a:xfrm>
            <a:off x="3035560" y="2901566"/>
            <a:ext cx="2234931" cy="33855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Cinque comuni interni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xmlns="" id="{1315AEB9-0E22-4966-A848-F6CC82C1F5B1}"/>
              </a:ext>
            </a:extLst>
          </p:cNvPr>
          <p:cNvSpPr txBox="1"/>
          <p:nvPr/>
        </p:nvSpPr>
        <p:spPr>
          <a:xfrm>
            <a:off x="5490927" y="1278294"/>
            <a:ext cx="3407662" cy="83099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marL="214313" indent="-214313">
              <a:buFont typeface="Wingdings" panose="05000000000000000000" pitchFamily="2" charset="2"/>
              <a:buChar char="Ø"/>
            </a:pPr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353,59 </a:t>
            </a: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kmq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Oltre </a:t>
            </a:r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32,5 mila </a:t>
            </a: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residenti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buFont typeface="Wingdings" panose="05000000000000000000" pitchFamily="2" charset="2"/>
              <a:buChar char="Ø"/>
            </a:pPr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92,12 </a:t>
            </a: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abitanti per kmq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1315AEB9-0E22-4966-A848-F6CC82C1F5B1}"/>
              </a:ext>
            </a:extLst>
          </p:cNvPr>
          <p:cNvSpPr txBox="1"/>
          <p:nvPr/>
        </p:nvSpPr>
        <p:spPr>
          <a:xfrm>
            <a:off x="5409766" y="2771881"/>
            <a:ext cx="3407662" cy="83099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marL="214313" indent="-214313">
              <a:buFont typeface="Wingdings" panose="05000000000000000000" pitchFamily="2" charset="2"/>
              <a:buChar char="Ø"/>
            </a:pPr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942,70 </a:t>
            </a: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kmq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Oltre </a:t>
            </a:r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28,5 mila </a:t>
            </a: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residenti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buFont typeface="Wingdings" panose="05000000000000000000" pitchFamily="2" charset="2"/>
              <a:buChar char="Ø"/>
            </a:pPr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30,28 abitanti </a:t>
            </a: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per kmq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690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118160"/>
            <a:ext cx="9060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Dimensione del Mercato Turistico</a:t>
            </a:r>
            <a:endParaRPr lang="it-IT" sz="2000" b="1" cap="small" dirty="0">
              <a:solidFill>
                <a:schemeClr val="accent1"/>
              </a:solidFill>
              <a:latin typeface="Cambria" panose="02040503050406030204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54021" y="1387719"/>
            <a:ext cx="3136703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u="dotted" cap="small" dirty="0">
                <a:solidFill>
                  <a:schemeClr val="accent1">
                    <a:lumMod val="50000"/>
                  </a:schemeClr>
                </a:solidFill>
              </a:rPr>
              <a:t>La Domanda Turistica UFFICIALE</a:t>
            </a:r>
            <a:endParaRPr lang="it-IT" cap="small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it-IT" i="1" dirty="0">
                <a:solidFill>
                  <a:schemeClr val="accent1">
                    <a:lumMod val="50000"/>
                  </a:schemeClr>
                </a:solidFill>
              </a:rPr>
              <a:t>(dati provvisori 2017)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æ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439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mila arrivi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turistici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æ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2,570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mln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di presenze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æ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5,8 </a:t>
            </a:r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notti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di </a:t>
            </a:r>
            <a:r>
              <a:rPr lang="it-IT" dirty="0" err="1">
                <a:solidFill>
                  <a:schemeClr val="accent1">
                    <a:lumMod val="50000"/>
                  </a:schemeClr>
                </a:solidFill>
              </a:rPr>
              <a:t>pm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54021" y="3586335"/>
            <a:ext cx="29371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u="dotted" cap="small" dirty="0">
                <a:solidFill>
                  <a:schemeClr val="accent2">
                    <a:lumMod val="75000"/>
                  </a:schemeClr>
                </a:solidFill>
              </a:rPr>
              <a:t>L’Offerta Ricettiva UFFICIALE</a:t>
            </a:r>
            <a:endParaRPr lang="it-IT" cap="small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ã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539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imprese ricettive</a:t>
            </a:r>
            <a:endParaRPr lang="it-IT" b="1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ã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40.941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posti letto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87642" y="5074817"/>
            <a:ext cx="2703505" cy="171739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Regione Toscana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13,7 mln 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di arrivi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46,4 mln 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di presenze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3,4 notti 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di </a:t>
            </a:r>
            <a:r>
              <a:rPr lang="it-IT" sz="1600" dirty="0" err="1" smtClean="0">
                <a:solidFill>
                  <a:schemeClr val="accent1">
                    <a:lumMod val="50000"/>
                  </a:schemeClr>
                </a:solidFill>
              </a:rPr>
              <a:t>pm</a:t>
            </a:r>
            <a:endParaRPr lang="it-IT" sz="10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15,700 mila 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imprese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560 mila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 posti letto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6694780" y="6330545"/>
            <a:ext cx="2685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xmlns="" id="{488C223C-5EB1-4695-BE63-71D2B8E14119}"/>
              </a:ext>
            </a:extLst>
          </p:cNvPr>
          <p:cNvSpPr/>
          <p:nvPr/>
        </p:nvSpPr>
        <p:spPr>
          <a:xfrm>
            <a:off x="154021" y="596857"/>
            <a:ext cx="3076323" cy="7720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MAREMMA TOSCANA</a:t>
            </a:r>
          </a:p>
          <a:p>
            <a:pPr algn="ctr">
              <a:spcAft>
                <a:spcPts val="450"/>
              </a:spcAft>
            </a:pPr>
            <a:r>
              <a:rPr lang="it-IT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 NORD</a:t>
            </a:r>
            <a:endParaRPr lang="it-IT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907435"/>
              </p:ext>
            </p:extLst>
          </p:nvPr>
        </p:nvGraphicFramePr>
        <p:xfrm>
          <a:off x="3834883" y="1669605"/>
          <a:ext cx="4805263" cy="3498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26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10343"/>
                <a:gridCol w="1222309"/>
              </a:tblGrid>
              <a:tr h="0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Arrivi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presenze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Castiglione della Pescaia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225.640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1.362.982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Follonica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93.041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573.494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Scarlino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54.170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307.953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COMUNI COSTIERI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372.851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2.244.429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Gavorrano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18.668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99.537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Massa Marittima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36.096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164.824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Monterotondo M.mo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2.642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11.991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Montieri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2.220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8.967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Roccastrada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9.451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40.768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COMUNI INTERNI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69.077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326.087</a:t>
                      </a:r>
                      <a:endParaRPr lang="it-IT" sz="15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8303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9499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L’Offerta Ricettiva nei Comuni </a:t>
            </a:r>
            <a:r>
              <a:rPr lang="it-IT" sz="2400" b="1" cap="small" dirty="0" smtClean="0">
                <a:solidFill>
                  <a:schemeClr val="accent1"/>
                </a:solidFill>
                <a:latin typeface="Cambria" panose="02040503050406030204" pitchFamily="18" charset="0"/>
              </a:rPr>
              <a:t>al </a:t>
            </a: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2017  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383763" y="6625058"/>
            <a:ext cx="37602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206441"/>
              </p:ext>
            </p:extLst>
          </p:nvPr>
        </p:nvGraphicFramePr>
        <p:xfrm>
          <a:off x="2668555" y="700641"/>
          <a:ext cx="6214187" cy="48422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99388"/>
                <a:gridCol w="1173172"/>
                <a:gridCol w="861370"/>
                <a:gridCol w="1302654"/>
                <a:gridCol w="777603"/>
              </a:tblGrid>
              <a:tr h="40215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 dirty="0">
                          <a:effectLst/>
                        </a:rPr>
                        <a:t>Comune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69" marR="5169" marT="51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 dirty="0" smtClean="0">
                          <a:effectLst/>
                        </a:rPr>
                        <a:t>Strutture e letti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69" marR="5169" marT="516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 dirty="0" smtClean="0">
                          <a:effectLst/>
                        </a:rPr>
                        <a:t>esercizi </a:t>
                      </a:r>
                      <a:r>
                        <a:rPr lang="it-IT" sz="1400" u="none" strike="noStrike" dirty="0">
                          <a:effectLst/>
                        </a:rPr>
                        <a:t>alberghieri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69" marR="5169" marT="516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 dirty="0" smtClean="0">
                          <a:effectLst/>
                        </a:rPr>
                        <a:t>esercizi </a:t>
                      </a:r>
                      <a:r>
                        <a:rPr lang="it-IT" sz="1400" u="none" strike="noStrike" dirty="0">
                          <a:effectLst/>
                        </a:rPr>
                        <a:t>extra alberghieri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69" marR="5169" marT="516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Totale esercizi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69" marR="5169" marT="5169" marB="0" anchor="ctr"/>
                </a:tc>
              </a:tr>
              <a:tr h="22847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Castiglione della Pescaia</a:t>
                      </a:r>
                      <a:endParaRPr lang="it-IT" sz="1400" b="1" i="0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>
                          <a:solidFill>
                            <a:srgbClr val="C00000"/>
                          </a:solidFill>
                          <a:effectLst/>
                        </a:rPr>
                        <a:t>Strutture</a:t>
                      </a:r>
                      <a:endParaRPr lang="it-IT" sz="1400" b="1" i="0" u="none" strike="noStrike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rgbClr val="C00000"/>
                          </a:solidFill>
                          <a:effectLst/>
                        </a:rPr>
                        <a:t>42</a:t>
                      </a:r>
                      <a:endParaRPr lang="it-IT" sz="1400" b="1" i="0" u="none" strike="noStrike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rgbClr val="C00000"/>
                          </a:solidFill>
                          <a:effectLst/>
                        </a:rPr>
                        <a:t>108</a:t>
                      </a:r>
                      <a:endParaRPr lang="it-IT" sz="1400" b="1" i="0" u="none" strike="noStrike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rgbClr val="C00000"/>
                          </a:solidFill>
                          <a:effectLst/>
                        </a:rPr>
                        <a:t>150</a:t>
                      </a:r>
                      <a:endParaRPr lang="it-IT" sz="1400" b="1" i="0" u="none" strike="noStrike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</a:tr>
              <a:tr h="228474">
                <a:tc>
                  <a:txBody>
                    <a:bodyPr/>
                    <a:lstStyle/>
                    <a:p>
                      <a:pPr algn="l" fontAlgn="b"/>
                      <a:endParaRPr lang="it-IT" sz="1400" b="1" i="0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>
                          <a:solidFill>
                            <a:srgbClr val="C00000"/>
                          </a:solidFill>
                          <a:effectLst/>
                        </a:rPr>
                        <a:t>Letti</a:t>
                      </a:r>
                      <a:endParaRPr lang="it-IT" sz="1400" b="1" i="0" u="none" strike="noStrike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rgbClr val="C00000"/>
                          </a:solidFill>
                          <a:effectLst/>
                        </a:rPr>
                        <a:t>3.548</a:t>
                      </a:r>
                      <a:endParaRPr lang="it-IT" sz="1400" b="1" i="0" u="none" strike="noStrike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rgbClr val="C00000"/>
                          </a:solidFill>
                          <a:effectLst/>
                        </a:rPr>
                        <a:t>16.048</a:t>
                      </a:r>
                      <a:endParaRPr lang="it-IT" sz="1400" b="1" i="0" u="none" strike="noStrike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rgbClr val="C00000"/>
                          </a:solidFill>
                          <a:effectLst/>
                        </a:rPr>
                        <a:t>19.596</a:t>
                      </a:r>
                      <a:endParaRPr lang="it-IT" sz="1400" b="1" i="0" u="none" strike="noStrike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</a:tr>
              <a:tr h="10338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Follonica</a:t>
                      </a:r>
                      <a:endParaRPr lang="it-IT" sz="1400" b="1" i="0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>
                          <a:solidFill>
                            <a:srgbClr val="C00000"/>
                          </a:solidFill>
                          <a:effectLst/>
                        </a:rPr>
                        <a:t>Strutture</a:t>
                      </a:r>
                      <a:endParaRPr lang="it-IT" sz="1400" b="1" i="0" u="none" strike="noStrike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rgbClr val="C00000"/>
                          </a:solidFill>
                          <a:effectLst/>
                        </a:rPr>
                        <a:t>22</a:t>
                      </a:r>
                      <a:endParaRPr lang="it-IT" sz="1400" b="1" i="0" u="none" strike="noStrike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44</a:t>
                      </a:r>
                      <a:endParaRPr lang="it-IT" sz="1400" b="1" i="0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rgbClr val="C00000"/>
                          </a:solidFill>
                          <a:effectLst/>
                        </a:rPr>
                        <a:t>66</a:t>
                      </a:r>
                      <a:endParaRPr lang="it-IT" sz="1400" b="1" i="0" u="none" strike="noStrike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</a:tr>
              <a:tr h="103382">
                <a:tc>
                  <a:txBody>
                    <a:bodyPr/>
                    <a:lstStyle/>
                    <a:p>
                      <a:pPr algn="l" fontAlgn="b"/>
                      <a:endParaRPr lang="it-IT" sz="1400" b="1" i="0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>
                          <a:solidFill>
                            <a:srgbClr val="C00000"/>
                          </a:solidFill>
                          <a:effectLst/>
                        </a:rPr>
                        <a:t>Letti</a:t>
                      </a:r>
                      <a:endParaRPr lang="it-IT" sz="1400" b="1" i="0" u="none" strike="noStrike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rgbClr val="C00000"/>
                          </a:solidFill>
                          <a:effectLst/>
                        </a:rPr>
                        <a:t>1.352</a:t>
                      </a:r>
                      <a:endParaRPr lang="it-IT" sz="1400" b="1" i="0" u="none" strike="noStrike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7.766</a:t>
                      </a:r>
                      <a:endParaRPr lang="it-IT" sz="1400" b="1" i="0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9.118</a:t>
                      </a:r>
                      <a:endParaRPr lang="it-IT" sz="1400" b="1" i="0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</a:tr>
              <a:tr h="10338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Scarlino</a:t>
                      </a:r>
                      <a:endParaRPr lang="it-IT" sz="1400" b="1" i="0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Strutture</a:t>
                      </a:r>
                      <a:endParaRPr lang="it-IT" sz="1400" b="1" i="0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9</a:t>
                      </a:r>
                      <a:endParaRPr lang="it-IT" sz="1400" b="1" i="0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43</a:t>
                      </a:r>
                      <a:endParaRPr lang="it-IT" sz="1400" b="1" i="0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52</a:t>
                      </a:r>
                      <a:endParaRPr lang="it-IT" sz="1400" b="1" i="0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</a:tr>
              <a:tr h="103382"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Letti</a:t>
                      </a:r>
                      <a:endParaRPr lang="it-IT" sz="1400" b="1" i="0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1.138</a:t>
                      </a:r>
                      <a:endParaRPr lang="it-IT" sz="1400" b="1" i="0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5.352</a:t>
                      </a:r>
                      <a:endParaRPr lang="it-IT" sz="1400" b="1" i="0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6.490</a:t>
                      </a:r>
                      <a:endParaRPr lang="it-IT" sz="1400" b="1" i="0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38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it-IT" sz="14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MS Sans Serif"/>
                        </a:rPr>
                        <a:t>COMUNI COSTIERI</a:t>
                      </a:r>
                      <a:endParaRPr lang="it-IT" sz="1400" b="1" i="1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Strutture</a:t>
                      </a:r>
                      <a:endParaRPr lang="it-IT" sz="1400" b="1" i="1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MS Sans Serif"/>
                        </a:rPr>
                        <a:t>73</a:t>
                      </a:r>
                      <a:endParaRPr lang="it-IT" sz="1400" b="1" i="1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MS Sans Serif"/>
                        </a:rPr>
                        <a:t>195</a:t>
                      </a:r>
                      <a:endParaRPr lang="it-IT" sz="1400" b="1" i="1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MS Sans Serif"/>
                        </a:rPr>
                        <a:t>268</a:t>
                      </a:r>
                      <a:endParaRPr lang="it-IT" sz="1400" b="1" i="1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03382">
                <a:tc vMerge="1"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Letti</a:t>
                      </a:r>
                      <a:endParaRPr lang="it-IT" sz="1400" b="1" i="1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MS Sans Serif"/>
                        </a:rPr>
                        <a:t>6.038</a:t>
                      </a:r>
                      <a:endParaRPr lang="it-IT" sz="1400" b="1" i="1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MS Sans Serif"/>
                        </a:rPr>
                        <a:t>29.166</a:t>
                      </a:r>
                      <a:endParaRPr lang="it-IT" sz="1400" b="1" i="1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MS Sans Serif"/>
                        </a:rPr>
                        <a:t>35.204</a:t>
                      </a:r>
                      <a:endParaRPr lang="it-IT" sz="1400" b="1" i="1" u="none" strike="noStrike" dirty="0">
                        <a:solidFill>
                          <a:srgbClr val="C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38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Gavorrano</a:t>
                      </a:r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Strutture</a:t>
                      </a:r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56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03382">
                <a:tc>
                  <a:txBody>
                    <a:bodyPr/>
                    <a:lstStyle/>
                    <a:p>
                      <a:pPr algn="l" fontAlgn="b"/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Letti</a:t>
                      </a:r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592</a:t>
                      </a:r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1.205</a:t>
                      </a:r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1.797</a:t>
                      </a:r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</a:tr>
              <a:tr h="154039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Massa Marittima</a:t>
                      </a:r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Strutture</a:t>
                      </a:r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96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103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</a:tr>
              <a:tr h="154039">
                <a:tc>
                  <a:txBody>
                    <a:bodyPr/>
                    <a:lstStyle/>
                    <a:p>
                      <a:pPr algn="l" fontAlgn="b"/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Letti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838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1.708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2.546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</a:tr>
              <a:tr h="22847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Monterotondo Marittimo</a:t>
                      </a:r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Strutture</a:t>
                      </a:r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</a:tr>
              <a:tr h="228474">
                <a:tc>
                  <a:txBody>
                    <a:bodyPr/>
                    <a:lstStyle/>
                    <a:p>
                      <a:pPr algn="l" fontAlgn="b"/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Letti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236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268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</a:tr>
              <a:tr h="10338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Montieri</a:t>
                      </a:r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Strutture</a:t>
                      </a:r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</a:tr>
              <a:tr h="103382">
                <a:tc>
                  <a:txBody>
                    <a:bodyPr/>
                    <a:lstStyle/>
                    <a:p>
                      <a:pPr algn="l" fontAlgn="b"/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Letti</a:t>
                      </a:r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91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265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356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</a:tr>
              <a:tr h="154039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Roccastrada</a:t>
                      </a:r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Strutture</a:t>
                      </a:r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67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70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</a:tr>
              <a:tr h="154039">
                <a:tc>
                  <a:txBody>
                    <a:bodyPr/>
                    <a:lstStyle/>
                    <a:p>
                      <a:pPr algn="l" fontAlgn="b"/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Letti</a:t>
                      </a:r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92</a:t>
                      </a:r>
                      <a:endParaRPr lang="it-IT" sz="1400" b="1" i="0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678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770</a:t>
                      </a:r>
                      <a:endParaRPr lang="it-IT" sz="1400" b="1" i="0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38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it-IT" sz="14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MS Sans Serif"/>
                        </a:rPr>
                        <a:t>COMUNI INTERNI</a:t>
                      </a:r>
                      <a:endParaRPr lang="it-IT" sz="1400" b="1" i="1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1" u="none" strike="noStrike">
                          <a:solidFill>
                            <a:schemeClr val="tx1"/>
                          </a:solidFill>
                          <a:effectLst/>
                        </a:rPr>
                        <a:t>Strutture</a:t>
                      </a:r>
                      <a:endParaRPr lang="it-IT" sz="1400" b="1" i="1" u="none" strike="noStrike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it-IT" sz="1400" b="1" i="1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253</a:t>
                      </a:r>
                      <a:endParaRPr lang="it-IT" sz="1400" b="1" i="1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271</a:t>
                      </a:r>
                      <a:endParaRPr lang="it-IT" sz="1400" b="1" i="1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03382">
                <a:tc vMerge="1">
                  <a:txBody>
                    <a:bodyPr/>
                    <a:lstStyle/>
                    <a:p>
                      <a:pPr algn="l" fontAlgn="b"/>
                      <a:endParaRPr lang="it-IT" sz="105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Letti</a:t>
                      </a:r>
                      <a:endParaRPr lang="it-IT" sz="1400" b="1" i="1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1.645</a:t>
                      </a:r>
                      <a:endParaRPr lang="it-IT" sz="1400" b="1" i="1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4.092</a:t>
                      </a:r>
                      <a:endParaRPr lang="it-IT" sz="1400" b="1" i="1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5.737</a:t>
                      </a:r>
                      <a:endParaRPr lang="it-IT" sz="1400" b="1" i="1" u="none" strike="noStrike" dirty="0">
                        <a:solidFill>
                          <a:schemeClr val="tx1"/>
                        </a:solidFill>
                        <a:effectLst/>
                        <a:latin typeface="MS Sans Serif"/>
                      </a:endParaRPr>
                    </a:p>
                  </a:txBody>
                  <a:tcPr marL="5169" marR="5169" marT="5169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88707" y="4711893"/>
            <a:ext cx="257984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u="dotted" cap="small" dirty="0">
                <a:solidFill>
                  <a:schemeClr val="accent2">
                    <a:lumMod val="75000"/>
                  </a:schemeClr>
                </a:solidFill>
              </a:rPr>
              <a:t>L’Offerta Ricettiva UFFICIALE</a:t>
            </a:r>
            <a:endParaRPr lang="it-IT" cap="small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ã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539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imprese ricettive</a:t>
            </a:r>
            <a:endParaRPr lang="it-IT" b="1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ã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40.941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posti letto</a:t>
            </a:r>
          </a:p>
        </p:txBody>
      </p:sp>
    </p:spTree>
    <p:extLst>
      <p:ext uri="{BB962C8B-B14F-4D97-AF65-F5344CB8AC3E}">
        <p14:creationId xmlns:p14="http://schemas.microsoft.com/office/powerpoint/2010/main" val="1597659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e 2"/>
          <p:cNvSpPr/>
          <p:nvPr/>
        </p:nvSpPr>
        <p:spPr>
          <a:xfrm>
            <a:off x="8108302" y="3032449"/>
            <a:ext cx="494522" cy="291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Ovale 12"/>
          <p:cNvSpPr/>
          <p:nvPr/>
        </p:nvSpPr>
        <p:spPr>
          <a:xfrm>
            <a:off x="8108302" y="3395711"/>
            <a:ext cx="494522" cy="291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Ovale 14"/>
          <p:cNvSpPr/>
          <p:nvPr/>
        </p:nvSpPr>
        <p:spPr>
          <a:xfrm>
            <a:off x="8108302" y="3694682"/>
            <a:ext cx="494522" cy="291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Ovale 1"/>
          <p:cNvSpPr/>
          <p:nvPr/>
        </p:nvSpPr>
        <p:spPr>
          <a:xfrm>
            <a:off x="8108302" y="2724539"/>
            <a:ext cx="494522" cy="307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270856" y="5659748"/>
            <a:ext cx="2831766" cy="90486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Regione Toscana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45,7% presenze Italiani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54,3% presenze Stranieri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" y="11582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Caratteristiche della Domanda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59080" y="1359642"/>
            <a:ext cx="3379583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b="1" u="dotted" cap="small" dirty="0">
                <a:solidFill>
                  <a:schemeClr val="accent1">
                    <a:lumMod val="50000"/>
                  </a:schemeClr>
                </a:solidFill>
              </a:rPr>
              <a:t>Turisti Italiani</a:t>
            </a:r>
            <a:endParaRPr lang="it-IT" b="1" cap="small" dirty="0">
              <a:solidFill>
                <a:schemeClr val="accent1">
                  <a:lumMod val="50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303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mila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arrivi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(69,0%)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1,620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mln presenze (63,1%)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5,3 notti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di </a:t>
            </a:r>
            <a:r>
              <a:rPr lang="it-IT" dirty="0" err="1">
                <a:solidFill>
                  <a:schemeClr val="accent1">
                    <a:lumMod val="50000"/>
                  </a:schemeClr>
                </a:solidFill>
              </a:rPr>
              <a:t>pm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91888" y="3323711"/>
            <a:ext cx="3189703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b="1" u="dotted" cap="small" dirty="0">
                <a:solidFill>
                  <a:schemeClr val="accent2">
                    <a:lumMod val="75000"/>
                  </a:schemeClr>
                </a:solidFill>
              </a:rPr>
              <a:t>Turisti Stranieri</a:t>
            </a:r>
            <a:endParaRPr lang="it-IT" b="1" cap="small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136 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mila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arrivi 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(31,0%)</a:t>
            </a: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942 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mila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presenze </a:t>
            </a: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(36,9%)</a:t>
            </a: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7,0 </a:t>
            </a:r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notti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di </a:t>
            </a:r>
            <a:r>
              <a:rPr lang="it-IT" dirty="0" err="1">
                <a:solidFill>
                  <a:schemeClr val="accent2">
                    <a:lumMod val="75000"/>
                  </a:schemeClr>
                </a:solidFill>
              </a:rPr>
              <a:t>pm</a:t>
            </a: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6587413" y="6114502"/>
            <a:ext cx="2341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xmlns="" id="{488C223C-5EB1-4695-BE63-71D2B8E14119}"/>
              </a:ext>
            </a:extLst>
          </p:cNvPr>
          <p:cNvSpPr/>
          <p:nvPr/>
        </p:nvSpPr>
        <p:spPr>
          <a:xfrm>
            <a:off x="148579" y="587636"/>
            <a:ext cx="3076323" cy="7720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MAREMMA TOSCANA</a:t>
            </a:r>
          </a:p>
          <a:p>
            <a:pPr algn="ctr">
              <a:spcAft>
                <a:spcPts val="450"/>
              </a:spcAft>
            </a:pPr>
            <a:r>
              <a:rPr lang="it-IT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 NORD</a:t>
            </a:r>
            <a:endParaRPr lang="it-IT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2" name="Tabel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858487"/>
              </p:ext>
            </p:extLst>
          </p:nvPr>
        </p:nvGraphicFramePr>
        <p:xfrm>
          <a:off x="3528162" y="1094087"/>
          <a:ext cx="5401234" cy="3247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72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47665"/>
                <a:gridCol w="1166327"/>
              </a:tblGrid>
              <a:tr h="324741">
                <a:tc gridSpan="3">
                  <a:txBody>
                    <a:bodyPr/>
                    <a:lstStyle/>
                    <a:p>
                      <a:pPr algn="ctr"/>
                      <a:r>
                        <a:rPr lang="it-IT" sz="1500" dirty="0" smtClean="0">
                          <a:solidFill>
                            <a:srgbClr val="C00000"/>
                          </a:solidFill>
                        </a:rPr>
                        <a:t>MAREMMA TOSCANA AREA NORD</a:t>
                      </a:r>
                      <a:endParaRPr lang="it-IT" sz="15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% italiani 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% stranieri</a:t>
                      </a:r>
                      <a:endParaRPr lang="it-IT" sz="1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Castiglione della Pescaia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63,4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36,6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Follonica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74,7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25,3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Scarlino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68,1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rgbClr val="C00000"/>
                          </a:solidFill>
                        </a:rPr>
                        <a:t>31,9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tx1"/>
                          </a:solidFill>
                        </a:rPr>
                        <a:t>Gavorrano</a:t>
                      </a:r>
                      <a:endParaRPr lang="it-IT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tx1"/>
                          </a:solidFill>
                        </a:rPr>
                        <a:t>23,6</a:t>
                      </a:r>
                      <a:endParaRPr lang="it-IT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tx1"/>
                          </a:solidFill>
                        </a:rPr>
                        <a:t>76,4</a:t>
                      </a:r>
                      <a:endParaRPr lang="it-IT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tx1"/>
                          </a:solidFill>
                        </a:rPr>
                        <a:t>Massa Marittima</a:t>
                      </a:r>
                      <a:endParaRPr lang="it-IT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tx1"/>
                          </a:solidFill>
                        </a:rPr>
                        <a:t>40,0</a:t>
                      </a:r>
                      <a:endParaRPr lang="it-IT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tx1"/>
                          </a:solidFill>
                        </a:rPr>
                        <a:t>60,0</a:t>
                      </a:r>
                      <a:endParaRPr lang="it-IT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tx1"/>
                          </a:solidFill>
                        </a:rPr>
                        <a:t>Monterotondo Marittimo</a:t>
                      </a:r>
                      <a:endParaRPr lang="it-IT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tx1"/>
                          </a:solidFill>
                        </a:rPr>
                        <a:t>41,2</a:t>
                      </a:r>
                      <a:endParaRPr lang="it-IT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tx1"/>
                          </a:solidFill>
                        </a:rPr>
                        <a:t>58,8</a:t>
                      </a:r>
                      <a:endParaRPr lang="it-IT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tx1"/>
                          </a:solidFill>
                        </a:rPr>
                        <a:t>Montieri</a:t>
                      </a:r>
                      <a:endParaRPr lang="it-IT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tx1"/>
                          </a:solidFill>
                        </a:rPr>
                        <a:t>39,4</a:t>
                      </a:r>
                      <a:endParaRPr lang="it-IT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tx1"/>
                          </a:solidFill>
                        </a:rPr>
                        <a:t>60,6</a:t>
                      </a:r>
                      <a:endParaRPr lang="it-IT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1" dirty="0" smtClean="0">
                          <a:solidFill>
                            <a:schemeClr val="tx1"/>
                          </a:solidFill>
                        </a:rPr>
                        <a:t>Roccastrada</a:t>
                      </a:r>
                      <a:endParaRPr lang="it-IT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tx1"/>
                          </a:solidFill>
                        </a:rPr>
                        <a:t>50,1</a:t>
                      </a:r>
                      <a:endParaRPr lang="it-IT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 smtClean="0">
                          <a:solidFill>
                            <a:schemeClr val="tx1"/>
                          </a:solidFill>
                        </a:rPr>
                        <a:t>49,9</a:t>
                      </a:r>
                      <a:endParaRPr lang="it-IT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3811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059505" y="2073161"/>
            <a:ext cx="702498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4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L’Ambito Turistico Territoriale</a:t>
            </a:r>
          </a:p>
          <a:p>
            <a:pPr algn="r"/>
            <a:endParaRPr lang="it-IT" sz="4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it-IT" sz="4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Cosa stiamo facendo</a:t>
            </a:r>
            <a:endParaRPr lang="it-IT" sz="4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802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4642339" y="162719"/>
            <a:ext cx="43492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460"/>
              </a:spcAft>
              <a:defRPr/>
            </a:pPr>
            <a:r>
              <a:rPr lang="it-IT" sz="2400" b="1" i="1" dirty="0">
                <a:solidFill>
                  <a:schemeClr val="tx2">
                    <a:lumMod val="50000"/>
                  </a:schemeClr>
                </a:solidFill>
                <a:ea typeface="Times New Roman" panose="02020603050405020304" pitchFamily="18" charset="0"/>
                <a:cs typeface="QNLEKP+Arial-BoldMT"/>
              </a:rPr>
              <a:t>AMBITI TURISTICI TERRITORIALI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135265" y="1511312"/>
            <a:ext cx="3112029" cy="1016305"/>
          </a:xfrm>
          <a:prstGeom prst="rect">
            <a:avLst/>
          </a:prstGeom>
          <a:noFill/>
          <a:ln w="25400">
            <a:solidFill>
              <a:srgbClr val="CC0000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square" lIns="92075" tIns="46038" rIns="92075" bIns="46038" anchor="ctr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altLang="it-IT" sz="20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La </a:t>
            </a:r>
            <a:r>
              <a:rPr lang="it-IT" altLang="it-IT" sz="2000" b="1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MAREMMA TOSCANA – AREA NORD </a:t>
            </a:r>
            <a:r>
              <a:rPr lang="it-IT" altLang="it-IT" sz="20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è 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il risultato di 3 componenti</a:t>
            </a:r>
          </a:p>
        </p:txBody>
      </p:sp>
      <p:sp>
        <p:nvSpPr>
          <p:cNvPr id="6" name="Freccia in giù 5"/>
          <p:cNvSpPr/>
          <p:nvPr/>
        </p:nvSpPr>
        <p:spPr>
          <a:xfrm rot="16200000">
            <a:off x="3639726" y="1539914"/>
            <a:ext cx="563675" cy="959098"/>
          </a:xfrm>
          <a:prstGeom prst="downArrow">
            <a:avLst/>
          </a:prstGeom>
          <a:solidFill>
            <a:schemeClr val="tx2">
              <a:lumMod val="50000"/>
              <a:alpha val="50000"/>
            </a:schemeClr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642724" y="1008185"/>
            <a:ext cx="4221358" cy="2294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cap="rnd">
                <a:solidFill>
                  <a:srgbClr val="800080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it-IT" altLang="it-IT" sz="2000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Un’</a:t>
            </a:r>
            <a:r>
              <a:rPr lang="it-IT" altLang="it-IT" sz="24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intesa</a:t>
            </a:r>
            <a:r>
              <a:rPr lang="it-IT" altLang="it-IT" sz="2000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 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tra soggetti pubblici e fra pubblico e privato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Un </a:t>
            </a:r>
            <a:r>
              <a:rPr lang="it-IT" altLang="it-IT" sz="24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territorio 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di </a:t>
            </a:r>
            <a:r>
              <a:rPr lang="it-IT" altLang="it-IT" sz="2000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riferimento con i suoi prodotti turistici 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Un </a:t>
            </a:r>
            <a:r>
              <a:rPr lang="it-IT" altLang="it-IT" sz="24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programma di sviluppo 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con i relativi </a:t>
            </a:r>
            <a:r>
              <a:rPr lang="it-IT" altLang="it-IT" sz="20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progetti </a:t>
            </a:r>
            <a:r>
              <a:rPr lang="it-IT" altLang="it-IT" sz="20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attuativi</a:t>
            </a:r>
            <a:endParaRPr lang="it-IT" altLang="it-IT" sz="20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8" name="Elaborazione 7"/>
          <p:cNvSpPr/>
          <p:nvPr/>
        </p:nvSpPr>
        <p:spPr>
          <a:xfrm>
            <a:off x="221672" y="4624022"/>
            <a:ext cx="1828801" cy="1847116"/>
          </a:xfrm>
          <a:prstGeom prst="flowChartProcess">
            <a:avLst/>
          </a:prstGeom>
          <a:solidFill>
            <a:srgbClr val="CC0000">
              <a:alpha val="25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lang="it-IT" i="1" u="sng" dirty="0">
                <a:solidFill>
                  <a:srgbClr val="CC0000"/>
                </a:solidFill>
              </a:rPr>
              <a:t>Area </a:t>
            </a:r>
          </a:p>
          <a:p>
            <a:pPr algn="ctr">
              <a:lnSpc>
                <a:spcPts val="2400"/>
              </a:lnSpc>
            </a:pPr>
            <a:r>
              <a:rPr lang="it-IT" i="1" u="sng" dirty="0">
                <a:solidFill>
                  <a:srgbClr val="CC0000"/>
                </a:solidFill>
              </a:rPr>
              <a:t>Conoscenza e Programmazione</a:t>
            </a:r>
            <a:endParaRPr lang="it-IT" dirty="0">
              <a:solidFill>
                <a:srgbClr val="CC0000"/>
              </a:solidFill>
            </a:endParaRPr>
          </a:p>
        </p:txBody>
      </p:sp>
      <p:sp>
        <p:nvSpPr>
          <p:cNvPr id="9" name="Elaborazione 8"/>
          <p:cNvSpPr/>
          <p:nvPr/>
        </p:nvSpPr>
        <p:spPr>
          <a:xfrm>
            <a:off x="1445715" y="3769566"/>
            <a:ext cx="6078520" cy="387927"/>
          </a:xfrm>
          <a:prstGeom prst="flowChartProcess">
            <a:avLst/>
          </a:prstGeom>
          <a:solidFill>
            <a:srgbClr val="CC0000">
              <a:alpha val="25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>
                <a:solidFill>
                  <a:srgbClr val="CC0000"/>
                </a:solidFill>
              </a:rPr>
              <a:t>In questa fase lavoriamo su queste 3 funzioni:</a:t>
            </a:r>
            <a:endParaRPr lang="it-IT" sz="2400" dirty="0">
              <a:solidFill>
                <a:srgbClr val="CC0000"/>
              </a:solidFill>
            </a:endParaRPr>
          </a:p>
        </p:txBody>
      </p:sp>
      <p:sp>
        <p:nvSpPr>
          <p:cNvPr id="10" name="Elaborazione 9"/>
          <p:cNvSpPr/>
          <p:nvPr/>
        </p:nvSpPr>
        <p:spPr>
          <a:xfrm>
            <a:off x="3632921" y="4602410"/>
            <a:ext cx="1704109" cy="1847116"/>
          </a:xfrm>
          <a:prstGeom prst="flowChartProcess">
            <a:avLst/>
          </a:prstGeom>
          <a:solidFill>
            <a:srgbClr val="CC0000">
              <a:alpha val="25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lang="it-IT" i="1" u="sng" dirty="0">
                <a:solidFill>
                  <a:srgbClr val="CC0000"/>
                </a:solidFill>
              </a:rPr>
              <a:t>Area Informazione e Accoglienza</a:t>
            </a:r>
            <a:endParaRPr lang="it-IT" dirty="0">
              <a:solidFill>
                <a:srgbClr val="CC0000"/>
              </a:solidFill>
            </a:endParaRPr>
          </a:p>
        </p:txBody>
      </p:sp>
      <p:sp>
        <p:nvSpPr>
          <p:cNvPr id="11" name="Elaborazione 10"/>
          <p:cNvSpPr/>
          <p:nvPr/>
        </p:nvSpPr>
        <p:spPr>
          <a:xfrm>
            <a:off x="6927272" y="4624022"/>
            <a:ext cx="1704109" cy="1847116"/>
          </a:xfrm>
          <a:prstGeom prst="flowChartProcess">
            <a:avLst/>
          </a:prstGeom>
          <a:solidFill>
            <a:srgbClr val="CC0000">
              <a:alpha val="25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lang="it-IT" i="1" u="sng" dirty="0">
                <a:solidFill>
                  <a:srgbClr val="CC0000"/>
                </a:solidFill>
              </a:rPr>
              <a:t>Area Organizzazione, Coordinamento e Valorizzazione del territorio</a:t>
            </a:r>
            <a:endParaRPr lang="it-IT" dirty="0">
              <a:solidFill>
                <a:srgbClr val="CC0000"/>
              </a:solidFill>
            </a:endParaRPr>
          </a:p>
        </p:txBody>
      </p:sp>
      <p:sp>
        <p:nvSpPr>
          <p:cNvPr id="14" name="Freccia bidirezionale orizzontale 13"/>
          <p:cNvSpPr/>
          <p:nvPr/>
        </p:nvSpPr>
        <p:spPr>
          <a:xfrm>
            <a:off x="2286000" y="5216768"/>
            <a:ext cx="1061092" cy="464459"/>
          </a:xfrm>
          <a:prstGeom prst="leftRightArrow">
            <a:avLst/>
          </a:prstGeom>
          <a:solidFill>
            <a:schemeClr val="tx2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bidirezionale orizzontale 14"/>
          <p:cNvSpPr/>
          <p:nvPr/>
        </p:nvSpPr>
        <p:spPr>
          <a:xfrm>
            <a:off x="5580351" y="5216768"/>
            <a:ext cx="1061092" cy="464459"/>
          </a:xfrm>
          <a:prstGeom prst="leftRightArrow">
            <a:avLst/>
          </a:prstGeom>
          <a:solidFill>
            <a:schemeClr val="tx2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4591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ccia a destra 7"/>
          <p:cNvSpPr/>
          <p:nvPr/>
        </p:nvSpPr>
        <p:spPr>
          <a:xfrm>
            <a:off x="2858947" y="1565597"/>
            <a:ext cx="2685326" cy="563931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rgbClr val="C00000"/>
                </a:solidFill>
              </a:rPr>
              <a:t>FOLLONICA</a:t>
            </a:r>
            <a:endParaRPr lang="it-IT" b="1" dirty="0">
              <a:solidFill>
                <a:srgbClr val="C00000"/>
              </a:solidFill>
            </a:endParaRPr>
          </a:p>
        </p:txBody>
      </p:sp>
      <p:sp>
        <p:nvSpPr>
          <p:cNvPr id="3" name="Documento multiplo 2"/>
          <p:cNvSpPr/>
          <p:nvPr/>
        </p:nvSpPr>
        <p:spPr>
          <a:xfrm>
            <a:off x="90242" y="681792"/>
            <a:ext cx="2526030" cy="1766258"/>
          </a:xfrm>
          <a:prstGeom prst="flowChartMultidocumen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4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4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rgbClr val="C00000"/>
                </a:solidFill>
              </a:rPr>
              <a:t>Maremma Toscana Area Nord</a:t>
            </a:r>
            <a:endParaRPr lang="it-IT" b="1" dirty="0">
              <a:solidFill>
                <a:srgbClr val="C00000"/>
              </a:solidFill>
            </a:endParaRPr>
          </a:p>
        </p:txBody>
      </p:sp>
      <p:sp>
        <p:nvSpPr>
          <p:cNvPr id="6" name="Elaborazione 5"/>
          <p:cNvSpPr/>
          <p:nvPr/>
        </p:nvSpPr>
        <p:spPr>
          <a:xfrm>
            <a:off x="5834525" y="979881"/>
            <a:ext cx="3309475" cy="1585898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C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onvenzione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fra comuni 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per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la gestione associata delle funzioni di accoglienza ed informazione turistica sovracomunale</a:t>
            </a:r>
          </a:p>
        </p:txBody>
      </p:sp>
      <p:sp>
        <p:nvSpPr>
          <p:cNvPr id="5" name="Elaborazione 4"/>
          <p:cNvSpPr/>
          <p:nvPr/>
        </p:nvSpPr>
        <p:spPr>
          <a:xfrm>
            <a:off x="5126323" y="3789183"/>
            <a:ext cx="3720299" cy="771525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Convenzione con TPT</a:t>
            </a:r>
          </a:p>
        </p:txBody>
      </p:sp>
      <p:sp>
        <p:nvSpPr>
          <p:cNvPr id="7" name="Elaborazione 6"/>
          <p:cNvSpPr/>
          <p:nvPr/>
        </p:nvSpPr>
        <p:spPr>
          <a:xfrm>
            <a:off x="4714149" y="5396730"/>
            <a:ext cx="4544645" cy="1052080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rgbClr val="C00000"/>
                </a:solidFill>
              </a:rPr>
              <a:t>Accordo Operativo con FST per la connessione con la piattaforma digitale regionale </a:t>
            </a:r>
          </a:p>
        </p:txBody>
      </p:sp>
      <p:sp>
        <p:nvSpPr>
          <p:cNvPr id="9" name="Freccia in giù 8"/>
          <p:cNvSpPr/>
          <p:nvPr/>
        </p:nvSpPr>
        <p:spPr>
          <a:xfrm>
            <a:off x="5701536" y="2705508"/>
            <a:ext cx="484196" cy="1083675"/>
          </a:xfrm>
          <a:prstGeom prst="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in giù 9"/>
          <p:cNvSpPr/>
          <p:nvPr/>
        </p:nvSpPr>
        <p:spPr>
          <a:xfrm>
            <a:off x="7853397" y="4641065"/>
            <a:ext cx="484196" cy="720653"/>
          </a:xfrm>
          <a:prstGeom prst="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Freccia in giù 10"/>
          <p:cNvSpPr/>
          <p:nvPr/>
        </p:nvSpPr>
        <p:spPr>
          <a:xfrm>
            <a:off x="590390" y="2705508"/>
            <a:ext cx="762867" cy="1766136"/>
          </a:xfrm>
          <a:prstGeom prst="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Elaborazione 11"/>
          <p:cNvSpPr/>
          <p:nvPr/>
        </p:nvSpPr>
        <p:spPr>
          <a:xfrm>
            <a:off x="0" y="4682632"/>
            <a:ext cx="3880573" cy="1547380"/>
          </a:xfrm>
          <a:prstGeom prst="flowChartProcess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4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4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rgbClr val="C00000"/>
                </a:solidFill>
              </a:rPr>
              <a:t>Organizzazione e Attivazione </a:t>
            </a:r>
          </a:p>
          <a:p>
            <a:pPr algn="ctr"/>
            <a:r>
              <a:rPr lang="it-IT" sz="2400" dirty="0">
                <a:solidFill>
                  <a:srgbClr val="C00000"/>
                </a:solidFill>
              </a:rPr>
              <a:t>OTD di ambito</a:t>
            </a:r>
          </a:p>
          <a:p>
            <a:pPr algn="ctr"/>
            <a:r>
              <a:rPr lang="it-IT" sz="1400" dirty="0">
                <a:solidFill>
                  <a:srgbClr val="C00000"/>
                </a:solidFill>
              </a:rPr>
              <a:t>per la programmazione e  il monitoraggio delle strategie e delle attività turistiche del territorio e/o connesse a quel prodotto </a:t>
            </a:r>
          </a:p>
        </p:txBody>
      </p:sp>
      <p:sp>
        <p:nvSpPr>
          <p:cNvPr id="15" name="Elaborazione 14"/>
          <p:cNvSpPr/>
          <p:nvPr/>
        </p:nvSpPr>
        <p:spPr>
          <a:xfrm>
            <a:off x="2761398" y="924270"/>
            <a:ext cx="2958268" cy="690463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i="1" dirty="0">
                <a:solidFill>
                  <a:schemeClr val="accent1">
                    <a:lumMod val="50000"/>
                  </a:schemeClr>
                </a:solidFill>
              </a:rPr>
              <a:t>Comune responsabile della gestione Associata</a:t>
            </a:r>
            <a:endParaRPr lang="it-IT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Elaborazione 15"/>
          <p:cNvSpPr/>
          <p:nvPr/>
        </p:nvSpPr>
        <p:spPr>
          <a:xfrm>
            <a:off x="5979651" y="254338"/>
            <a:ext cx="2958268" cy="690463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i="1" dirty="0" smtClean="0">
                <a:solidFill>
                  <a:schemeClr val="accent1">
                    <a:lumMod val="50000"/>
                  </a:schemeClr>
                </a:solidFill>
              </a:rPr>
              <a:t>Firmata da tutti i </a:t>
            </a:r>
            <a:r>
              <a:rPr lang="it-IT" sz="2000" i="1" dirty="0">
                <a:solidFill>
                  <a:schemeClr val="accent1">
                    <a:lumMod val="50000"/>
                  </a:schemeClr>
                </a:solidFill>
              </a:rPr>
              <a:t>comuni  compresi nell’ambito</a:t>
            </a:r>
            <a:endParaRPr lang="it-IT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Elaborazione 12"/>
          <p:cNvSpPr/>
          <p:nvPr/>
        </p:nvSpPr>
        <p:spPr>
          <a:xfrm>
            <a:off x="2685839" y="2231462"/>
            <a:ext cx="2958268" cy="690463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i="1" dirty="0" smtClean="0">
                <a:solidFill>
                  <a:schemeClr val="accent1">
                    <a:lumMod val="50000"/>
                  </a:schemeClr>
                </a:solidFill>
              </a:rPr>
              <a:t>Regolamento di funzioni per la </a:t>
            </a:r>
            <a:r>
              <a:rPr lang="it-IT" sz="2000" i="1" dirty="0">
                <a:solidFill>
                  <a:schemeClr val="accent1">
                    <a:lumMod val="50000"/>
                  </a:schemeClr>
                </a:solidFill>
              </a:rPr>
              <a:t>gestione Associata</a:t>
            </a:r>
            <a:endParaRPr lang="it-IT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249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3707</TotalTime>
  <Words>846</Words>
  <Application>Microsoft Office PowerPoint</Application>
  <PresentationFormat>Presentazione su schermo (4:3)</PresentationFormat>
  <Paragraphs>292</Paragraphs>
  <Slides>10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24" baseType="lpstr">
      <vt:lpstr>Arial Unicode MS</vt:lpstr>
      <vt:lpstr>Arial</vt:lpstr>
      <vt:lpstr>Calibri</vt:lpstr>
      <vt:lpstr>Calibri Light</vt:lpstr>
      <vt:lpstr>Cambria</vt:lpstr>
      <vt:lpstr>Caviar Dreams</vt:lpstr>
      <vt:lpstr>DejaVu Sans Light</vt:lpstr>
      <vt:lpstr>DIN BoldAlternate</vt:lpstr>
      <vt:lpstr>MS Sans Serif</vt:lpstr>
      <vt:lpstr>QNLEKP+Arial-BoldMT</vt:lpstr>
      <vt:lpstr>Times New Roman</vt:lpstr>
      <vt:lpstr>Webdings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</dc:creator>
  <cp:lastModifiedBy>sandro</cp:lastModifiedBy>
  <cp:revision>379</cp:revision>
  <cp:lastPrinted>2018-06-11T14:11:51Z</cp:lastPrinted>
  <dcterms:created xsi:type="dcterms:W3CDTF">2016-04-08T14:26:43Z</dcterms:created>
  <dcterms:modified xsi:type="dcterms:W3CDTF">2018-07-04T11:33:19Z</dcterms:modified>
</cp:coreProperties>
</file>