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62" r:id="rId3"/>
    <p:sldId id="368" r:id="rId4"/>
    <p:sldId id="314" r:id="rId5"/>
    <p:sldId id="356" r:id="rId6"/>
    <p:sldId id="363" r:id="rId7"/>
    <p:sldId id="369" r:id="rId8"/>
    <p:sldId id="366" r:id="rId9"/>
    <p:sldId id="364" r:id="rId10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AFA"/>
    <a:srgbClr val="FFCC00"/>
    <a:srgbClr val="FFFFFF"/>
    <a:srgbClr val="CC0000"/>
    <a:srgbClr val="FFCC66"/>
    <a:srgbClr val="FF9900"/>
    <a:srgbClr val="222A35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9" autoAdjust="0"/>
  </p:normalViewPr>
  <p:slideViewPr>
    <p:cSldViewPr snapToGrid="0">
      <p:cViewPr varScale="1">
        <p:scale>
          <a:sx n="103" d="100"/>
          <a:sy n="103" d="100"/>
        </p:scale>
        <p:origin x="23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BD51B-7E12-458E-B6B0-CF75F2D073CD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E5AAD-E103-4571-81C5-29FD3D516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863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77919-67C0-47C3-9DE2-BC486C9F18B8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C976C-EFFF-4ECF-AE73-3ACB47EF85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25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BFEF5D-9B6B-4E86-B1B0-B6E03ACF6B03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5955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1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45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5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lum brigh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000" y="135100"/>
            <a:ext cx="2018926" cy="1124200"/>
          </a:xfrm>
          <a:prstGeom prst="rect">
            <a:avLst/>
          </a:prstGeom>
          <a:effectLst>
            <a:outerShdw blurRad="50800" dist="50800" algn="ctr" rotWithShape="0">
              <a:srgbClr val="000000">
                <a:alpha val="49000"/>
              </a:srgbClr>
            </a:outerShdw>
            <a:softEdge rad="381000"/>
          </a:effectLst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>
            <a:lum brigh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2" r="334" b="23536"/>
          <a:stretch/>
        </p:blipFill>
        <p:spPr>
          <a:xfrm>
            <a:off x="4543343" y="993916"/>
            <a:ext cx="2228619" cy="1063477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2" y="903704"/>
            <a:ext cx="2262188" cy="1040230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684" y="220575"/>
            <a:ext cx="2141621" cy="1038725"/>
          </a:xfrm>
          <a:prstGeom prst="rect">
            <a:avLst/>
          </a:prstGeom>
          <a:effectLst>
            <a:outerShdw blurRad="50800" dist="50800" dir="3900000" algn="ctr" rotWithShape="0">
              <a:srgbClr val="000000">
                <a:alpha val="50000"/>
              </a:srgbClr>
            </a:outerShdw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07096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4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20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0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9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38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0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7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3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  <a:alpha val="5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87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666103"/>
            <a:ext cx="91440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600" b="1" cap="small" dirty="0">
                <a:solidFill>
                  <a:srgbClr val="CC0000"/>
                </a:solidFill>
              </a:rPr>
              <a:t>NELL’AMBITO DELL’AMBITO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200" i="1" dirty="0">
                <a:solidFill>
                  <a:srgbClr val="C00000"/>
                </a:solidFill>
              </a:rPr>
              <a:t>Identità, qualità, organizzazione e prospettive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b="1" i="1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/>
              <a:t>IL SISTEMA DI INFORMAZIONE E ACCOGLIENZA TURISTICA DELL’AMBITO</a:t>
            </a:r>
            <a:endParaRPr lang="it-IT" sz="2800" b="1" i="1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>
                <a:solidFill>
                  <a:srgbClr val="C00000"/>
                </a:solidFill>
              </a:rPr>
              <a:t>MAREMMA TOSCANA – AREA NORD</a:t>
            </a:r>
          </a:p>
          <a:p>
            <a:pPr algn="ctr"/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</a:rPr>
              <a:t>Castiglione della Pescaia, 10 luglio 2018</a:t>
            </a: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0" y="10444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rgbClr val="C00000"/>
                </a:solidFill>
              </a:rPr>
              <a:t>#D</a:t>
            </a:r>
            <a:r>
              <a:rPr lang="it-IT" sz="3600" dirty="0">
                <a:solidFill>
                  <a:srgbClr val="C00000"/>
                </a:solidFill>
              </a:rPr>
              <a:t>E</a:t>
            </a:r>
            <a:r>
              <a:rPr lang="it-IT" sz="3600" dirty="0">
                <a:solidFill>
                  <a:srgbClr val="0070C0"/>
                </a:solidFill>
              </a:rPr>
              <a:t>STINA</a:t>
            </a:r>
            <a:r>
              <a:rPr lang="it-IT" sz="3600" dirty="0">
                <a:solidFill>
                  <a:srgbClr val="00B0F0"/>
                </a:solidFill>
              </a:rPr>
              <a:t>ZION</a:t>
            </a:r>
            <a:r>
              <a:rPr lang="it-IT" sz="3600" dirty="0">
                <a:solidFill>
                  <a:srgbClr val="00B050"/>
                </a:solidFill>
              </a:rPr>
              <a:t>E</a:t>
            </a:r>
            <a:r>
              <a:rPr lang="it-IT" sz="3600" dirty="0"/>
              <a:t> </a:t>
            </a:r>
            <a:r>
              <a:rPr lang="it-IT" sz="3600" i="1" dirty="0" smtClean="0">
                <a:solidFill>
                  <a:schemeClr val="accent1">
                    <a:lumMod val="75000"/>
                  </a:schemeClr>
                </a:solidFill>
              </a:rPr>
              <a:t>COSTA</a:t>
            </a:r>
            <a:endParaRPr lang="it-IT" sz="36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600" i="1" dirty="0">
                <a:solidFill>
                  <a:srgbClr val="0070C0"/>
                </a:solidFill>
              </a:rPr>
              <a:t>le officine di identità</a:t>
            </a:r>
          </a:p>
        </p:txBody>
      </p:sp>
    </p:spTree>
    <p:extLst>
      <p:ext uri="{BB962C8B-B14F-4D97-AF65-F5344CB8AC3E}">
        <p14:creationId xmlns:p14="http://schemas.microsoft.com/office/powerpoint/2010/main" val="257664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35375" y="251178"/>
            <a:ext cx="5096933" cy="189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r">
              <a:spcBef>
                <a:spcPct val="0"/>
              </a:spcBef>
              <a:buNone/>
              <a:defRPr sz="4000" b="1">
                <a:solidFill>
                  <a:srgbClr val="256373"/>
                </a:solidFill>
                <a:latin typeface="Cambria"/>
                <a:ea typeface="+mj-ea"/>
                <a:cs typeface="Cambria"/>
              </a:defRPr>
            </a:lvl1pPr>
          </a:lstStyle>
          <a:p>
            <a:pPr algn="ctr"/>
            <a:r>
              <a:rPr lang="mr-IN" sz="3600" dirty="0"/>
              <a:t>…</a:t>
            </a:r>
            <a:r>
              <a:rPr lang="it-IT" sz="3600" dirty="0"/>
              <a:t> </a:t>
            </a:r>
            <a:r>
              <a:rPr lang="it-IT" sz="3600" dirty="0" smtClean="0"/>
              <a:t>informazione e accoglienza </a:t>
            </a:r>
            <a:r>
              <a:rPr lang="it-IT" sz="3600" dirty="0"/>
              <a:t>come segno distintivo </a:t>
            </a:r>
            <a:r>
              <a:rPr lang="mr-IN" sz="3600" dirty="0"/>
              <a:t>…</a:t>
            </a:r>
            <a:endParaRPr lang="it-IT" sz="3600" dirty="0"/>
          </a:p>
        </p:txBody>
      </p:sp>
      <p:sp>
        <p:nvSpPr>
          <p:cNvPr id="5" name="Rettangolo 4"/>
          <p:cNvSpPr/>
          <p:nvPr/>
        </p:nvSpPr>
        <p:spPr>
          <a:xfrm>
            <a:off x="546100" y="2860401"/>
            <a:ext cx="2528570" cy="35016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Occorre delineare il processo di </a:t>
            </a:r>
            <a:r>
              <a:rPr lang="it-IT" sz="2000" dirty="0" smtClean="0"/>
              <a:t>informazione e accoglienza </a:t>
            </a:r>
            <a:r>
              <a:rPr lang="it-IT" sz="2000" dirty="0"/>
              <a:t>del </a:t>
            </a:r>
            <a:r>
              <a:rPr lang="it-IT" sz="2000" dirty="0" smtClean="0"/>
              <a:t>turista </a:t>
            </a:r>
            <a:r>
              <a:rPr lang="it-IT" sz="2000" dirty="0" smtClean="0"/>
              <a:t>del nostro territorio</a:t>
            </a:r>
            <a:r>
              <a:rPr lang="it-IT" sz="2000" dirty="0" smtClean="0"/>
              <a:t>, </a:t>
            </a:r>
            <a:r>
              <a:rPr lang="it-IT" sz="2000" dirty="0"/>
              <a:t>suddiviso </a:t>
            </a:r>
            <a:r>
              <a:rPr lang="it-IT" sz="2000" dirty="0" smtClean="0"/>
              <a:t>nelle tre </a:t>
            </a:r>
            <a:r>
              <a:rPr lang="it-IT" sz="2000" dirty="0"/>
              <a:t>fasi fondamentali dell’esperienza turistica: </a:t>
            </a:r>
          </a:p>
          <a:p>
            <a:pPr algn="ctr"/>
            <a:r>
              <a:rPr lang="it-IT" sz="2000" b="1" u="sng" dirty="0" smtClean="0"/>
              <a:t>prima</a:t>
            </a:r>
            <a:r>
              <a:rPr lang="it-IT" sz="2000" b="1" u="sng" dirty="0"/>
              <a:t>, durante e dopo l’esperienza.</a:t>
            </a:r>
          </a:p>
        </p:txBody>
      </p:sp>
      <p:sp>
        <p:nvSpPr>
          <p:cNvPr id="6" name="Rettangolo 5"/>
          <p:cNvSpPr/>
          <p:nvPr/>
        </p:nvSpPr>
        <p:spPr>
          <a:xfrm>
            <a:off x="4492625" y="2860401"/>
            <a:ext cx="4239683" cy="3501659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Definire le politiche di </a:t>
            </a:r>
            <a:r>
              <a:rPr lang="it-IT" sz="2000" i="1" dirty="0" smtClean="0">
                <a:solidFill>
                  <a:srgbClr val="000000"/>
                </a:solidFill>
              </a:rPr>
              <a:t>informazione e accoglienza sull’ambito</a:t>
            </a:r>
            <a:endParaRPr lang="it-IT" sz="2000" i="1" dirty="0">
              <a:solidFill>
                <a:srgbClr val="000000"/>
              </a:solidFill>
            </a:endParaRP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</a:t>
            </a:r>
            <a:r>
              <a:rPr lang="it-IT" sz="2000" i="1" dirty="0" smtClean="0">
                <a:solidFill>
                  <a:srgbClr val="000000"/>
                </a:solidFill>
              </a:rPr>
              <a:t>un sistema </a:t>
            </a:r>
            <a:r>
              <a:rPr lang="it-IT" sz="2000" i="1" dirty="0">
                <a:solidFill>
                  <a:srgbClr val="000000"/>
                </a:solidFill>
              </a:rPr>
              <a:t>di </a:t>
            </a:r>
            <a:r>
              <a:rPr lang="it-IT" sz="2000" i="1" dirty="0" smtClean="0">
                <a:solidFill>
                  <a:srgbClr val="000000"/>
                </a:solidFill>
              </a:rPr>
              <a:t>redazione (back-office) nell’ambito</a:t>
            </a:r>
            <a:endParaRPr lang="it-IT" sz="2000" i="1" dirty="0">
              <a:solidFill>
                <a:srgbClr val="000000"/>
              </a:solidFill>
            </a:endParaRP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</a:t>
            </a:r>
            <a:r>
              <a:rPr lang="it-IT" sz="2000" i="1" dirty="0" smtClean="0">
                <a:solidFill>
                  <a:srgbClr val="000000"/>
                </a:solidFill>
              </a:rPr>
              <a:t>una </a:t>
            </a:r>
            <a:r>
              <a:rPr lang="it-IT" sz="2000" i="1" dirty="0">
                <a:solidFill>
                  <a:srgbClr val="000000"/>
                </a:solidFill>
              </a:rPr>
              <a:t>rete </a:t>
            </a:r>
            <a:r>
              <a:rPr lang="it-IT" sz="2000" i="1" dirty="0" smtClean="0">
                <a:solidFill>
                  <a:srgbClr val="000000"/>
                </a:solidFill>
              </a:rPr>
              <a:t>dei </a:t>
            </a:r>
            <a:r>
              <a:rPr lang="it-IT" sz="2000" i="1" dirty="0">
                <a:solidFill>
                  <a:srgbClr val="000000"/>
                </a:solidFill>
              </a:rPr>
              <a:t>servizi di informazione e accoglienza turistica </a:t>
            </a:r>
            <a:r>
              <a:rPr lang="it-IT" sz="2000" i="1" dirty="0" smtClean="0">
                <a:solidFill>
                  <a:srgbClr val="000000"/>
                </a:solidFill>
              </a:rPr>
              <a:t>in stretto collegamento con </a:t>
            </a:r>
            <a:r>
              <a:rPr lang="it-IT" sz="2000" i="1" dirty="0" err="1" smtClean="0">
                <a:solidFill>
                  <a:srgbClr val="000000"/>
                </a:solidFill>
              </a:rPr>
              <a:t>Visit</a:t>
            </a:r>
            <a:r>
              <a:rPr lang="it-IT" sz="2000" i="1" dirty="0" smtClean="0">
                <a:solidFill>
                  <a:srgbClr val="000000"/>
                </a:solidFill>
              </a:rPr>
              <a:t> </a:t>
            </a:r>
            <a:r>
              <a:rPr lang="it-IT" sz="2000" i="1" dirty="0" err="1" smtClean="0">
                <a:solidFill>
                  <a:srgbClr val="000000"/>
                </a:solidFill>
              </a:rPr>
              <a:t>Tuscany</a:t>
            </a:r>
            <a:r>
              <a:rPr lang="it-IT" sz="2000" i="1" dirty="0" smtClean="0">
                <a:solidFill>
                  <a:srgbClr val="000000"/>
                </a:solidFill>
              </a:rPr>
              <a:t> e Toscana Promozione</a:t>
            </a:r>
            <a:endParaRPr lang="it-IT" sz="2000" i="1" dirty="0">
              <a:solidFill>
                <a:srgbClr val="000000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546100" y="494121"/>
            <a:ext cx="2528570" cy="14120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Per il nostro ambito è un tema </a:t>
            </a:r>
            <a:r>
              <a:rPr lang="it-IT" sz="2000" dirty="0"/>
              <a:t>strategico </a:t>
            </a:r>
            <a:r>
              <a:rPr lang="it-IT" sz="2000" dirty="0" smtClean="0"/>
              <a:t>di Marketing </a:t>
            </a:r>
            <a:r>
              <a:rPr lang="it-IT" sz="2000" dirty="0"/>
              <a:t>Territoriale</a:t>
            </a:r>
          </a:p>
        </p:txBody>
      </p:sp>
      <p:sp>
        <p:nvSpPr>
          <p:cNvPr id="9" name="Freccia in giù 6"/>
          <p:cNvSpPr/>
          <p:nvPr/>
        </p:nvSpPr>
        <p:spPr>
          <a:xfrm>
            <a:off x="6036945" y="2044700"/>
            <a:ext cx="615782" cy="734182"/>
          </a:xfrm>
          <a:prstGeom prst="downArrow">
            <a:avLst>
              <a:gd name="adj1" fmla="val 50000"/>
              <a:gd name="adj2" fmla="val 48270"/>
            </a:avLst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  <p:sp>
        <p:nvSpPr>
          <p:cNvPr id="10" name="Freccia a sinistra 7"/>
          <p:cNvSpPr/>
          <p:nvPr/>
        </p:nvSpPr>
        <p:spPr>
          <a:xfrm>
            <a:off x="3482975" y="4229100"/>
            <a:ext cx="857250" cy="604157"/>
          </a:xfrm>
          <a:prstGeom prst="leftArrow">
            <a:avLst/>
          </a:prstGeom>
          <a:solidFill>
            <a:srgbClr val="3185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2544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3233646"/>
            <a:ext cx="9144000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b="1" i="1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/>
              <a:t>IL SISTEMA DI INFORMAZIONE </a:t>
            </a:r>
            <a:r>
              <a:rPr lang="it-IT" sz="2800" b="1" i="1" dirty="0" smtClean="0"/>
              <a:t>TURISTICA </a:t>
            </a:r>
            <a:r>
              <a:rPr lang="it-IT" sz="2800" b="1" i="1" dirty="0" smtClean="0"/>
              <a:t>DELL’AMBITO</a:t>
            </a:r>
            <a:endParaRPr lang="it-IT" sz="2800" b="1" i="1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>
                <a:solidFill>
                  <a:srgbClr val="C00000"/>
                </a:solidFill>
              </a:rPr>
              <a:t>MAREMMA TOSCANA – AREA NORD</a:t>
            </a:r>
          </a:p>
          <a:p>
            <a:pPr algn="ctr"/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0" y="10444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rgbClr val="C00000"/>
                </a:solidFill>
              </a:rPr>
              <a:t>#D</a:t>
            </a:r>
            <a:r>
              <a:rPr lang="it-IT" sz="3600" dirty="0">
                <a:solidFill>
                  <a:srgbClr val="C00000"/>
                </a:solidFill>
              </a:rPr>
              <a:t>E</a:t>
            </a:r>
            <a:r>
              <a:rPr lang="it-IT" sz="3600" dirty="0">
                <a:solidFill>
                  <a:srgbClr val="0070C0"/>
                </a:solidFill>
              </a:rPr>
              <a:t>STINA</a:t>
            </a:r>
            <a:r>
              <a:rPr lang="it-IT" sz="3600" dirty="0">
                <a:solidFill>
                  <a:srgbClr val="00B0F0"/>
                </a:solidFill>
              </a:rPr>
              <a:t>ZION</a:t>
            </a:r>
            <a:r>
              <a:rPr lang="it-IT" sz="3600" dirty="0">
                <a:solidFill>
                  <a:srgbClr val="00B050"/>
                </a:solidFill>
              </a:rPr>
              <a:t>E</a:t>
            </a:r>
            <a:r>
              <a:rPr lang="it-IT" sz="3600" dirty="0"/>
              <a:t> </a:t>
            </a:r>
            <a:r>
              <a:rPr lang="it-IT" sz="3600" i="1" dirty="0" smtClean="0">
                <a:solidFill>
                  <a:schemeClr val="accent1">
                    <a:lumMod val="75000"/>
                  </a:schemeClr>
                </a:solidFill>
              </a:rPr>
              <a:t>COSTA</a:t>
            </a:r>
            <a:endParaRPr lang="it-IT" sz="36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600" i="1" dirty="0">
                <a:solidFill>
                  <a:srgbClr val="0070C0"/>
                </a:solidFill>
              </a:rPr>
              <a:t>le officine di identità</a:t>
            </a:r>
          </a:p>
        </p:txBody>
      </p:sp>
    </p:spTree>
    <p:extLst>
      <p:ext uri="{BB962C8B-B14F-4D97-AF65-F5344CB8AC3E}">
        <p14:creationId xmlns:p14="http://schemas.microsoft.com/office/powerpoint/2010/main" val="264889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="" xmlns:a16="http://schemas.microsoft.com/office/drawing/2014/main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351560"/>
            <a:ext cx="9144000" cy="5390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900" b="1" dirty="0">
                <a:solidFill>
                  <a:srgbClr val="C00000"/>
                </a:solidFill>
              </a:rPr>
              <a:t>Attraverso </a:t>
            </a:r>
            <a:r>
              <a:rPr lang="it-IT" sz="1900" b="1" dirty="0" smtClean="0">
                <a:solidFill>
                  <a:srgbClr val="C00000"/>
                </a:solidFill>
              </a:rPr>
              <a:t>un accordo molto forte fra </a:t>
            </a:r>
            <a:r>
              <a:rPr lang="it-IT" sz="1900" b="1" dirty="0">
                <a:solidFill>
                  <a:srgbClr val="C00000"/>
                </a:solidFill>
              </a:rPr>
              <a:t>i comuni </a:t>
            </a:r>
            <a:r>
              <a:rPr lang="it-IT" sz="1900" b="1" dirty="0" smtClean="0">
                <a:solidFill>
                  <a:srgbClr val="C00000"/>
                </a:solidFill>
              </a:rPr>
              <a:t>aderenti </a:t>
            </a:r>
          </a:p>
          <a:p>
            <a:pPr algn="ctr"/>
            <a:endParaRPr lang="it-IT" sz="1900" dirty="0" smtClean="0">
              <a:solidFill>
                <a:srgbClr val="C00000"/>
              </a:solidFill>
            </a:endParaRPr>
          </a:p>
          <a:p>
            <a:pPr algn="ctr"/>
            <a:r>
              <a:rPr lang="it-IT" sz="1900" b="1" dirty="0" smtClean="0"/>
              <a:t>Organizzare un sistema di informazione </a:t>
            </a:r>
            <a:r>
              <a:rPr lang="it-IT" sz="1900" b="1" dirty="0"/>
              <a:t>e accoglienza turistica </a:t>
            </a:r>
            <a:endParaRPr lang="it-IT" sz="1900" b="1" dirty="0" smtClean="0"/>
          </a:p>
          <a:p>
            <a:pPr algn="ctr"/>
            <a:r>
              <a:rPr lang="it-IT" sz="1900" dirty="0" smtClean="0"/>
              <a:t>a </a:t>
            </a:r>
            <a:r>
              <a:rPr lang="it-IT" sz="1900" dirty="0"/>
              <a:t>carattere </a:t>
            </a:r>
            <a:r>
              <a:rPr lang="it-IT" sz="1900" dirty="0" smtClean="0"/>
              <a:t>sovra-comunale</a:t>
            </a:r>
          </a:p>
          <a:p>
            <a:pPr algn="ctr"/>
            <a:endParaRPr lang="it-IT" sz="1900" dirty="0"/>
          </a:p>
          <a:p>
            <a:pPr algn="ctr"/>
            <a:r>
              <a:rPr lang="it-IT" sz="1900" dirty="0" smtClean="0"/>
              <a:t>L’obiettivo che ci poniamo è l’organizzazione di un sistema degli uffici in rete con l’organizzazione di un eventuale back-office per il coordinamento e la redazione delle varie basi informative, in un rapporto continuo con il sistema informativo regionale al fine di garantire l’immagine unitaria.</a:t>
            </a:r>
          </a:p>
          <a:p>
            <a:pPr algn="ctr"/>
            <a:endParaRPr lang="it-IT" sz="1900" dirty="0" smtClean="0"/>
          </a:p>
          <a:p>
            <a:pPr algn="ctr"/>
            <a:endParaRPr lang="it-IT" sz="1900" dirty="0"/>
          </a:p>
          <a:p>
            <a:pPr algn="ctr"/>
            <a:r>
              <a:rPr lang="it-IT" sz="1900" dirty="0" smtClean="0"/>
              <a:t>Il Sistema di Redazione dell’ambito come </a:t>
            </a:r>
            <a:r>
              <a:rPr lang="it-IT" sz="1900" dirty="0" smtClean="0"/>
              <a:t>strumento </a:t>
            </a:r>
            <a:r>
              <a:rPr lang="it-IT" sz="1900" dirty="0" smtClean="0"/>
              <a:t>di gestione e coordinamento del sistema informativo dell’ambito</a:t>
            </a:r>
          </a:p>
          <a:p>
            <a:pPr algn="ctr"/>
            <a:endParaRPr lang="it-IT" sz="1900" dirty="0"/>
          </a:p>
          <a:p>
            <a:pPr algn="ctr"/>
            <a:endParaRPr lang="it-IT" sz="1900" dirty="0" smtClean="0"/>
          </a:p>
          <a:p>
            <a:pPr algn="ctr"/>
            <a:endParaRPr lang="it-IT" sz="1900" dirty="0"/>
          </a:p>
          <a:p>
            <a:pPr algn="ctr"/>
            <a:r>
              <a:rPr lang="it-IT" sz="1900" dirty="0" smtClean="0"/>
              <a:t>Organizzazione di una attività di monitoraggio del</a:t>
            </a:r>
            <a:r>
              <a:rPr lang="it-IT" sz="1900" dirty="0" smtClean="0"/>
              <a:t>le </a:t>
            </a:r>
            <a:r>
              <a:rPr lang="it-IT" sz="1900" dirty="0"/>
              <a:t>attività svolte </a:t>
            </a:r>
            <a:r>
              <a:rPr lang="it-IT" sz="1900" dirty="0" smtClean="0"/>
              <a:t>dagli uffici informazioni e </a:t>
            </a:r>
            <a:r>
              <a:rPr lang="it-IT" sz="1900" dirty="0"/>
              <a:t>i flussi turistici </a:t>
            </a:r>
            <a:r>
              <a:rPr lang="it-IT" sz="1900" dirty="0" smtClean="0"/>
              <a:t>connessi, come strumento di analisi per impostare anche le linee guida future dell’ambito</a:t>
            </a:r>
            <a:endParaRPr lang="it-IT" sz="2400" dirty="0"/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Il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nostro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ambito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è </a:t>
            </a:r>
          </a:p>
          <a:p>
            <a:pPr algn="ctr"/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PARTE DI TOSCANA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dove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si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può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=""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 flipV="1">
            <a:off x="158620" y="1268964"/>
            <a:ext cx="8826760" cy="933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31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814704"/>
              </p:ext>
            </p:extLst>
          </p:nvPr>
        </p:nvGraphicFramePr>
        <p:xfrm>
          <a:off x="171119" y="950951"/>
          <a:ext cx="2609073" cy="2922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0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2"/>
                          </a:solidFill>
                        </a:rPr>
                        <a:t>Castiglione della Pescaia</a:t>
                      </a:r>
                      <a:endParaRPr lang="it-IT" sz="1500" b="1" dirty="0">
                        <a:solidFill>
                          <a:schemeClr val="tx2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2"/>
                          </a:solidFill>
                        </a:rPr>
                        <a:t>Follonica</a:t>
                      </a:r>
                      <a:endParaRPr lang="it-IT" sz="1500" b="1" dirty="0">
                        <a:solidFill>
                          <a:schemeClr val="tx2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2"/>
                          </a:solidFill>
                        </a:rPr>
                        <a:t>Scarlino</a:t>
                      </a:r>
                      <a:endParaRPr lang="it-IT" sz="1500" b="1" dirty="0">
                        <a:solidFill>
                          <a:schemeClr val="tx2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2"/>
                          </a:solidFill>
                        </a:rPr>
                        <a:t>Gavorrano</a:t>
                      </a:r>
                      <a:endParaRPr lang="it-IT" sz="1500" b="1" dirty="0">
                        <a:solidFill>
                          <a:schemeClr val="tx2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2"/>
                          </a:solidFill>
                        </a:rPr>
                        <a:t>Massa Marittima</a:t>
                      </a:r>
                      <a:endParaRPr lang="it-IT" sz="1500" b="1" dirty="0">
                        <a:solidFill>
                          <a:schemeClr val="tx2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2"/>
                          </a:solidFill>
                        </a:rPr>
                        <a:t>Monterotondo Marittimo</a:t>
                      </a:r>
                      <a:endParaRPr lang="it-IT" sz="1500" b="1" dirty="0">
                        <a:solidFill>
                          <a:schemeClr val="tx2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2"/>
                          </a:solidFill>
                        </a:rPr>
                        <a:t>Montieri</a:t>
                      </a:r>
                      <a:endParaRPr lang="it-IT" sz="1500" b="1" dirty="0">
                        <a:solidFill>
                          <a:schemeClr val="tx2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2"/>
                          </a:solidFill>
                        </a:rPr>
                        <a:t>Roccastrada</a:t>
                      </a:r>
                      <a:endParaRPr lang="it-IT" sz="1500" b="1" dirty="0">
                        <a:solidFill>
                          <a:schemeClr val="tx2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=""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4805" y="36506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PRIMA RICOGNIZIONE QUANTITATIVA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7" name="Connettore 1 12">
            <a:extLst>
              <a:ext uri="{FF2B5EF4-FFF2-40B4-BE49-F238E27FC236}">
                <a16:creationId xmlns=""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>
            <a:off x="1475656" y="827584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e 7"/>
          <p:cNvSpPr/>
          <p:nvPr/>
        </p:nvSpPr>
        <p:spPr>
          <a:xfrm>
            <a:off x="4288670" y="987445"/>
            <a:ext cx="3346852" cy="3001539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57150" cap="rnd">
            <a:solidFill>
              <a:schemeClr val="accent4">
                <a:lumMod val="60000"/>
                <a:lumOff val="40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7150" tIns="33575" rIns="67150" bIns="335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16 sedi/sportelli 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Con funzioni di IAT</a:t>
            </a: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5 aperture annuali</a:t>
            </a: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11 aperture stagionali</a:t>
            </a:r>
          </a:p>
        </p:txBody>
      </p:sp>
      <p:sp>
        <p:nvSpPr>
          <p:cNvPr id="2" name="Parentesi graffa chiusa 1"/>
          <p:cNvSpPr/>
          <p:nvPr/>
        </p:nvSpPr>
        <p:spPr>
          <a:xfrm>
            <a:off x="2780192" y="1278294"/>
            <a:ext cx="149620" cy="96105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Parentesi graffa chiusa 11"/>
          <p:cNvSpPr/>
          <p:nvPr/>
        </p:nvSpPr>
        <p:spPr>
          <a:xfrm>
            <a:off x="2780192" y="2254220"/>
            <a:ext cx="149620" cy="1619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Title 1">
            <a:extLst>
              <a:ext uri="{FF2B5EF4-FFF2-40B4-BE49-F238E27FC236}">
                <a16:creationId xmlns=""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4805" y="5050154"/>
            <a:ext cx="9139195" cy="1313323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ko-KR" sz="3200" dirty="0" smtClean="0"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  <a:p>
            <a:pPr algn="ctr"/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E’ GIA’ STATO EFFETTUATO UN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PRIMO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INCONTRO CON I REFERENTI DEGLI UFFICI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INFORMAZIONE E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CON IL PERSONALE CHE GESTISCE GLI ATTUALI UFFICI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69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474927"/>
              </p:ext>
            </p:extLst>
          </p:nvPr>
        </p:nvGraphicFramePr>
        <p:xfrm>
          <a:off x="171119" y="950951"/>
          <a:ext cx="2609073" cy="2922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0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/>
                          </a:solidFill>
                        </a:rPr>
                        <a:t>Castiglione della Pescaia</a:t>
                      </a:r>
                      <a:endParaRPr lang="it-IT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/>
                          </a:solidFill>
                        </a:rPr>
                        <a:t>Follonica</a:t>
                      </a:r>
                      <a:endParaRPr lang="it-IT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/>
                          </a:solidFill>
                        </a:rPr>
                        <a:t>Scarlino</a:t>
                      </a:r>
                      <a:endParaRPr lang="it-IT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/>
                          </a:solidFill>
                        </a:rPr>
                        <a:t>Gavorrano</a:t>
                      </a:r>
                      <a:endParaRPr lang="it-IT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/>
                          </a:solidFill>
                        </a:rPr>
                        <a:t>Massa Marittima</a:t>
                      </a:r>
                      <a:endParaRPr lang="it-IT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/>
                          </a:solidFill>
                        </a:rPr>
                        <a:t>Monterotondo Marittimo</a:t>
                      </a:r>
                      <a:endParaRPr lang="it-IT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/>
                          </a:solidFill>
                        </a:rPr>
                        <a:t>Montieri</a:t>
                      </a:r>
                      <a:endParaRPr lang="it-IT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/>
                          </a:solidFill>
                        </a:rPr>
                        <a:t>Roccastrada</a:t>
                      </a:r>
                      <a:endParaRPr lang="it-IT" sz="15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=""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4805" y="36506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FASI SUCCESSIVE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7" name="Connettore 1 12">
            <a:extLst>
              <a:ext uri="{FF2B5EF4-FFF2-40B4-BE49-F238E27FC236}">
                <a16:creationId xmlns=""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>
            <a:off x="1475656" y="827584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arentesi graffa chiusa 1"/>
          <p:cNvSpPr/>
          <p:nvPr/>
        </p:nvSpPr>
        <p:spPr>
          <a:xfrm>
            <a:off x="2780192" y="1278294"/>
            <a:ext cx="149620" cy="96105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Parentesi graffa chiusa 11"/>
          <p:cNvSpPr/>
          <p:nvPr/>
        </p:nvSpPr>
        <p:spPr>
          <a:xfrm>
            <a:off x="2780192" y="2254220"/>
            <a:ext cx="149620" cy="1619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Title 1">
            <a:extLst>
              <a:ext uri="{FF2B5EF4-FFF2-40B4-BE49-F238E27FC236}">
                <a16:creationId xmlns=""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3013475" y="1258619"/>
            <a:ext cx="5934581" cy="980728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70000"/>
              </a:lnSpc>
            </a:pP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RICOGNIZIONE QUALITATIVA SULLE ATTIVITA’ SVOLTE DAGLI UFFICI DI INFORMAZIONE TURISTICA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3013476" y="2664766"/>
            <a:ext cx="6046548" cy="136605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70000"/>
              </a:lnSpc>
            </a:pPr>
            <a:r>
              <a:rPr lang="en-US" altLang="ko-KR" sz="18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RICOGNIZIONE SUL MATERIALE </a:t>
            </a:r>
            <a:r>
              <a:rPr lang="en-US" altLang="ko-KR" sz="18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TURISTICO INFORMATIVO </a:t>
            </a:r>
            <a:r>
              <a:rPr lang="en-US" altLang="ko-KR" sz="18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PRESENTE PRESSO GLI UFFICI DI INFORMAZIONE TURISTICA</a:t>
            </a:r>
            <a:endParaRPr lang="ko-KR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1475655" y="5030788"/>
            <a:ext cx="5934581" cy="980728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70000"/>
              </a:lnSpc>
            </a:pP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PROPOSTA DI RIORGANIZZAZIONE DEL SISTEMA DEGLI UFFICI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DI INFORMAZIONE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TURISTICA DELL’AMBITO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15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3233646"/>
            <a:ext cx="9144000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b="1" i="1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/>
              <a:t>IL SISTEMA DI </a:t>
            </a:r>
            <a:r>
              <a:rPr lang="it-IT" sz="2800" b="1" i="1" dirty="0" smtClean="0"/>
              <a:t>ACCOGLIENZA TURISTICA </a:t>
            </a:r>
            <a:r>
              <a:rPr lang="it-IT" sz="2800" b="1" i="1" dirty="0" smtClean="0"/>
              <a:t>DELL’AMBITO</a:t>
            </a:r>
            <a:endParaRPr lang="it-IT" sz="2800" b="1" i="1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>
                <a:solidFill>
                  <a:srgbClr val="C00000"/>
                </a:solidFill>
              </a:rPr>
              <a:t>MAREMMA TOSCANA – AREA NORD</a:t>
            </a:r>
          </a:p>
          <a:p>
            <a:pPr algn="ctr"/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0" y="10444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rgbClr val="C00000"/>
                </a:solidFill>
              </a:rPr>
              <a:t>#D</a:t>
            </a:r>
            <a:r>
              <a:rPr lang="it-IT" sz="3600" dirty="0">
                <a:solidFill>
                  <a:srgbClr val="C00000"/>
                </a:solidFill>
              </a:rPr>
              <a:t>E</a:t>
            </a:r>
            <a:r>
              <a:rPr lang="it-IT" sz="3600" dirty="0">
                <a:solidFill>
                  <a:srgbClr val="0070C0"/>
                </a:solidFill>
              </a:rPr>
              <a:t>STINA</a:t>
            </a:r>
            <a:r>
              <a:rPr lang="it-IT" sz="3600" dirty="0">
                <a:solidFill>
                  <a:srgbClr val="00B0F0"/>
                </a:solidFill>
              </a:rPr>
              <a:t>ZION</a:t>
            </a:r>
            <a:r>
              <a:rPr lang="it-IT" sz="3600" dirty="0">
                <a:solidFill>
                  <a:srgbClr val="00B050"/>
                </a:solidFill>
              </a:rPr>
              <a:t>E</a:t>
            </a:r>
            <a:r>
              <a:rPr lang="it-IT" sz="3600" dirty="0"/>
              <a:t> </a:t>
            </a:r>
            <a:r>
              <a:rPr lang="it-IT" sz="3600" i="1" dirty="0" smtClean="0">
                <a:solidFill>
                  <a:schemeClr val="accent1">
                    <a:lumMod val="75000"/>
                  </a:schemeClr>
                </a:solidFill>
              </a:rPr>
              <a:t>COSTA</a:t>
            </a:r>
            <a:endParaRPr lang="it-IT" sz="36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600" i="1" dirty="0">
                <a:solidFill>
                  <a:srgbClr val="0070C0"/>
                </a:solidFill>
              </a:rPr>
              <a:t>le officine di identità</a:t>
            </a:r>
          </a:p>
        </p:txBody>
      </p:sp>
    </p:spTree>
    <p:extLst>
      <p:ext uri="{BB962C8B-B14F-4D97-AF65-F5344CB8AC3E}">
        <p14:creationId xmlns:p14="http://schemas.microsoft.com/office/powerpoint/2010/main" val="1896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69412" y="238614"/>
            <a:ext cx="8135938" cy="1430704"/>
          </a:xfrm>
          <a:prstGeom prst="rect">
            <a:avLst/>
          </a:prstGeom>
          <a:solidFill>
            <a:srgbClr val="EAEAEA"/>
          </a:solidFill>
          <a:ln w="28575">
            <a:solidFill>
              <a:schemeClr val="accent2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it-IT" altLang="it-IT" sz="3200" b="1" i="1" dirty="0" smtClean="0">
                <a:solidFill>
                  <a:srgbClr val="000066"/>
                </a:solidFill>
                <a:latin typeface="Comic Sans MS" panose="030F0702030302020204" pitchFamily="66" charset="0"/>
              </a:rPr>
              <a:t>«</a:t>
            </a:r>
            <a:r>
              <a:rPr lang="it-IT" altLang="it-IT" sz="3200" b="1" i="1" dirty="0" smtClean="0">
                <a:solidFill>
                  <a:srgbClr val="000066"/>
                </a:solidFill>
                <a:latin typeface="Comic Sans MS" panose="030F0702030302020204" pitchFamily="66" charset="0"/>
              </a:rPr>
              <a:t>Qualità dell’accoglienza» </a:t>
            </a:r>
            <a:endParaRPr lang="it-IT" altLang="it-IT" sz="3200" b="1" i="1" dirty="0">
              <a:solidFill>
                <a:srgbClr val="000066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it-IT" altLang="it-IT" sz="3200" dirty="0">
                <a:solidFill>
                  <a:srgbClr val="000066"/>
                </a:solidFill>
                <a:latin typeface="Comic Sans MS" panose="030F0702030302020204" pitchFamily="66" charset="0"/>
              </a:rPr>
              <a:t>come segno di Benvenuto</a:t>
            </a:r>
            <a:endParaRPr lang="it-IT" altLang="it-IT" sz="2000" dirty="0">
              <a:solidFill>
                <a:srgbClr val="000066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0487" y="1821229"/>
            <a:ext cx="8713788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altLang="it-IT" sz="1800" b="1" dirty="0">
                <a:latin typeface="Myriad Roman" pitchFamily="34" charset="0"/>
              </a:rPr>
              <a:t>Lo sviluppo turistico delle destinazioni non può appartenere solo al marketing, alla capacità cioè di valorizzare le qualità della destinazione </a:t>
            </a:r>
          </a:p>
          <a:p>
            <a:pPr algn="just"/>
            <a:r>
              <a:rPr lang="it-IT" altLang="it-IT" b="1" dirty="0">
                <a:latin typeface="Myriad Roman" pitchFamily="34" charset="0"/>
              </a:rPr>
              <a:t>quanto invece alla capacità di pianificare gli strumenti di gestione di tali qualità</a:t>
            </a:r>
            <a:r>
              <a:rPr lang="it-IT" altLang="it-IT" sz="1800" b="1" dirty="0">
                <a:latin typeface="Myriad Roman" pitchFamily="34" charset="0"/>
              </a:rPr>
              <a:t>.</a:t>
            </a:r>
          </a:p>
          <a:p>
            <a:pPr algn="just"/>
            <a:endParaRPr lang="it-IT" altLang="it-IT" sz="1800" b="1" dirty="0">
              <a:latin typeface="Myriad Roman" pitchFamily="34" charset="0"/>
            </a:endParaRPr>
          </a:p>
          <a:p>
            <a:pPr algn="ctr"/>
            <a:r>
              <a:rPr lang="it-IT" altLang="it-IT" b="1" dirty="0">
                <a:solidFill>
                  <a:srgbClr val="3333CC"/>
                </a:solidFill>
                <a:latin typeface="Myriad Roman" pitchFamily="34" charset="0"/>
              </a:rPr>
              <a:t>Qualità per i residenti -  Qualità per gli ospiti</a:t>
            </a:r>
          </a:p>
          <a:p>
            <a:pPr algn="just"/>
            <a:endParaRPr lang="it-IT" altLang="it-IT" b="1" dirty="0">
              <a:solidFill>
                <a:srgbClr val="3333CC"/>
              </a:solidFill>
              <a:latin typeface="Myriad Roman" pitchFamily="34" charset="0"/>
            </a:endParaRPr>
          </a:p>
          <a:p>
            <a:pPr algn="just"/>
            <a:r>
              <a:rPr lang="it-IT" altLang="it-IT" sz="1800" b="1" dirty="0">
                <a:solidFill>
                  <a:srgbClr val="3333CC"/>
                </a:solidFill>
                <a:latin typeface="Myriad Roman" pitchFamily="34" charset="0"/>
              </a:rPr>
              <a:t>la gradevolezza della città  e del territorio,</a:t>
            </a:r>
          </a:p>
          <a:p>
            <a:pPr algn="just"/>
            <a:r>
              <a:rPr lang="it-IT" altLang="it-IT" sz="1800" b="1" dirty="0">
                <a:solidFill>
                  <a:srgbClr val="3333CC"/>
                </a:solidFill>
                <a:latin typeface="Myriad Roman" pitchFamily="34" charset="0"/>
              </a:rPr>
              <a:t>la qualità della vita come conseguenza della qualità urbana.</a:t>
            </a:r>
          </a:p>
          <a:p>
            <a:pPr algn="just"/>
            <a:endParaRPr lang="it-IT" altLang="it-IT" sz="1800" b="1" dirty="0">
              <a:solidFill>
                <a:srgbClr val="3333CC"/>
              </a:solidFill>
              <a:latin typeface="Myriad Roman" pitchFamily="34" charset="0"/>
            </a:endParaRPr>
          </a:p>
          <a:p>
            <a:pPr algn="just"/>
            <a:r>
              <a:rPr lang="it-IT" altLang="it-IT" sz="1800" b="1" dirty="0">
                <a:latin typeface="Myriad Roman" pitchFamily="34" charset="0"/>
              </a:rPr>
              <a:t>Gli strumenti della pianificazione urbanistica pongono quindi le basi per costruire ciò che in futuro rappresenterà il nuovo prodotto turistico vendibile.</a:t>
            </a:r>
          </a:p>
          <a:p>
            <a:pPr algn="just"/>
            <a:endParaRPr lang="it-IT" altLang="it-IT" sz="1800" b="1" dirty="0">
              <a:latin typeface="Myriad Roman" pitchFamily="34" charset="0"/>
            </a:endParaRPr>
          </a:p>
          <a:p>
            <a:r>
              <a:rPr lang="it-IT" altLang="it-IT" sz="1800" dirty="0">
                <a:latin typeface="Myriad Roman" pitchFamily="34" charset="0"/>
              </a:rPr>
              <a:t>Le nostre località </a:t>
            </a:r>
            <a:r>
              <a:rPr lang="it-IT" altLang="it-IT" sz="1800" dirty="0" smtClean="0">
                <a:latin typeface="Myriad Roman" pitchFamily="34" charset="0"/>
              </a:rPr>
              <a:t>dovrebbero diventare dei </a:t>
            </a:r>
            <a:r>
              <a:rPr lang="it-IT" altLang="it-IT" sz="1800" dirty="0">
                <a:latin typeface="Myriad Roman" pitchFamily="34" charset="0"/>
              </a:rPr>
              <a:t>veri e propri </a:t>
            </a:r>
            <a:endParaRPr lang="it-IT" altLang="it-IT" sz="1800" dirty="0" smtClean="0">
              <a:latin typeface="Myriad Roman" pitchFamily="34" charset="0"/>
            </a:endParaRPr>
          </a:p>
          <a:p>
            <a:endParaRPr lang="it-IT" altLang="it-IT" sz="1800" dirty="0" smtClean="0">
              <a:latin typeface="Myriad Roman" pitchFamily="34" charset="0"/>
            </a:endParaRPr>
          </a:p>
          <a:p>
            <a:pPr algn="ctr"/>
            <a:r>
              <a:rPr lang="it-IT" altLang="it-IT" sz="1800" b="1" dirty="0" smtClean="0">
                <a:latin typeface="Myriad Roman" pitchFamily="34" charset="0"/>
              </a:rPr>
              <a:t>AMBASCIATORI </a:t>
            </a:r>
            <a:r>
              <a:rPr lang="it-IT" altLang="it-IT" sz="1800" b="1" dirty="0" smtClean="0">
                <a:latin typeface="Myriad Roman" pitchFamily="34" charset="0"/>
              </a:rPr>
              <a:t>del nostro territorio in quanto rappresentano</a:t>
            </a:r>
            <a:endParaRPr lang="it-IT" altLang="it-IT" sz="1800" b="1" dirty="0" smtClean="0">
              <a:latin typeface="Myriad Roman" pitchFamily="34" charset="0"/>
            </a:endParaRPr>
          </a:p>
          <a:p>
            <a:pPr algn="ctr"/>
            <a:r>
              <a:rPr lang="it-IT" altLang="it-IT" sz="1800" dirty="0" smtClean="0">
                <a:latin typeface="Myriad Roman" pitchFamily="34" charset="0"/>
              </a:rPr>
              <a:t>il </a:t>
            </a:r>
            <a:r>
              <a:rPr lang="it-IT" altLang="it-IT" sz="1800" dirty="0">
                <a:latin typeface="Myriad Roman" pitchFamily="34" charset="0"/>
              </a:rPr>
              <a:t>prodotto turistico più </a:t>
            </a:r>
            <a:r>
              <a:rPr lang="it-IT" altLang="it-IT" sz="1800" dirty="0" smtClean="0">
                <a:latin typeface="Myriad Roman" pitchFamily="34" charset="0"/>
              </a:rPr>
              <a:t>importante</a:t>
            </a:r>
            <a:endParaRPr lang="it-IT" altLang="it-IT" sz="1800" b="1" dirty="0">
              <a:latin typeface="Myriad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6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58800" y="1007534"/>
            <a:ext cx="3386667" cy="524934"/>
          </a:xfrm>
          <a:prstGeom prst="rect">
            <a:avLst/>
          </a:prstGeom>
          <a:solidFill>
            <a:srgbClr val="37609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bg1"/>
                </a:solidFill>
              </a:rPr>
              <a:t>OBIETTIVI SPECIFICI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558800" y="1766016"/>
            <a:ext cx="338666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A</a:t>
            </a: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)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DEFINIRE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LE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POLITICHE DI ACCOGLIENZA SU TUTTO IL TERRITORIO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DELL’AMBITO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4826000" y="976723"/>
            <a:ext cx="36195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B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) ORGANIZZARE IL SISTEMA DI ACCOGLIENZA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TURISTICA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558800" y="2607341"/>
            <a:ext cx="35359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Organizzazione di un piano strategico dell’accoglienza turistica a livello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di ambito sia </a:t>
            </a: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per le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singole destinazioni </a:t>
            </a: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sia per le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imprese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gli elementi costitutivi il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piano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le esigenze del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piano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L’importanza del livello di soddisfazione della clientela e metodi di rilevazione di tale fabbisogno in un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piano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/>
          </p:nvPr>
        </p:nvGraphicFramePr>
        <p:xfrm>
          <a:off x="3538395" y="4761372"/>
          <a:ext cx="4674697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80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85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Comunicare le tipicità, l’identità territoriale, lo stile di vita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Essere una comunità che accoglie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>
                          <a:effectLst/>
                          <a:latin typeface="Cambria"/>
                          <a:cs typeface="Cambria"/>
                        </a:rPr>
                        <a:t>Accogliere e comunicare tra persone </a:t>
                      </a:r>
                      <a:endParaRPr lang="it-IT" sz="105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Organizzare località accoglienti e sicure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Tutelare, valorizzare e rendere accoglienti e fruibili le risorse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Valorizzare e rendere fruibili gli eventi legati alle tipicità locali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Personalizzare, qualificare e rendere competitivi i servizi e le attività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 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Garantire una qualità dell’accoglienza negli uffici, nelle imprese, nelle destinazioni.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9" name="Freccia angolare in su 8"/>
          <p:cNvSpPr/>
          <p:nvPr/>
        </p:nvSpPr>
        <p:spPr>
          <a:xfrm rot="5400000">
            <a:off x="1928137" y="4601359"/>
            <a:ext cx="1080695" cy="1828799"/>
          </a:xfrm>
          <a:prstGeom prst="bentUpArrow">
            <a:avLst>
              <a:gd name="adj1" fmla="val 25000"/>
              <a:gd name="adj2" fmla="val 44666"/>
              <a:gd name="adj3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4749801" y="1766016"/>
            <a:ext cx="377189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Organizzare percorsi formativi che sviluppino il quadro delle competenze legate al concetto di accoglienza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Progettazione </a:t>
            </a: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formativa per aree </a:t>
            </a:r>
            <a:r>
              <a:rPr lang="it-IT" sz="1400" dirty="0" smtClean="0">
                <a:solidFill>
                  <a:schemeClr val="tx1"/>
                </a:solidFill>
                <a:latin typeface="Cambria"/>
                <a:cs typeface="Cambria"/>
              </a:rPr>
              <a:t>tematiche e territoriali;</a:t>
            </a:r>
            <a:endParaRPr lang="it-IT" sz="1400" dirty="0">
              <a:solidFill>
                <a:schemeClr val="tx1"/>
              </a:solidFill>
              <a:latin typeface="Cambria"/>
              <a:cs typeface="Cambria"/>
            </a:endParaRP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Progettazione delle azioni di formazione permanenti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826000" y="3648414"/>
            <a:ext cx="405631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FAVORIRE L’INTEGRAZIONE FRA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DIVERSI ATTORI TERRITORIALI DEL </a:t>
            </a:r>
            <a:r>
              <a:rPr lang="it-IT" sz="1600" b="1" dirty="0" smtClean="0">
                <a:solidFill>
                  <a:srgbClr val="376092"/>
                </a:solidFill>
                <a:latin typeface="Cambria"/>
                <a:cs typeface="Cambria"/>
              </a:rPr>
              <a:t>SISTEMA DI ACCOGLIENZA</a:t>
            </a:r>
            <a:endParaRPr lang="it-IT" sz="1600" b="1" dirty="0">
              <a:solidFill>
                <a:srgbClr val="376092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49508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3780</TotalTime>
  <Words>672</Words>
  <Application>Microsoft Office PowerPoint</Application>
  <PresentationFormat>Presentazione su schermo (4:3)</PresentationFormat>
  <Paragraphs>107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21" baseType="lpstr">
      <vt:lpstr>Arial Unicode MS</vt:lpstr>
      <vt:lpstr>Arial</vt:lpstr>
      <vt:lpstr>Calibri</vt:lpstr>
      <vt:lpstr>Calibri Light</vt:lpstr>
      <vt:lpstr>Cambria</vt:lpstr>
      <vt:lpstr>Caviar Dreams</vt:lpstr>
      <vt:lpstr>Comic Sans MS</vt:lpstr>
      <vt:lpstr>DejaVu Sans Light</vt:lpstr>
      <vt:lpstr>MS Mincho</vt:lpstr>
      <vt:lpstr>Myriad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</dc:creator>
  <cp:lastModifiedBy>sandro</cp:lastModifiedBy>
  <cp:revision>381</cp:revision>
  <cp:lastPrinted>2018-07-04T10:11:12Z</cp:lastPrinted>
  <dcterms:created xsi:type="dcterms:W3CDTF">2016-04-08T14:26:43Z</dcterms:created>
  <dcterms:modified xsi:type="dcterms:W3CDTF">2018-07-04T10:15:49Z</dcterms:modified>
</cp:coreProperties>
</file>