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314" r:id="rId3"/>
    <p:sldId id="329" r:id="rId4"/>
    <p:sldId id="302" r:id="rId5"/>
    <p:sldId id="334" r:id="rId6"/>
    <p:sldId id="335" r:id="rId7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AFA"/>
    <a:srgbClr val="FFCC00"/>
    <a:srgbClr val="FFFFFF"/>
    <a:srgbClr val="CC0000"/>
    <a:srgbClr val="FFCC66"/>
    <a:srgbClr val="FF9900"/>
    <a:srgbClr val="222A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99" autoAdjust="0"/>
  </p:normalViewPr>
  <p:slideViewPr>
    <p:cSldViewPr snapToGrid="0"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90A769-EBCE-4C42-95DC-6DB20C050503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it-IT"/>
        </a:p>
      </dgm:t>
    </dgm:pt>
    <dgm:pt modelId="{052D5654-8B9A-40C7-BB27-DF21BB7487E2}">
      <dgm:prSet phldrT="[Testo]" custT="1"/>
      <dgm:spPr/>
      <dgm:t>
        <a:bodyPr/>
        <a:lstStyle/>
        <a:p>
          <a:r>
            <a:rPr lang="it-IT" altLang="ko-KR" sz="14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dirty="0"/>
        </a:p>
      </dgm:t>
    </dgm:pt>
    <dgm:pt modelId="{08F2EDF2-7AFE-497A-BD79-B615AEA75DA3}" type="parTrans" cxnId="{F6CECE20-0CE8-4353-B3B2-89D912FFD8EB}">
      <dgm:prSet/>
      <dgm:spPr/>
      <dgm:t>
        <a:bodyPr/>
        <a:lstStyle/>
        <a:p>
          <a:endParaRPr lang="it-IT"/>
        </a:p>
      </dgm:t>
    </dgm:pt>
    <dgm:pt modelId="{7E536A71-65D8-442E-9D70-48429277DAB4}" type="sibTrans" cxnId="{F6CECE20-0CE8-4353-B3B2-89D912FFD8EB}">
      <dgm:prSet/>
      <dgm:spPr/>
      <dgm:t>
        <a:bodyPr/>
        <a:lstStyle/>
        <a:p>
          <a:endParaRPr lang="it-IT"/>
        </a:p>
      </dgm:t>
    </dgm:pt>
    <dgm:pt modelId="{408B532D-FF9B-4E2E-92DA-EB4EDA49C016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dirty="0"/>
        </a:p>
      </dgm:t>
    </dgm:pt>
    <dgm:pt modelId="{058A0AB1-D2B9-49C9-BFF7-A2969586778A}" type="parTrans" cxnId="{7F49E2FC-272A-4E5E-B4A8-B7070FFF831D}">
      <dgm:prSet/>
      <dgm:spPr/>
      <dgm:t>
        <a:bodyPr/>
        <a:lstStyle/>
        <a:p>
          <a:endParaRPr lang="it-IT"/>
        </a:p>
      </dgm:t>
    </dgm:pt>
    <dgm:pt modelId="{5B26735E-2699-418C-8071-5944D7F8C5BF}" type="sibTrans" cxnId="{7F49E2FC-272A-4E5E-B4A8-B7070FFF831D}">
      <dgm:prSet/>
      <dgm:spPr/>
      <dgm:t>
        <a:bodyPr/>
        <a:lstStyle/>
        <a:p>
          <a:endParaRPr lang="it-IT"/>
        </a:p>
      </dgm:t>
    </dgm:pt>
    <dgm:pt modelId="{B60CE05F-A6E8-4FBC-9457-1244EC5DD281}">
      <dgm:prSet phldrT="[Testo]" custT="1"/>
      <dgm:spPr/>
      <dgm:t>
        <a:bodyPr/>
        <a:lstStyle/>
        <a:p>
          <a:r>
            <a:rPr lang="it-IT" sz="14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dirty="0"/>
        </a:p>
      </dgm:t>
    </dgm:pt>
    <dgm:pt modelId="{4CEC3909-F71C-4F70-8CAA-37625567433C}" type="parTrans" cxnId="{1426A740-6147-4994-B382-D92091BAC97D}">
      <dgm:prSet/>
      <dgm:spPr/>
      <dgm:t>
        <a:bodyPr/>
        <a:lstStyle/>
        <a:p>
          <a:endParaRPr lang="it-IT"/>
        </a:p>
      </dgm:t>
    </dgm:pt>
    <dgm:pt modelId="{40237E96-8D87-46E8-AC9E-DF235BB35F94}" type="sibTrans" cxnId="{1426A740-6147-4994-B382-D92091BAC97D}">
      <dgm:prSet/>
      <dgm:spPr/>
      <dgm:t>
        <a:bodyPr/>
        <a:lstStyle/>
        <a:p>
          <a:endParaRPr lang="it-IT"/>
        </a:p>
      </dgm:t>
    </dgm:pt>
    <dgm:pt modelId="{6E3C6D43-C642-4E6E-AD3B-F3E3D7DBEF2D}" type="pres">
      <dgm:prSet presAssocID="{0C90A769-EBCE-4C42-95DC-6DB20C050503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it-IT"/>
        </a:p>
      </dgm:t>
    </dgm:pt>
    <dgm:pt modelId="{4F40B364-45DF-48C4-9467-862151A6D099}" type="pres">
      <dgm:prSet presAssocID="{052D5654-8B9A-40C7-BB27-DF21BB7487E2}" presName="Accent1" presStyleCnt="0"/>
      <dgm:spPr/>
    </dgm:pt>
    <dgm:pt modelId="{1BD2CA63-98AA-4827-BE18-06577E840BDE}" type="pres">
      <dgm:prSet presAssocID="{052D5654-8B9A-40C7-BB27-DF21BB7487E2}" presName="Accent" presStyleLbl="node1" presStyleIdx="0" presStyleCnt="3"/>
      <dgm:spPr/>
    </dgm:pt>
    <dgm:pt modelId="{F76BA34E-3AB3-48AC-86AA-3FDEBB333BCF}" type="pres">
      <dgm:prSet presAssocID="{052D5654-8B9A-40C7-BB27-DF21BB7487E2}" presName="Parent1" presStyleLbl="revTx" presStyleIdx="0" presStyleCnt="3" custScaleX="128071" custLinFactNeighborX="-978" custLinFactNeighborY="-1247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BDDD194-96B8-4B3B-8F93-88D49843D517}" type="pres">
      <dgm:prSet presAssocID="{408B532D-FF9B-4E2E-92DA-EB4EDA49C016}" presName="Accent2" presStyleCnt="0"/>
      <dgm:spPr/>
    </dgm:pt>
    <dgm:pt modelId="{C6F5E915-5154-4FBF-B270-A6F82D54E741}" type="pres">
      <dgm:prSet presAssocID="{408B532D-FF9B-4E2E-92DA-EB4EDA49C016}" presName="Accent" presStyleLbl="node1" presStyleIdx="1" presStyleCnt="3"/>
      <dgm:spPr/>
    </dgm:pt>
    <dgm:pt modelId="{658761D4-9932-4E32-9F02-2017852222C7}" type="pres">
      <dgm:prSet presAssocID="{408B532D-FF9B-4E2E-92DA-EB4EDA49C016}" presName="Parent2" presStyleLbl="revTx" presStyleIdx="1" presStyleCnt="3" custScaleX="120760" custLinFactNeighborX="7826" custLinFactNeighborY="-66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1E437E9-4536-4598-BD20-03AB4CDFBCBA}" type="pres">
      <dgm:prSet presAssocID="{B60CE05F-A6E8-4FBC-9457-1244EC5DD281}" presName="Accent3" presStyleCnt="0"/>
      <dgm:spPr/>
    </dgm:pt>
    <dgm:pt modelId="{AD612AF6-9214-4899-AFA8-7CA76CB42635}" type="pres">
      <dgm:prSet presAssocID="{B60CE05F-A6E8-4FBC-9457-1244EC5DD281}" presName="Accent" presStyleLbl="node1" presStyleIdx="2" presStyleCnt="3"/>
      <dgm:spPr/>
    </dgm:pt>
    <dgm:pt modelId="{956733AD-ABDF-4787-9E80-D9A0042036BB}" type="pres">
      <dgm:prSet presAssocID="{B60CE05F-A6E8-4FBC-9457-1244EC5DD281}" presName="Parent3" presStyleLbl="revTx" presStyleIdx="2" presStyleCnt="3" custScaleX="11509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F49E2FC-272A-4E5E-B4A8-B7070FFF831D}" srcId="{0C90A769-EBCE-4C42-95DC-6DB20C050503}" destId="{408B532D-FF9B-4E2E-92DA-EB4EDA49C016}" srcOrd="1" destOrd="0" parTransId="{058A0AB1-D2B9-49C9-BFF7-A2969586778A}" sibTransId="{5B26735E-2699-418C-8071-5944D7F8C5BF}"/>
    <dgm:cxn modelId="{D79B90B5-ABB7-473D-94CB-69BBB722DB13}" type="presOf" srcId="{0C90A769-EBCE-4C42-95DC-6DB20C050503}" destId="{6E3C6D43-C642-4E6E-AD3B-F3E3D7DBEF2D}" srcOrd="0" destOrd="0" presId="urn:microsoft.com/office/officeart/2009/layout/CircleArrowProcess"/>
    <dgm:cxn modelId="{B6F09C20-0D4A-4B3C-AA99-90C183AD15F7}" type="presOf" srcId="{408B532D-FF9B-4E2E-92DA-EB4EDA49C016}" destId="{658761D4-9932-4E32-9F02-2017852222C7}" srcOrd="0" destOrd="0" presId="urn:microsoft.com/office/officeart/2009/layout/CircleArrowProcess"/>
    <dgm:cxn modelId="{5966A4A3-F29A-4AEE-9564-76B357382186}" type="presOf" srcId="{B60CE05F-A6E8-4FBC-9457-1244EC5DD281}" destId="{956733AD-ABDF-4787-9E80-D9A0042036BB}" srcOrd="0" destOrd="0" presId="urn:microsoft.com/office/officeart/2009/layout/CircleArrowProcess"/>
    <dgm:cxn modelId="{B984520D-A006-42E8-9B6C-CA3FE22BEBF0}" type="presOf" srcId="{052D5654-8B9A-40C7-BB27-DF21BB7487E2}" destId="{F76BA34E-3AB3-48AC-86AA-3FDEBB333BCF}" srcOrd="0" destOrd="0" presId="urn:microsoft.com/office/officeart/2009/layout/CircleArrowProcess"/>
    <dgm:cxn modelId="{F6CECE20-0CE8-4353-B3B2-89D912FFD8EB}" srcId="{0C90A769-EBCE-4C42-95DC-6DB20C050503}" destId="{052D5654-8B9A-40C7-BB27-DF21BB7487E2}" srcOrd="0" destOrd="0" parTransId="{08F2EDF2-7AFE-497A-BD79-B615AEA75DA3}" sibTransId="{7E536A71-65D8-442E-9D70-48429277DAB4}"/>
    <dgm:cxn modelId="{1426A740-6147-4994-B382-D92091BAC97D}" srcId="{0C90A769-EBCE-4C42-95DC-6DB20C050503}" destId="{B60CE05F-A6E8-4FBC-9457-1244EC5DD281}" srcOrd="2" destOrd="0" parTransId="{4CEC3909-F71C-4F70-8CAA-37625567433C}" sibTransId="{40237E96-8D87-46E8-AC9E-DF235BB35F94}"/>
    <dgm:cxn modelId="{5D28BDB2-9A46-4A4D-8884-3B1C6F34B453}" type="presParOf" srcId="{6E3C6D43-C642-4E6E-AD3B-F3E3D7DBEF2D}" destId="{4F40B364-45DF-48C4-9467-862151A6D099}" srcOrd="0" destOrd="0" presId="urn:microsoft.com/office/officeart/2009/layout/CircleArrowProcess"/>
    <dgm:cxn modelId="{DDC9C3EE-86CD-4E55-A13B-7311E1351A6A}" type="presParOf" srcId="{4F40B364-45DF-48C4-9467-862151A6D099}" destId="{1BD2CA63-98AA-4827-BE18-06577E840BDE}" srcOrd="0" destOrd="0" presId="urn:microsoft.com/office/officeart/2009/layout/CircleArrowProcess"/>
    <dgm:cxn modelId="{C410FC5F-A63E-42FA-BE48-79451E1B6291}" type="presParOf" srcId="{6E3C6D43-C642-4E6E-AD3B-F3E3D7DBEF2D}" destId="{F76BA34E-3AB3-48AC-86AA-3FDEBB333BCF}" srcOrd="1" destOrd="0" presId="urn:microsoft.com/office/officeart/2009/layout/CircleArrowProcess"/>
    <dgm:cxn modelId="{30F4C3A5-4CDE-4620-8A86-7F75C996AC0B}" type="presParOf" srcId="{6E3C6D43-C642-4E6E-AD3B-F3E3D7DBEF2D}" destId="{EBDDD194-96B8-4B3B-8F93-88D49843D517}" srcOrd="2" destOrd="0" presId="urn:microsoft.com/office/officeart/2009/layout/CircleArrowProcess"/>
    <dgm:cxn modelId="{B3E4BD01-B88B-480D-BEE4-8E45035DF600}" type="presParOf" srcId="{EBDDD194-96B8-4B3B-8F93-88D49843D517}" destId="{C6F5E915-5154-4FBF-B270-A6F82D54E741}" srcOrd="0" destOrd="0" presId="urn:microsoft.com/office/officeart/2009/layout/CircleArrowProcess"/>
    <dgm:cxn modelId="{0AD5F15C-ED12-4FF2-8BDA-568AE96DCF33}" type="presParOf" srcId="{6E3C6D43-C642-4E6E-AD3B-F3E3D7DBEF2D}" destId="{658761D4-9932-4E32-9F02-2017852222C7}" srcOrd="3" destOrd="0" presId="urn:microsoft.com/office/officeart/2009/layout/CircleArrowProcess"/>
    <dgm:cxn modelId="{53A60A7B-E443-41D3-B77B-A4A8F1B3BC6F}" type="presParOf" srcId="{6E3C6D43-C642-4E6E-AD3B-F3E3D7DBEF2D}" destId="{B1E437E9-4536-4598-BD20-03AB4CDFBCBA}" srcOrd="4" destOrd="0" presId="urn:microsoft.com/office/officeart/2009/layout/CircleArrowProcess"/>
    <dgm:cxn modelId="{1FB2A2BB-9CB0-4667-BF4F-43DAD64D5070}" type="presParOf" srcId="{B1E437E9-4536-4598-BD20-03AB4CDFBCBA}" destId="{AD612AF6-9214-4899-AFA8-7CA76CB42635}" srcOrd="0" destOrd="0" presId="urn:microsoft.com/office/officeart/2009/layout/CircleArrowProcess"/>
    <dgm:cxn modelId="{F6155AF9-6775-4D0C-9BC1-7FFF36C18697}" type="presParOf" srcId="{6E3C6D43-C642-4E6E-AD3B-F3E3D7DBEF2D}" destId="{956733AD-ABDF-4787-9E80-D9A0042036BB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2CA63-98AA-4827-BE18-06577E840BDE}">
      <dsp:nvSpPr>
        <dsp:cNvPr id="0" name=""/>
        <dsp:cNvSpPr/>
      </dsp:nvSpPr>
      <dsp:spPr>
        <a:xfrm>
          <a:off x="1855850" y="0"/>
          <a:ext cx="2438072" cy="243844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6BA34E-3AB3-48AC-86AA-3FDEBB333BCF}">
      <dsp:nvSpPr>
        <dsp:cNvPr id="0" name=""/>
        <dsp:cNvSpPr/>
      </dsp:nvSpPr>
      <dsp:spPr>
        <a:xfrm>
          <a:off x="2191343" y="795853"/>
          <a:ext cx="1735092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altLang="ko-KR" sz="1400" kern="1200" dirty="0">
              <a:solidFill>
                <a:schemeClr val="tx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rPr>
            <a:t>Coordinamento dell’informazione accoglienza turistica</a:t>
          </a:r>
          <a:endParaRPr lang="it-IT" sz="1400" kern="1200" dirty="0"/>
        </a:p>
      </dsp:txBody>
      <dsp:txXfrm>
        <a:off x="2191343" y="795853"/>
        <a:ext cx="1735092" cy="677232"/>
      </dsp:txXfrm>
    </dsp:sp>
    <dsp:sp modelId="{C6F5E915-5154-4FBF-B270-A6F82D54E741}">
      <dsp:nvSpPr>
        <dsp:cNvPr id="0" name=""/>
        <dsp:cNvSpPr/>
      </dsp:nvSpPr>
      <dsp:spPr>
        <a:xfrm>
          <a:off x="1178684" y="1401066"/>
          <a:ext cx="2438072" cy="243844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8761D4-9932-4E32-9F02-2017852222C7}">
      <dsp:nvSpPr>
        <dsp:cNvPr id="0" name=""/>
        <dsp:cNvSpPr/>
      </dsp:nvSpPr>
      <dsp:spPr>
        <a:xfrm>
          <a:off x="1685724" y="2244622"/>
          <a:ext cx="1636044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Indirizzi strategici per la valorizzazione dell’area</a:t>
          </a:r>
          <a:endParaRPr lang="it-IT" sz="1400" kern="1200" dirty="0"/>
        </a:p>
      </dsp:txBody>
      <dsp:txXfrm>
        <a:off x="1685724" y="2244622"/>
        <a:ext cx="1636044" cy="677232"/>
      </dsp:txXfrm>
    </dsp:sp>
    <dsp:sp modelId="{AD612AF6-9214-4899-AFA8-7CA76CB42635}">
      <dsp:nvSpPr>
        <dsp:cNvPr id="0" name=""/>
        <dsp:cNvSpPr/>
      </dsp:nvSpPr>
      <dsp:spPr>
        <a:xfrm>
          <a:off x="2029377" y="2969794"/>
          <a:ext cx="2094681" cy="209552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733AD-ABDF-4787-9E80-D9A0042036BB}">
      <dsp:nvSpPr>
        <dsp:cNvPr id="0" name=""/>
        <dsp:cNvSpPr/>
      </dsp:nvSpPr>
      <dsp:spPr>
        <a:xfrm>
          <a:off x="2295703" y="3700719"/>
          <a:ext cx="1559281" cy="6772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>
              <a:solidFill>
                <a:schemeClr val="accent1">
                  <a:lumMod val="50000"/>
                </a:schemeClr>
              </a:solidFill>
            </a:rPr>
            <a:t>Crescita delle competenze / conoscenze professionali</a:t>
          </a:r>
          <a:endParaRPr lang="it-IT" sz="1400" kern="1200" dirty="0"/>
        </a:p>
      </dsp:txBody>
      <dsp:txXfrm>
        <a:off x="2295703" y="3700719"/>
        <a:ext cx="1559281" cy="677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D51B-7E12-458E-B6B0-CF75F2D073CD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5AAD-E103-4571-81C5-29FD3D516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086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477919-67C0-47C3-9DE2-BC486C9F18B8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C976C-EFFF-4ECF-AE73-3ACB47EF85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25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177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645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59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lum bright="2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000" y="135100"/>
            <a:ext cx="2018926" cy="1124200"/>
          </a:xfrm>
          <a:prstGeom prst="rect">
            <a:avLst/>
          </a:prstGeom>
          <a:effectLst>
            <a:outerShdw blurRad="50800" dist="50800" algn="ctr" rotWithShape="0">
              <a:srgbClr val="000000">
                <a:alpha val="49000"/>
              </a:srgbClr>
            </a:outerShdw>
            <a:softEdge rad="381000"/>
          </a:effectLst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3">
            <a:lum brigh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-2" r="334" b="23536"/>
          <a:stretch/>
        </p:blipFill>
        <p:spPr>
          <a:xfrm>
            <a:off x="4543343" y="993916"/>
            <a:ext cx="2228619" cy="1063477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12" y="903704"/>
            <a:ext cx="2262188" cy="1040230"/>
          </a:xfrm>
          <a:prstGeom prst="rect">
            <a:avLst/>
          </a:prstGeom>
          <a:effectLst>
            <a:softEdge rad="381000"/>
          </a:effectLst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684" y="220575"/>
            <a:ext cx="2141621" cy="1038725"/>
          </a:xfrm>
          <a:prstGeom prst="rect">
            <a:avLst/>
          </a:prstGeom>
          <a:effectLst>
            <a:outerShdw blurRad="50800" dist="50800" dir="3900000" algn="ctr" rotWithShape="0">
              <a:srgbClr val="000000">
                <a:alpha val="50000"/>
              </a:srgbClr>
            </a:outerShdw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07096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538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6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520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093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538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0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7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3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  <a:alpha val="5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5C0AE-C02E-4701-B5BA-AA9A6686BD93}" type="datetimeFigureOut">
              <a:rPr lang="it-IT" smtClean="0"/>
              <a:t>04/07/2018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6EA3-022B-47E9-A77D-D6B018630C3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187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1722087"/>
            <a:ext cx="9144000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600" b="1" cap="small" dirty="0">
                <a:solidFill>
                  <a:srgbClr val="CC0000"/>
                </a:solidFill>
              </a:rPr>
              <a:t>NELL’AMBITO DELL’AMBITO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3200" i="1" dirty="0">
                <a:solidFill>
                  <a:srgbClr val="C00000"/>
                </a:solidFill>
              </a:rPr>
              <a:t>Identità, qualità, organizzazione e prospettive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it-IT" sz="2800" b="1" i="1" dirty="0" smtClean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/>
              <a:t>NUOVE FORME DI PARTNERSHIP COME ELEMENTO DI SUCCESSO DEL FUNZIONAMENTO DELL’AMBITO</a:t>
            </a:r>
            <a:endParaRPr lang="it-IT" sz="2800" b="1" i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sz="2800" b="1" i="1" dirty="0" smtClean="0">
                <a:solidFill>
                  <a:srgbClr val="C00000"/>
                </a:solidFill>
              </a:rPr>
              <a:t>MAREMMA TOSCANA – AREA NORD</a:t>
            </a:r>
          </a:p>
          <a:p>
            <a:pPr algn="ctr"/>
            <a:endParaRPr lang="it-IT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2">
                    <a:lumMod val="50000"/>
                  </a:schemeClr>
                </a:solidFill>
              </a:rPr>
              <a:t>Castiglione della Pescaia, 10 luglio 2018</a:t>
            </a:r>
            <a:endParaRPr lang="it-IT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0" y="104448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rgbClr val="C00000"/>
                </a:solidFill>
              </a:rPr>
              <a:t>#D</a:t>
            </a:r>
            <a:r>
              <a:rPr lang="it-IT" sz="3600" dirty="0">
                <a:solidFill>
                  <a:srgbClr val="C00000"/>
                </a:solidFill>
              </a:rPr>
              <a:t>E</a:t>
            </a:r>
            <a:r>
              <a:rPr lang="it-IT" sz="3600" dirty="0">
                <a:solidFill>
                  <a:srgbClr val="0070C0"/>
                </a:solidFill>
              </a:rPr>
              <a:t>STINA</a:t>
            </a:r>
            <a:r>
              <a:rPr lang="it-IT" sz="3600" dirty="0">
                <a:solidFill>
                  <a:srgbClr val="00B0F0"/>
                </a:solidFill>
              </a:rPr>
              <a:t>ZION</a:t>
            </a:r>
            <a:r>
              <a:rPr lang="it-IT" sz="3600" dirty="0">
                <a:solidFill>
                  <a:srgbClr val="00B050"/>
                </a:solidFill>
              </a:rPr>
              <a:t>E</a:t>
            </a:r>
            <a:r>
              <a:rPr lang="it-IT" sz="3600" dirty="0"/>
              <a:t> </a:t>
            </a:r>
            <a:r>
              <a:rPr lang="it-IT" sz="3600" i="1" dirty="0" smtClean="0">
                <a:solidFill>
                  <a:schemeClr val="accent1">
                    <a:lumMod val="75000"/>
                  </a:schemeClr>
                </a:solidFill>
              </a:rPr>
              <a:t>COSTA</a:t>
            </a:r>
            <a:endParaRPr lang="it-IT" sz="36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3600" i="1" dirty="0">
                <a:solidFill>
                  <a:srgbClr val="0070C0"/>
                </a:solidFill>
              </a:rPr>
              <a:t>le officine di identità</a:t>
            </a:r>
          </a:p>
        </p:txBody>
      </p:sp>
    </p:spTree>
    <p:extLst>
      <p:ext uri="{BB962C8B-B14F-4D97-AF65-F5344CB8AC3E}">
        <p14:creationId xmlns:p14="http://schemas.microsoft.com/office/powerpoint/2010/main" val="2576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>
            <a:extLst>
              <a:ext uri="{FF2B5EF4-FFF2-40B4-BE49-F238E27FC236}">
                <a16:creationId xmlns:a16="http://schemas.microsoft.com/office/drawing/2014/main" xmlns="" id="{747A0AE2-A2C0-4CB7-A086-EFE49AFD92F3}"/>
              </a:ext>
            </a:extLst>
          </p:cNvPr>
          <p:cNvSpPr txBox="1">
            <a:spLocks/>
          </p:cNvSpPr>
          <p:nvPr/>
        </p:nvSpPr>
        <p:spPr>
          <a:xfrm>
            <a:off x="-4805" y="1351560"/>
            <a:ext cx="9144000" cy="53903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900" b="1" dirty="0">
                <a:solidFill>
                  <a:srgbClr val="C00000"/>
                </a:solidFill>
              </a:rPr>
              <a:t>Attraverso </a:t>
            </a:r>
            <a:r>
              <a:rPr lang="it-IT" sz="1900" b="1" dirty="0" smtClean="0">
                <a:solidFill>
                  <a:srgbClr val="C00000"/>
                </a:solidFill>
              </a:rPr>
              <a:t>un accordo molto forte fra </a:t>
            </a:r>
            <a:r>
              <a:rPr lang="it-IT" sz="1900" b="1" dirty="0">
                <a:solidFill>
                  <a:srgbClr val="C00000"/>
                </a:solidFill>
              </a:rPr>
              <a:t>i comuni </a:t>
            </a:r>
            <a:r>
              <a:rPr lang="it-IT" sz="1900" b="1" dirty="0" smtClean="0">
                <a:solidFill>
                  <a:srgbClr val="C00000"/>
                </a:solidFill>
              </a:rPr>
              <a:t>aderenti </a:t>
            </a:r>
          </a:p>
          <a:p>
            <a:pPr algn="ctr"/>
            <a:endParaRPr lang="it-IT" sz="1900" dirty="0" smtClean="0">
              <a:solidFill>
                <a:srgbClr val="C00000"/>
              </a:solidFill>
            </a:endParaRPr>
          </a:p>
          <a:p>
            <a:pPr algn="ctr"/>
            <a:r>
              <a:rPr lang="it-IT" sz="1900" dirty="0" smtClean="0">
                <a:solidFill>
                  <a:schemeClr val="tx1"/>
                </a:solidFill>
              </a:rPr>
              <a:t>Un’area a forte vocazione turistica come la nostra richiede sempre più un coinvolgimento dei vari sistemi territoriali e di tutti gli attori (pubblici e privati) sulla base delle competenze</a:t>
            </a:r>
          </a:p>
          <a:p>
            <a:pPr algn="ctr"/>
            <a:r>
              <a:rPr lang="it-IT" sz="1900" dirty="0" smtClean="0">
                <a:solidFill>
                  <a:schemeClr val="tx1"/>
                </a:solidFill>
              </a:rPr>
              <a:t>Il passaggio da una semplice logica di destinazione o di prodotto, ad una integrazione fra prodotti turistici  e valorizzazione di una destinazione turistica e dei suoi elementi di identità riporta in primo piano la necessità di nuove forme di «partnership» fra tutti gli attori locali siano essi soggetti pubblici siano essi soggetti privati</a:t>
            </a:r>
            <a:endParaRPr lang="it-IT" sz="1900" dirty="0">
              <a:solidFill>
                <a:schemeClr val="tx1"/>
              </a:solidFill>
            </a:endParaRPr>
          </a:p>
          <a:p>
            <a:pPr algn="ctr"/>
            <a:endParaRPr lang="it-IT" sz="1900" dirty="0" smtClean="0">
              <a:solidFill>
                <a:srgbClr val="C00000"/>
              </a:solidFill>
            </a:endParaRPr>
          </a:p>
          <a:p>
            <a:pPr algn="ctr"/>
            <a:r>
              <a:rPr lang="it-IT" sz="1900" dirty="0" smtClean="0">
                <a:solidFill>
                  <a:srgbClr val="C00000"/>
                </a:solidFill>
              </a:rPr>
              <a:t>Per queste considerazioni </a:t>
            </a:r>
            <a:r>
              <a:rPr lang="it-IT" sz="2600" b="1" dirty="0" smtClean="0">
                <a:solidFill>
                  <a:srgbClr val="C00000"/>
                </a:solidFill>
              </a:rPr>
              <a:t>uno dei nostri primi obiettivi</a:t>
            </a:r>
            <a:r>
              <a:rPr lang="it-IT" sz="1900" dirty="0" smtClean="0">
                <a:solidFill>
                  <a:srgbClr val="C00000"/>
                </a:solidFill>
              </a:rPr>
              <a:t>, non come ambito ma come destinazione turistica che crede a questo settore per lo sviluppo economico del territorio è quello di </a:t>
            </a:r>
            <a:endParaRPr lang="it-IT" sz="1900" dirty="0" smtClean="0">
              <a:solidFill>
                <a:srgbClr val="C00000"/>
              </a:solidFill>
            </a:endParaRPr>
          </a:p>
          <a:p>
            <a:pPr algn="ctr"/>
            <a:r>
              <a:rPr lang="it-IT" sz="2400" b="1" dirty="0" smtClean="0"/>
              <a:t>Organizzare </a:t>
            </a:r>
            <a:r>
              <a:rPr lang="it-IT" sz="2400" b="1" dirty="0" smtClean="0"/>
              <a:t>un nuovo rapporto con le imprese </a:t>
            </a:r>
            <a:endParaRPr lang="it-IT" sz="2400" b="1" dirty="0" smtClean="0"/>
          </a:p>
          <a:p>
            <a:pPr algn="ctr"/>
            <a:r>
              <a:rPr lang="it-IT" sz="1900" b="1" dirty="0" smtClean="0"/>
              <a:t>facendole </a:t>
            </a:r>
            <a:r>
              <a:rPr lang="it-IT" sz="1900" b="1" dirty="0" smtClean="0"/>
              <a:t>partecipare direttamente al percorso </a:t>
            </a:r>
            <a:r>
              <a:rPr lang="it-IT" sz="1900" b="1" dirty="0" smtClean="0"/>
              <a:t>intrapreso</a:t>
            </a:r>
            <a:endParaRPr lang="it-IT" sz="1900" b="1" dirty="0" smtClean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11D6912E-1949-4E5C-BF78-4CAB9EEB7AE5}"/>
              </a:ext>
            </a:extLst>
          </p:cNvPr>
          <p:cNvSpPr txBox="1">
            <a:spLocks/>
          </p:cNvSpPr>
          <p:nvPr/>
        </p:nvSpPr>
        <p:spPr>
          <a:xfrm>
            <a:off x="0" y="214970"/>
            <a:ext cx="9139195" cy="98072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Il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nostro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ambito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è </a:t>
            </a:r>
          </a:p>
          <a:p>
            <a:pPr algn="ctr"/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UNA </a:t>
            </a:r>
            <a:r>
              <a:rPr lang="en-US" altLang="ko-KR" sz="3200" dirty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PARTE DI TOSCANA 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dove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si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</a:t>
            </a:r>
            <a:r>
              <a:rPr lang="en-US" altLang="ko-KR" sz="3200" dirty="0" err="1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può</a:t>
            </a:r>
            <a:r>
              <a:rPr lang="en-US" altLang="ko-KR" sz="3200" dirty="0" smtClean="0">
                <a:latin typeface="Caviar Dreams" panose="020B0402020204020504" pitchFamily="34" charset="0"/>
                <a:ea typeface="Arial Unicode MS" pitchFamily="50" charset="-127"/>
                <a:cs typeface="DejaVu Sans Light" panose="020B0203030804020204" pitchFamily="34" charset="0"/>
              </a:rPr>
              <a:t> ….</a:t>
            </a:r>
            <a:endParaRPr lang="ko-KR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cxnSp>
        <p:nvCxnSpPr>
          <p:cNvPr id="6" name="Connettore 1 12">
            <a:extLst>
              <a:ext uri="{FF2B5EF4-FFF2-40B4-BE49-F238E27FC236}">
                <a16:creationId xmlns:a16="http://schemas.microsoft.com/office/drawing/2014/main" xmlns="" id="{E7BE0124-C72C-4912-AFD6-F72523F4ACCA}"/>
              </a:ext>
            </a:extLst>
          </p:cNvPr>
          <p:cNvCxnSpPr/>
          <p:nvPr/>
        </p:nvCxnSpPr>
        <p:spPr>
          <a:xfrm flipV="1">
            <a:off x="158620" y="1268964"/>
            <a:ext cx="8826760" cy="933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311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8759" y="1014706"/>
            <a:ext cx="3112029" cy="1016305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Una DESTINAZIONE TURISTICA DI SUCCESSO è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il risultato di 3 componenti</a:t>
            </a:r>
          </a:p>
        </p:txBody>
      </p:sp>
      <p:sp>
        <p:nvSpPr>
          <p:cNvPr id="6" name="Freccia in giù 5"/>
          <p:cNvSpPr/>
          <p:nvPr/>
        </p:nvSpPr>
        <p:spPr>
          <a:xfrm rot="16200000">
            <a:off x="3639727" y="1043309"/>
            <a:ext cx="563675" cy="959098"/>
          </a:xfrm>
          <a:prstGeom prst="downArrow">
            <a:avLst/>
          </a:prstGeom>
          <a:solidFill>
            <a:schemeClr val="tx2">
              <a:lumMod val="50000"/>
              <a:alpha val="50000"/>
            </a:schemeClr>
          </a:solidFill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642341" y="373702"/>
            <a:ext cx="4196475" cy="2098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0800" cap="rnd">
                <a:solidFill>
                  <a:srgbClr val="800080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programma di sviluppo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con i relativi </a:t>
            </a:r>
            <a:r>
              <a:rPr lang="it-IT" altLang="it-IT" sz="20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progetti attuativi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b="1" dirty="0">
                <a:solidFill>
                  <a:srgbClr val="C00000"/>
                </a:solidFill>
                <a:latin typeface="+mn-lt"/>
              </a:rPr>
              <a:t>Un’</a:t>
            </a:r>
            <a:r>
              <a:rPr lang="it-IT" altLang="it-IT" sz="2400" b="1" dirty="0">
                <a:solidFill>
                  <a:srgbClr val="C00000"/>
                </a:solidFill>
                <a:latin typeface="+mn-lt"/>
              </a:rPr>
              <a:t>intesa</a:t>
            </a:r>
            <a:r>
              <a:rPr lang="it-IT" altLang="it-IT" sz="2000" b="1" dirty="0">
                <a:solidFill>
                  <a:srgbClr val="C00000"/>
                </a:solidFill>
                <a:latin typeface="+mn-lt"/>
              </a:rPr>
              <a:t> tra soggetti pubblici e fra pubblico e privato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</a:pP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Un </a:t>
            </a:r>
            <a:r>
              <a:rPr lang="it-IT" altLang="it-IT" sz="2400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territorio </a:t>
            </a:r>
            <a:r>
              <a:rPr lang="it-IT" altLang="it-IT" sz="2000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di riferimento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07611" y="2777025"/>
            <a:ext cx="7987004" cy="3940182"/>
          </a:xfrm>
          <a:prstGeom prst="rect">
            <a:avLst/>
          </a:prstGeom>
          <a:noFill/>
          <a:ln w="25400">
            <a:solidFill>
              <a:srgbClr val="CC0000"/>
            </a:solidFill>
            <a:prstDash val="dash"/>
            <a:miter lim="800000"/>
            <a:headEnd/>
            <a:tailEnd/>
          </a:ln>
          <a:effectLst/>
          <a:extLst/>
        </p:spPr>
        <p:txBody>
          <a:bodyPr wrap="square" lIns="92075" tIns="46038" rIns="92075" bIns="46038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La capacità di lavorare insieme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per uno sviluppo turistico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del nostro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territorio, attraverso il raggiungimento di accordi tra i vari attori, pubblici e privati, imprenditori e non, </a:t>
            </a:r>
            <a:r>
              <a:rPr lang="it-IT" altLang="it-IT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rappresenta </a:t>
            </a:r>
            <a:r>
              <a:rPr lang="it-IT" altLang="it-IT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un </a:t>
            </a:r>
            <a:r>
              <a:rPr lang="it-IT" altLang="it-IT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elemento  fondamentale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per una visione condivisa della strategia di sviluppo turistico della nostra area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Forme, strumenti, durata nel tempo sono conseguenti alle scelte operative che i soggetti protagonisti assumeranno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Il valore forte deve essere </a:t>
            </a:r>
            <a:r>
              <a:rPr lang="it-IT" altLang="it-IT" sz="2000" b="1" dirty="0" smtClean="0">
                <a:solidFill>
                  <a:srgbClr val="C00000"/>
                </a:solidFill>
                <a:cs typeface="Arial" panose="020B0604020202020204" pitchFamily="34" charset="0"/>
              </a:rPr>
              <a:t>l’integrazione, tra iniziative e risorse pubbliche  e private, tra politiche di prodotto e politiche di territorio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Il </a:t>
            </a:r>
            <a:r>
              <a:rPr lang="it-IT" altLang="it-IT" sz="2000" b="1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«riconoscimento»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da parte del </a:t>
            </a:r>
            <a:r>
              <a:rPr lang="it-IT" altLang="it-IT" sz="2000" b="1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«mercato»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non può che avvenire in relazione ai programmi, ai progetti alla cui realizzazione </a:t>
            </a:r>
            <a:r>
              <a:rPr lang="it-IT" altLang="it-IT" sz="2000" b="1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il sistema </a:t>
            </a:r>
            <a:r>
              <a:rPr lang="it-IT" altLang="it-IT" sz="2000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è indirizzato</a:t>
            </a:r>
            <a:endParaRPr lang="it-IT" altLang="it-IT" sz="2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5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-48700" y="377530"/>
            <a:ext cx="8969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Per questo per </a:t>
            </a:r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la programmazione e  il monitoraggio delle strategie e delle attività turistiche del territorio e dei prodotti correlati</a:t>
            </a:r>
          </a:p>
        </p:txBody>
      </p:sp>
      <p:sp>
        <p:nvSpPr>
          <p:cNvPr id="6" name="Elaborazione 5"/>
          <p:cNvSpPr/>
          <p:nvPr/>
        </p:nvSpPr>
        <p:spPr>
          <a:xfrm>
            <a:off x="184625" y="2718483"/>
            <a:ext cx="1828801" cy="32165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Indirizzi strategici per la valorizzazione del territorio e dei prodotti correlati</a:t>
            </a:r>
          </a:p>
          <a:p>
            <a:pPr algn="ctr"/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Elaborazione 7"/>
          <p:cNvSpPr/>
          <p:nvPr/>
        </p:nvSpPr>
        <p:spPr>
          <a:xfrm>
            <a:off x="7067540" y="2708871"/>
            <a:ext cx="1704109" cy="321890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Monitoraggio relativo alle azioni realizzate </a:t>
            </a:r>
          </a:p>
        </p:txBody>
      </p:sp>
      <p:sp>
        <p:nvSpPr>
          <p:cNvPr id="12" name="Elaborazione 11"/>
          <p:cNvSpPr/>
          <p:nvPr/>
        </p:nvSpPr>
        <p:spPr>
          <a:xfrm>
            <a:off x="4257799" y="2804188"/>
            <a:ext cx="177836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Sostenere forme di collaborazione / dialogo fra imprese e attori pubblici</a:t>
            </a:r>
          </a:p>
        </p:txBody>
      </p:sp>
      <p:sp>
        <p:nvSpPr>
          <p:cNvPr id="13" name="Elaborazione 12"/>
          <p:cNvSpPr/>
          <p:nvPr/>
        </p:nvSpPr>
        <p:spPr>
          <a:xfrm>
            <a:off x="2261497" y="2772308"/>
            <a:ext cx="1828801" cy="2302178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2">
                    <a:lumMod val="50000"/>
                  </a:schemeClr>
                </a:solidFill>
              </a:rPr>
              <a:t>Crescita delle competenze / conoscenze </a:t>
            </a:r>
            <a:r>
              <a:rPr lang="it-IT" dirty="0" smtClean="0">
                <a:solidFill>
                  <a:schemeClr val="tx2">
                    <a:lumMod val="50000"/>
                  </a:schemeClr>
                </a:solidFill>
              </a:rPr>
              <a:t>professionali sia del settore privato sia del settore pubblico</a:t>
            </a:r>
            <a:endParaRPr lang="it-IT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Elaborazione 8"/>
          <p:cNvSpPr/>
          <p:nvPr/>
        </p:nvSpPr>
        <p:spPr>
          <a:xfrm>
            <a:off x="358815" y="6120561"/>
            <a:ext cx="8321056" cy="771525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400" i="1" dirty="0">
                <a:solidFill>
                  <a:schemeClr val="tx2">
                    <a:lumMod val="50000"/>
                  </a:schemeClr>
                </a:solidFill>
              </a:rPr>
              <a:t>Dialogo Sociale</a:t>
            </a:r>
            <a:endParaRPr lang="it-IT" sz="4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Freccia in su 2"/>
          <p:cNvSpPr/>
          <p:nvPr/>
        </p:nvSpPr>
        <p:spPr>
          <a:xfrm rot="18944644">
            <a:off x="2164028" y="5738420"/>
            <a:ext cx="463683" cy="74699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su 13"/>
          <p:cNvSpPr/>
          <p:nvPr/>
        </p:nvSpPr>
        <p:spPr>
          <a:xfrm>
            <a:off x="3120422" y="5628788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su 14"/>
          <p:cNvSpPr/>
          <p:nvPr/>
        </p:nvSpPr>
        <p:spPr>
          <a:xfrm>
            <a:off x="4863573" y="5663935"/>
            <a:ext cx="463683" cy="5979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in su 15"/>
          <p:cNvSpPr/>
          <p:nvPr/>
        </p:nvSpPr>
        <p:spPr>
          <a:xfrm rot="3035067">
            <a:off x="6391584" y="5785305"/>
            <a:ext cx="463683" cy="70559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Elaborazione 16"/>
          <p:cNvSpPr/>
          <p:nvPr/>
        </p:nvSpPr>
        <p:spPr>
          <a:xfrm>
            <a:off x="301011" y="1574826"/>
            <a:ext cx="5638822" cy="705709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</a:t>
            </a:r>
            <a:r>
              <a:rPr lang="it-IT" sz="2400" dirty="0" smtClean="0">
                <a:solidFill>
                  <a:schemeClr val="tx2">
                    <a:lumMod val="50000"/>
                  </a:schemeClr>
                </a:solidFill>
              </a:rPr>
              <a:t>confronto: conoscenza, programmazione e valorizzazione</a:t>
            </a:r>
            <a:endParaRPr lang="it-IT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Elaborazione 17"/>
          <p:cNvSpPr/>
          <p:nvPr/>
        </p:nvSpPr>
        <p:spPr>
          <a:xfrm>
            <a:off x="6183617" y="2153713"/>
            <a:ext cx="2960383" cy="387927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>
                <a:solidFill>
                  <a:schemeClr val="tx2">
                    <a:lumMod val="50000"/>
                  </a:schemeClr>
                </a:solidFill>
              </a:rPr>
              <a:t>Attività di misurazione</a:t>
            </a:r>
          </a:p>
        </p:txBody>
      </p:sp>
    </p:spTree>
    <p:extLst>
      <p:ext uri="{BB962C8B-B14F-4D97-AF65-F5344CB8AC3E}">
        <p14:creationId xmlns:p14="http://schemas.microsoft.com/office/powerpoint/2010/main" val="188370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  <a:t>Obiettivo </a:t>
            </a:r>
            <a:b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  <a:t>Creazione </a:t>
            </a:r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di una «Rete» di ambito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8" name="Freccia a sinistra 7"/>
          <p:cNvSpPr/>
          <p:nvPr/>
        </p:nvSpPr>
        <p:spPr>
          <a:xfrm rot="10800000">
            <a:off x="5004048" y="3817895"/>
            <a:ext cx="1001315" cy="366241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Rettangolo 9"/>
          <p:cNvSpPr/>
          <p:nvPr/>
        </p:nvSpPr>
        <p:spPr>
          <a:xfrm>
            <a:off x="6228184" y="1638831"/>
            <a:ext cx="2592288" cy="472437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DIALOGO SOCIALE 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 una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destinazione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più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FORTE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</a:t>
            </a:r>
            <a:r>
              <a:rPr lang="it-IT" altLang="ko-KR" sz="2400" dirty="0">
                <a:solidFill>
                  <a:schemeClr val="tx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 </a:t>
            </a:r>
            <a:r>
              <a:rPr lang="it-IT" altLang="ko-KR" sz="2400" dirty="0"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COMPETITIVA</a:t>
            </a:r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738322544"/>
              </p:ext>
            </p:extLst>
          </p:nvPr>
        </p:nvGraphicFramePr>
        <p:xfrm>
          <a:off x="539552" y="1285236"/>
          <a:ext cx="5472608" cy="5065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555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9143999" cy="1069514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>
                <a:solidFill>
                  <a:schemeClr val="accent1">
                    <a:lumMod val="50000"/>
                  </a:schemeClr>
                </a:solidFill>
              </a:rPr>
              <a:t>Punto di partenza</a:t>
            </a:r>
            <a:endParaRPr lang="ko-KR" altLang="en-US" sz="3600" b="0" dirty="0">
              <a:solidFill>
                <a:schemeClr val="tx1">
                  <a:lumMod val="75000"/>
                  <a:lumOff val="25000"/>
                </a:schemeClr>
              </a:solidFill>
              <a:latin typeface="Caviar Dreams" panose="020B0402020204020504" pitchFamily="34" charset="0"/>
              <a:ea typeface="Arial Unicode MS" pitchFamily="50" charset="-127"/>
              <a:cs typeface="DejaVu Sans Light" panose="020B020303080402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934477" y="1227932"/>
            <a:ext cx="4371391" cy="5247590"/>
          </a:xfrm>
          <a:prstGeom prst="rect">
            <a:avLst/>
          </a:prstGeom>
          <a:ln>
            <a:solidFill>
              <a:schemeClr val="accent1"/>
            </a:solidFill>
            <a:prstDash val="dash"/>
          </a:ln>
        </p:spPr>
        <p:txBody>
          <a:bodyPr wrap="square" anchor="ctr">
            <a:spAutoFit/>
          </a:bodyPr>
          <a:lstStyle/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 smtClean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ESPERIENZE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 smtClean="0">
                <a:solidFill>
                  <a:schemeClr val="accent1">
                    <a:lumMod val="7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ATTIVE SUI SINGOLI TERRITORI COMUNALI</a:t>
            </a:r>
            <a:endParaRPr lang="it-IT" altLang="ko-KR" sz="2800" b="1" dirty="0">
              <a:solidFill>
                <a:schemeClr val="accent1">
                  <a:lumMod val="75000"/>
                </a:schemeClr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Per</a:t>
            </a:r>
          </a:p>
          <a:p>
            <a:pPr algn="ctr">
              <a:lnSpc>
                <a:spcPct val="200000"/>
              </a:lnSpc>
              <a:spcAft>
                <a:spcPts val="600"/>
              </a:spcAft>
            </a:pPr>
            <a:r>
              <a:rPr lang="it-IT" altLang="ko-KR" sz="2800" b="1" dirty="0" smtClean="0">
                <a:solidFill>
                  <a:srgbClr val="0070C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ARRIVARE A UNA RETE DI IMPRESA DI AMBITO</a:t>
            </a:r>
            <a:endParaRPr lang="it-IT" altLang="ko-KR" sz="2800" b="1" dirty="0">
              <a:solidFill>
                <a:srgbClr val="0070C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747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3721</TotalTime>
  <Words>458</Words>
  <Application>Microsoft Office PowerPoint</Application>
  <PresentationFormat>Presentazione su schermo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Arial Unicode MS</vt:lpstr>
      <vt:lpstr>맑은 고딕</vt:lpstr>
      <vt:lpstr>Arial</vt:lpstr>
      <vt:lpstr>Calibri</vt:lpstr>
      <vt:lpstr>Calibri Light</vt:lpstr>
      <vt:lpstr>Caviar Dreams</vt:lpstr>
      <vt:lpstr>DejaVu Sans Light</vt:lpstr>
      <vt:lpstr>Ebrima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Obiettivo  Creazione di una «Rete» di ambito</vt:lpstr>
      <vt:lpstr>Punto di partenza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</dc:creator>
  <cp:lastModifiedBy>sandro</cp:lastModifiedBy>
  <cp:revision>378</cp:revision>
  <cp:lastPrinted>2018-07-04T11:08:42Z</cp:lastPrinted>
  <dcterms:created xsi:type="dcterms:W3CDTF">2016-04-08T14:26:43Z</dcterms:created>
  <dcterms:modified xsi:type="dcterms:W3CDTF">2018-07-04T11:16:24Z</dcterms:modified>
</cp:coreProperties>
</file>