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78" r:id="rId3"/>
    <p:sldId id="296" r:id="rId4"/>
    <p:sldId id="281" r:id="rId5"/>
    <p:sldId id="279" r:id="rId6"/>
    <p:sldId id="286" r:id="rId7"/>
    <p:sldId id="265" r:id="rId8"/>
    <p:sldId id="258" r:id="rId9"/>
    <p:sldId id="264" r:id="rId10"/>
    <p:sldId id="263" r:id="rId11"/>
    <p:sldId id="266" r:id="rId12"/>
    <p:sldId id="298" r:id="rId13"/>
    <p:sldId id="297" r:id="rId14"/>
    <p:sldId id="268" r:id="rId15"/>
    <p:sldId id="299" r:id="rId16"/>
    <p:sldId id="275" r:id="rId17"/>
    <p:sldId id="300" r:id="rId18"/>
    <p:sldId id="280" r:id="rId19"/>
    <p:sldId id="269" r:id="rId20"/>
    <p:sldId id="272" r:id="rId21"/>
    <p:sldId id="273" r:id="rId22"/>
    <p:sldId id="271" r:id="rId23"/>
    <p:sldId id="276" r:id="rId24"/>
    <p:sldId id="292" r:id="rId25"/>
    <p:sldId id="293" r:id="rId26"/>
    <p:sldId id="295" r:id="rId27"/>
    <p:sldId id="270" r:id="rId28"/>
    <p:sldId id="274" r:id="rId29"/>
    <p:sldId id="294"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onti\Documents\1%20Enrico%2012-07-07\0000%20Prog%202018\000%20TURISMO\Rapporto%20turismo_15_16_17\Ambiti\Grafici_Maremma_Nor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Lavoro\RAPPORTO_2018_PARTE_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Lavoro\Copia%20di%20Saldi%202009-20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Grafici_Lavoro_ambit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Grafici_Lavoro_ambi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onti\Documents\1%20Enrico%2012-07-07\0000%20Prog%202017\turismo\00000000000%20turismo%20crociere\000%20Elaborazioni\Offerta_ricett2.csv"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onti\Documents\1%20Enrico%2012-07-07\0000%20Prog%202018\000%20TURISMO\Rapporto%20turismo_15_16_17\Ambiti\Ambiti_media_geo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Grafici_Maremma_Nor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rapporto_sintetico_ambiti_final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Stranieri_ambiti_platin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nti\Documents\1%20Enrico%2012-07-07\0000%20Prog%202018\000%20TURISMO\Rapporto%20turismo_15_16_17\Ambiti\Stranieri_ambiti_platin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8.6071741032370946E-2"/>
          <c:y val="4.8062855779391213E-2"/>
          <c:w val="0.8795717410323709"/>
          <c:h val="0.83527998790727076"/>
        </c:manualLayout>
      </c:layout>
      <c:lineChart>
        <c:grouping val="standard"/>
        <c:ser>
          <c:idx val="0"/>
          <c:order val="0"/>
          <c:tx>
            <c:strRef>
              <c:f>Foglio1!$F$36</c:f>
              <c:strCache>
                <c:ptCount val="1"/>
                <c:pt idx="0">
                  <c:v>Arezzo e Val Tiberina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Foglio1!$G$36:$AA$36</c:f>
            </c:numRef>
          </c:val>
        </c:ser>
        <c:ser>
          <c:idx val="1"/>
          <c:order val="1"/>
          <c:tx>
            <c:strRef>
              <c:f>Foglio1!$F$37</c:f>
              <c:strCache>
                <c:ptCount val="1"/>
                <c:pt idx="0">
                  <c:v>Firenze e Area Fiorentina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Foglio1!$G$37:$AA$37</c:f>
            </c:numRef>
          </c:val>
        </c:ser>
        <c:ser>
          <c:idx val="2"/>
          <c:order val="2"/>
          <c:tx>
            <c:strRef>
              <c:f>Foglio1!$F$38</c:f>
              <c:strCache>
                <c:ptCount val="1"/>
                <c:pt idx="0">
                  <c:v>Piana di Lucca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Foglio1!$G$38:$AA$38</c:f>
            </c:numRef>
          </c:val>
        </c:ser>
        <c:ser>
          <c:idx val="3"/>
          <c:order val="3"/>
          <c:tx>
            <c:strRef>
              <c:f>Foglio1!$F$39</c:f>
              <c:strCache>
                <c:ptCount val="1"/>
                <c:pt idx="0">
                  <c:v>Prato e Val Bisenzio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Foglio1!$G$39:$AA$39</c:f>
            </c:numRef>
          </c:val>
        </c:ser>
        <c:ser>
          <c:idx val="4"/>
          <c:order val="4"/>
          <c:tx>
            <c:strRef>
              <c:f>Foglio1!$F$40</c:f>
              <c:strCache>
                <c:ptCount val="1"/>
                <c:pt idx="0">
                  <c:v>Terre di Pisa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Foglio1!$G$40:$AA$40</c:f>
            </c:numRef>
          </c:val>
        </c:ser>
        <c:ser>
          <c:idx val="5"/>
          <c:order val="5"/>
          <c:tx>
            <c:strRef>
              <c:f>Foglio1!$F$41</c:f>
              <c:strCache>
                <c:ptCount val="1"/>
                <c:pt idx="0">
                  <c:v>Terre di Siena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Foglio1!$G$41:$AA$41</c:f>
            </c:numRef>
          </c:val>
        </c:ser>
        <c:ser>
          <c:idx val="6"/>
          <c:order val="6"/>
          <c:tx>
            <c:strRef>
              <c:f>Foglio1!$F$42</c:f>
              <c:strCache>
                <c:ptCount val="1"/>
                <c:pt idx="0">
                  <c:v>Chianti</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Foglio1!$G$42:$AA$42</c:f>
            </c:numRef>
          </c:val>
        </c:ser>
        <c:ser>
          <c:idx val="7"/>
          <c:order val="7"/>
          <c:tx>
            <c:strRef>
              <c:f>Foglio1!$F$43</c:f>
              <c:strCache>
                <c:ptCount val="1"/>
                <c:pt idx="0">
                  <c:v>Empolese Val d’Elsa e Montalbano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Foglio1!$G$43:$AA$43</c:f>
            </c:numRef>
          </c:val>
        </c:ser>
        <c:ser>
          <c:idx val="8"/>
          <c:order val="8"/>
          <c:tx>
            <c:strRef>
              <c:f>Foglio1!$F$44</c:f>
              <c:strCache>
                <c:ptCount val="1"/>
                <c:pt idx="0">
                  <c:v>Terre di Valdelsa e dell’Etruria Volterrana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Foglio1!$G$44:$AA$44</c:f>
            </c:numRef>
          </c:val>
        </c:ser>
        <c:ser>
          <c:idx val="9"/>
          <c:order val="9"/>
          <c:tx>
            <c:strRef>
              <c:f>Foglio1!$F$45</c:f>
              <c:strCache>
                <c:ptCount val="1"/>
                <c:pt idx="0">
                  <c:v>Val d’Orcia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Foglio1!$G$45:$AA$45</c:f>
            </c:numRef>
          </c:val>
        </c:ser>
        <c:ser>
          <c:idx val="10"/>
          <c:order val="10"/>
          <c:tx>
            <c:strRef>
              <c:f>Foglio1!$F$46</c:f>
              <c:strCache>
                <c:ptCount val="1"/>
                <c:pt idx="0">
                  <c:v>Val di Chiana Aretina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Foglio1!$G$46:$AA$46</c:f>
            </c:numRef>
          </c:val>
        </c:ser>
        <c:ser>
          <c:idx val="11"/>
          <c:order val="11"/>
          <c:tx>
            <c:strRef>
              <c:f>Foglio1!$F$47</c:f>
              <c:strCache>
                <c:ptCount val="1"/>
                <c:pt idx="0">
                  <c:v>Val di Chiana Senese</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Foglio1!$G$47:$AA$47</c:f>
            </c:numRef>
          </c:val>
        </c:ser>
        <c:ser>
          <c:idx val="12"/>
          <c:order val="12"/>
          <c:tx>
            <c:strRef>
              <c:f>Foglio1!$F$48</c:f>
              <c:strCache>
                <c:ptCount val="1"/>
                <c:pt idx="0">
                  <c:v>Valdarno Aretino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Foglio1!$G$48:$AA$48</c:f>
            </c:numRef>
          </c:val>
        </c:ser>
        <c:ser>
          <c:idx val="13"/>
          <c:order val="13"/>
          <c:tx>
            <c:strRef>
              <c:f>Foglio1!$F$49</c:f>
              <c:strCache>
                <c:ptCount val="1"/>
                <c:pt idx="0">
                  <c:v>Valdinievole</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Foglio1!$G$49:$AA$49</c:f>
            </c:numRef>
          </c:val>
        </c:ser>
        <c:ser>
          <c:idx val="14"/>
          <c:order val="14"/>
          <c:tx>
            <c:strRef>
              <c:f>Foglio1!$F$50</c:f>
              <c:strCache>
                <c:ptCount val="1"/>
                <c:pt idx="0">
                  <c:v>Costa degli Etruschi</c:v>
                </c:pt>
              </c:strCache>
            </c:strRef>
          </c:tx>
          <c:spPr>
            <a:ln w="53975"/>
          </c:spPr>
          <c:marker>
            <c:symbol val="none"/>
          </c:marker>
          <c:dLbls>
            <c:dLbl>
              <c:idx val="20"/>
              <c:layout>
                <c:manualLayout>
                  <c:x val="-8.3333333333333662E-3"/>
                  <c:y val="-2.4432809773124099E-2"/>
                </c:manualLayout>
              </c:layout>
              <c:showVal val="1"/>
            </c:dLbl>
            <c:delete val="1"/>
            <c:txPr>
              <a:bodyPr/>
              <a:lstStyle/>
              <a:p>
                <a:pPr>
                  <a:defRPr sz="1600"/>
                </a:pPr>
                <a:endParaRPr lang="it-IT"/>
              </a:p>
            </c:txPr>
          </c:dLbls>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Foglio1!$G$50:$AA$50</c:f>
              <c:numCache>
                <c:formatCode>0</c:formatCode>
                <c:ptCount val="21"/>
                <c:pt idx="0" formatCode="General">
                  <c:v>100</c:v>
                </c:pt>
                <c:pt idx="1">
                  <c:v>110.8191225408557</c:v>
                </c:pt>
                <c:pt idx="2">
                  <c:v>113.05615207067135</c:v>
                </c:pt>
                <c:pt idx="3">
                  <c:v>119.68013743708232</c:v>
                </c:pt>
                <c:pt idx="4">
                  <c:v>132.62295335234629</c:v>
                </c:pt>
                <c:pt idx="5">
                  <c:v>131.05262344773098</c:v>
                </c:pt>
                <c:pt idx="6">
                  <c:v>131.07610640250448</c:v>
                </c:pt>
                <c:pt idx="7">
                  <c:v>120.84402683236569</c:v>
                </c:pt>
                <c:pt idx="8">
                  <c:v>123.59579655109548</c:v>
                </c:pt>
                <c:pt idx="9">
                  <c:v>137.92416859525582</c:v>
                </c:pt>
                <c:pt idx="10">
                  <c:v>143.69936874109735</c:v>
                </c:pt>
                <c:pt idx="11">
                  <c:v>158.98185941743822</c:v>
                </c:pt>
                <c:pt idx="12">
                  <c:v>169.33459811703781</c:v>
                </c:pt>
                <c:pt idx="13">
                  <c:v>164.51679185759488</c:v>
                </c:pt>
                <c:pt idx="14">
                  <c:v>174.57651889914337</c:v>
                </c:pt>
                <c:pt idx="15">
                  <c:v>171.9032625857823</c:v>
                </c:pt>
                <c:pt idx="16">
                  <c:v>165.08208219652138</c:v>
                </c:pt>
                <c:pt idx="17">
                  <c:v>162.80136201137688</c:v>
                </c:pt>
                <c:pt idx="18">
                  <c:v>167.36410012390348</c:v>
                </c:pt>
                <c:pt idx="19">
                  <c:v>168.3904597406374</c:v>
                </c:pt>
                <c:pt idx="20">
                  <c:v>179.43613099780927</c:v>
                </c:pt>
              </c:numCache>
            </c:numRef>
          </c:val>
        </c:ser>
        <c:ser>
          <c:idx val="15"/>
          <c:order val="15"/>
          <c:tx>
            <c:strRef>
              <c:f>Foglio1!$F$51</c:f>
              <c:strCache>
                <c:ptCount val="1"/>
                <c:pt idx="0">
                  <c:v>Isola d’Elba</c:v>
                </c:pt>
              </c:strCache>
            </c:strRef>
          </c:tx>
          <c:spPr>
            <a:ln w="53975">
              <a:prstDash val="sysDash"/>
            </a:ln>
          </c:spPr>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Foglio1!$G$51:$AA$51</c:f>
              <c:numCache>
                <c:formatCode>0</c:formatCode>
                <c:ptCount val="21"/>
                <c:pt idx="0" formatCode="General">
                  <c:v>100</c:v>
                </c:pt>
                <c:pt idx="1">
                  <c:v>111.38997009251563</c:v>
                </c:pt>
                <c:pt idx="2">
                  <c:v>112.71577987441347</c:v>
                </c:pt>
                <c:pt idx="3">
                  <c:v>114.06974570139961</c:v>
                </c:pt>
                <c:pt idx="4">
                  <c:v>117.94766818433447</c:v>
                </c:pt>
                <c:pt idx="5">
                  <c:v>112.66024373823599</c:v>
                </c:pt>
                <c:pt idx="6">
                  <c:v>110.96567105610295</c:v>
                </c:pt>
                <c:pt idx="7">
                  <c:v>99.709867104945204</c:v>
                </c:pt>
                <c:pt idx="8">
                  <c:v>104.07641890578638</c:v>
                </c:pt>
                <c:pt idx="9">
                  <c:v>113.82528324168455</c:v>
                </c:pt>
                <c:pt idx="10">
                  <c:v>109.4783150417574</c:v>
                </c:pt>
                <c:pt idx="11">
                  <c:v>101.5646927628618</c:v>
                </c:pt>
                <c:pt idx="12">
                  <c:v>100.30070064951046</c:v>
                </c:pt>
                <c:pt idx="13">
                  <c:v>99.798990964200527</c:v>
                </c:pt>
                <c:pt idx="14">
                  <c:v>103.42831256609426</c:v>
                </c:pt>
                <c:pt idx="15">
                  <c:v>95.901226229019301</c:v>
                </c:pt>
                <c:pt idx="16">
                  <c:v>100.47706390831078</c:v>
                </c:pt>
                <c:pt idx="17">
                  <c:v>100.69728704312013</c:v>
                </c:pt>
                <c:pt idx="18">
                  <c:v>103.21326245794152</c:v>
                </c:pt>
                <c:pt idx="19">
                  <c:v>100.30428481797965</c:v>
                </c:pt>
                <c:pt idx="20">
                  <c:v>104.0822939860609</c:v>
                </c:pt>
              </c:numCache>
            </c:numRef>
          </c:val>
        </c:ser>
        <c:ser>
          <c:idx val="16"/>
          <c:order val="16"/>
          <c:tx>
            <c:strRef>
              <c:f>Foglio1!$F$52</c:f>
              <c:strCache>
                <c:ptCount val="1"/>
                <c:pt idx="0">
                  <c:v>Livorno</c:v>
                </c:pt>
              </c:strCache>
            </c:strRef>
          </c:tx>
          <c:spPr>
            <a:ln w="53975"/>
          </c:spPr>
          <c:marker>
            <c:symbol val="none"/>
          </c:marker>
          <c:dLbls>
            <c:dLbl>
              <c:idx val="20"/>
              <c:layout>
                <c:manualLayout>
                  <c:x val="-2.7777777777778039E-3"/>
                  <c:y val="-2.0942408376963411E-2"/>
                </c:manualLayout>
              </c:layout>
              <c:showVal val="1"/>
            </c:dLbl>
            <c:delete val="1"/>
            <c:txPr>
              <a:bodyPr/>
              <a:lstStyle/>
              <a:p>
                <a:pPr>
                  <a:defRPr sz="1600" b="0"/>
                </a:pPr>
                <a:endParaRPr lang="it-IT"/>
              </a:p>
            </c:txPr>
          </c:dLbls>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Foglio1!$G$52:$AA$52</c:f>
              <c:numCache>
                <c:formatCode>0</c:formatCode>
                <c:ptCount val="21"/>
                <c:pt idx="0" formatCode="General">
                  <c:v>100</c:v>
                </c:pt>
                <c:pt idx="1">
                  <c:v>111.91290097495086</c:v>
                </c:pt>
                <c:pt idx="2">
                  <c:v>117.58784480164903</c:v>
                </c:pt>
                <c:pt idx="3">
                  <c:v>119.51310070224632</c:v>
                </c:pt>
                <c:pt idx="4">
                  <c:v>132.5277025599662</c:v>
                </c:pt>
                <c:pt idx="5">
                  <c:v>142.43180785210026</c:v>
                </c:pt>
                <c:pt idx="6">
                  <c:v>125.68736276750325</c:v>
                </c:pt>
                <c:pt idx="7">
                  <c:v>126.42641777572928</c:v>
                </c:pt>
                <c:pt idx="8">
                  <c:v>110.40438375807392</c:v>
                </c:pt>
                <c:pt idx="9">
                  <c:v>120.10652122422589</c:v>
                </c:pt>
                <c:pt idx="10">
                  <c:v>116.5504791534631</c:v>
                </c:pt>
                <c:pt idx="11">
                  <c:v>107.39855197710817</c:v>
                </c:pt>
                <c:pt idx="12">
                  <c:v>110.88321714582013</c:v>
                </c:pt>
                <c:pt idx="13">
                  <c:v>132.32381427922132</c:v>
                </c:pt>
                <c:pt idx="14">
                  <c:v>131.65069488454807</c:v>
                </c:pt>
                <c:pt idx="15">
                  <c:v>106.19698744662735</c:v>
                </c:pt>
                <c:pt idx="16">
                  <c:v>118.48789793423083</c:v>
                </c:pt>
                <c:pt idx="17">
                  <c:v>122.83644767080845</c:v>
                </c:pt>
                <c:pt idx="18">
                  <c:v>115.6689904169305</c:v>
                </c:pt>
                <c:pt idx="19">
                  <c:v>112.4128593650979</c:v>
                </c:pt>
                <c:pt idx="20">
                  <c:v>120.60039817428729</c:v>
                </c:pt>
              </c:numCache>
            </c:numRef>
          </c:val>
        </c:ser>
        <c:ser>
          <c:idx val="17"/>
          <c:order val="17"/>
          <c:tx>
            <c:strRef>
              <c:f>Foglio1!$F$53</c:f>
              <c:strCache>
                <c:ptCount val="1"/>
                <c:pt idx="0">
                  <c:v>Maremma</c:v>
                </c:pt>
              </c:strCache>
            </c:strRef>
          </c:tx>
          <c:spPr>
            <a:ln w="53975"/>
          </c:spPr>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Foglio1!$G$53:$AA$53</c:f>
              <c:numCache>
                <c:formatCode>0</c:formatCode>
                <c:ptCount val="21"/>
                <c:pt idx="0" formatCode="General">
                  <c:v>100</c:v>
                </c:pt>
                <c:pt idx="1">
                  <c:v>102.56937201008135</c:v>
                </c:pt>
                <c:pt idx="2">
                  <c:v>114.84284739191968</c:v>
                </c:pt>
                <c:pt idx="3">
                  <c:v>118.79921637921126</c:v>
                </c:pt>
                <c:pt idx="4">
                  <c:v>123.37930063125008</c:v>
                </c:pt>
                <c:pt idx="5">
                  <c:v>127.85173059440299</c:v>
                </c:pt>
                <c:pt idx="6">
                  <c:v>138.88009006320425</c:v>
                </c:pt>
                <c:pt idx="7">
                  <c:v>134.97483962662776</c:v>
                </c:pt>
                <c:pt idx="8">
                  <c:v>137.48477031617659</c:v>
                </c:pt>
                <c:pt idx="9">
                  <c:v>147.29874409895919</c:v>
                </c:pt>
                <c:pt idx="10">
                  <c:v>148.7091827237017</c:v>
                </c:pt>
                <c:pt idx="11">
                  <c:v>146.67030110697758</c:v>
                </c:pt>
                <c:pt idx="12">
                  <c:v>154.23126662707196</c:v>
                </c:pt>
                <c:pt idx="13">
                  <c:v>150.22240016862227</c:v>
                </c:pt>
                <c:pt idx="14">
                  <c:v>154.10667131559845</c:v>
                </c:pt>
                <c:pt idx="15">
                  <c:v>147.75856481960273</c:v>
                </c:pt>
                <c:pt idx="16">
                  <c:v>156.43005376804697</c:v>
                </c:pt>
                <c:pt idx="17">
                  <c:v>153.62237475708841</c:v>
                </c:pt>
                <c:pt idx="18">
                  <c:v>154.37073458046837</c:v>
                </c:pt>
                <c:pt idx="19">
                  <c:v>148.61842021024597</c:v>
                </c:pt>
                <c:pt idx="20">
                  <c:v>151.99209681597526</c:v>
                </c:pt>
              </c:numCache>
            </c:numRef>
          </c:val>
        </c:ser>
        <c:ser>
          <c:idx val="18"/>
          <c:order val="18"/>
          <c:tx>
            <c:strRef>
              <c:f>Foglio1!$F$54</c:f>
              <c:strCache>
                <c:ptCount val="1"/>
                <c:pt idx="0">
                  <c:v>Maremma Area Nord</c:v>
                </c:pt>
              </c:strCache>
            </c:strRef>
          </c:tx>
          <c:spPr>
            <a:ln w="53975">
              <a:solidFill>
                <a:srgbClr val="FF0000"/>
              </a:solidFill>
              <a:prstDash val="sysDash"/>
            </a:ln>
          </c:spPr>
          <c:marker>
            <c:symbol val="none"/>
          </c:marker>
          <c:dLbls>
            <c:dLbl>
              <c:idx val="20"/>
              <c:layout>
                <c:manualLayout>
                  <c:x val="-1.1111111111111162E-2"/>
                  <c:y val="3.4904013961605612E-2"/>
                </c:manualLayout>
              </c:layout>
              <c:showVal val="1"/>
            </c:dLbl>
            <c:delete val="1"/>
            <c:txPr>
              <a:bodyPr/>
              <a:lstStyle/>
              <a:p>
                <a:pPr>
                  <a:defRPr sz="1600"/>
                </a:pPr>
                <a:endParaRPr lang="it-IT"/>
              </a:p>
            </c:txPr>
          </c:dLbls>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Foglio1!$G$54:$AA$54</c:f>
              <c:numCache>
                <c:formatCode>0</c:formatCode>
                <c:ptCount val="21"/>
                <c:pt idx="0" formatCode="General">
                  <c:v>100</c:v>
                </c:pt>
                <c:pt idx="1">
                  <c:v>100.49443860839807</c:v>
                </c:pt>
                <c:pt idx="2">
                  <c:v>98.869429000272589</c:v>
                </c:pt>
                <c:pt idx="3">
                  <c:v>110.50053418198654</c:v>
                </c:pt>
                <c:pt idx="4">
                  <c:v>120.81337474907153</c:v>
                </c:pt>
                <c:pt idx="5">
                  <c:v>125.62989083381814</c:v>
                </c:pt>
                <c:pt idx="6">
                  <c:v>135.02356895535692</c:v>
                </c:pt>
                <c:pt idx="7">
                  <c:v>125.26701651167546</c:v>
                </c:pt>
                <c:pt idx="8">
                  <c:v>144.42517191841409</c:v>
                </c:pt>
                <c:pt idx="9">
                  <c:v>157.95377016887016</c:v>
                </c:pt>
                <c:pt idx="10">
                  <c:v>150.24951333726992</c:v>
                </c:pt>
                <c:pt idx="11">
                  <c:v>166.6447591473819</c:v>
                </c:pt>
                <c:pt idx="12">
                  <c:v>157.22134797383299</c:v>
                </c:pt>
                <c:pt idx="13">
                  <c:v>148.73026759150952</c:v>
                </c:pt>
                <c:pt idx="14">
                  <c:v>137.35633245484777</c:v>
                </c:pt>
                <c:pt idx="15">
                  <c:v>131.35252018898123</c:v>
                </c:pt>
                <c:pt idx="16">
                  <c:v>142.61616298240983</c:v>
                </c:pt>
                <c:pt idx="17">
                  <c:v>144.92985919403722</c:v>
                </c:pt>
                <c:pt idx="18">
                  <c:v>159.93909193233259</c:v>
                </c:pt>
                <c:pt idx="19">
                  <c:v>156.78423039957278</c:v>
                </c:pt>
                <c:pt idx="20">
                  <c:v>153.16490165152499</c:v>
                </c:pt>
              </c:numCache>
            </c:numRef>
          </c:val>
        </c:ser>
        <c:ser>
          <c:idx val="19"/>
          <c:order val="19"/>
          <c:tx>
            <c:strRef>
              <c:f>Foglio1!$F$55</c:f>
              <c:strCache>
                <c:ptCount val="1"/>
                <c:pt idx="0">
                  <c:v>Riviera Apuana</c:v>
                </c:pt>
              </c:strCache>
            </c:strRef>
          </c:tx>
          <c:spPr>
            <a:ln w="53975"/>
          </c:spPr>
          <c:marker>
            <c:symbol val="none"/>
          </c:marker>
          <c:dLbls>
            <c:dLbl>
              <c:idx val="20"/>
              <c:layout/>
              <c:showVal val="1"/>
            </c:dLbl>
            <c:delete val="1"/>
            <c:txPr>
              <a:bodyPr/>
              <a:lstStyle/>
              <a:p>
                <a:pPr>
                  <a:defRPr sz="1600"/>
                </a:pPr>
                <a:endParaRPr lang="it-IT"/>
              </a:p>
            </c:txPr>
          </c:dLbls>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Foglio1!$G$55:$AA$55</c:f>
              <c:numCache>
                <c:formatCode>0</c:formatCode>
                <c:ptCount val="21"/>
                <c:pt idx="0" formatCode="General">
                  <c:v>100</c:v>
                </c:pt>
                <c:pt idx="1">
                  <c:v>90.414321290772946</c:v>
                </c:pt>
                <c:pt idx="2">
                  <c:v>115.69624985764801</c:v>
                </c:pt>
                <c:pt idx="3">
                  <c:v>118.39875317561331</c:v>
                </c:pt>
                <c:pt idx="4">
                  <c:v>115.89507709210835</c:v>
                </c:pt>
                <c:pt idx="5">
                  <c:v>111.16168536163136</c:v>
                </c:pt>
                <c:pt idx="6">
                  <c:v>106.04589499830612</c:v>
                </c:pt>
                <c:pt idx="7">
                  <c:v>87.610184022627351</c:v>
                </c:pt>
                <c:pt idx="8">
                  <c:v>89.217919949119093</c:v>
                </c:pt>
                <c:pt idx="9">
                  <c:v>95.475391190434522</c:v>
                </c:pt>
                <c:pt idx="10">
                  <c:v>92.557730447282481</c:v>
                </c:pt>
                <c:pt idx="11">
                  <c:v>81.657471384563408</c:v>
                </c:pt>
                <c:pt idx="12">
                  <c:v>89.56099720166425</c:v>
                </c:pt>
                <c:pt idx="13">
                  <c:v>84.375445409533015</c:v>
                </c:pt>
                <c:pt idx="14">
                  <c:v>78.002158736615854</c:v>
                </c:pt>
                <c:pt idx="15">
                  <c:v>77.966919903995944</c:v>
                </c:pt>
                <c:pt idx="16">
                  <c:v>67.134989797211972</c:v>
                </c:pt>
                <c:pt idx="17">
                  <c:v>71.078157868537659</c:v>
                </c:pt>
                <c:pt idx="18">
                  <c:v>71.570785288790049</c:v>
                </c:pt>
                <c:pt idx="19">
                  <c:v>69.020768707916588</c:v>
                </c:pt>
                <c:pt idx="20">
                  <c:v>73.765047232211558</c:v>
                </c:pt>
              </c:numCache>
            </c:numRef>
          </c:val>
        </c:ser>
        <c:ser>
          <c:idx val="20"/>
          <c:order val="20"/>
          <c:tx>
            <c:strRef>
              <c:f>Foglio1!$F$56</c:f>
              <c:strCache>
                <c:ptCount val="1"/>
                <c:pt idx="0">
                  <c:v>Versilia</c:v>
                </c:pt>
              </c:strCache>
            </c:strRef>
          </c:tx>
          <c:spPr>
            <a:ln w="53975">
              <a:solidFill>
                <a:srgbClr val="C00000"/>
              </a:solidFill>
              <a:prstDash val="solid"/>
            </a:ln>
          </c:spPr>
          <c:marker>
            <c:symbol val="none"/>
          </c:marker>
          <c:dLbls>
            <c:dLbl>
              <c:idx val="20"/>
              <c:layout>
                <c:manualLayout>
                  <c:x val="2.9349517794810907E-3"/>
                  <c:y val="1.2142427975713079E-2"/>
                </c:manualLayout>
              </c:layout>
              <c:spPr/>
              <c:txPr>
                <a:bodyPr/>
                <a:lstStyle/>
                <a:p>
                  <a:pPr>
                    <a:defRPr sz="2000" b="1"/>
                  </a:pPr>
                  <a:endParaRPr lang="it-IT"/>
                </a:p>
              </c:txPr>
              <c:showVal val="1"/>
            </c:dLbl>
            <c:delete val="1"/>
            <c:txPr>
              <a:bodyPr/>
              <a:lstStyle/>
              <a:p>
                <a:pPr>
                  <a:defRPr sz="1600" b="0"/>
                </a:pPr>
                <a:endParaRPr lang="it-IT"/>
              </a:p>
            </c:txPr>
          </c:dLbls>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Foglio1!$G$56:$AA$56</c:f>
              <c:numCache>
                <c:formatCode>0</c:formatCode>
                <c:ptCount val="21"/>
                <c:pt idx="0" formatCode="General">
                  <c:v>100</c:v>
                </c:pt>
                <c:pt idx="1">
                  <c:v>97.900007748895987</c:v>
                </c:pt>
                <c:pt idx="2">
                  <c:v>104.38657957515331</c:v>
                </c:pt>
                <c:pt idx="3">
                  <c:v>109.70592732530073</c:v>
                </c:pt>
                <c:pt idx="4">
                  <c:v>108.91081600847323</c:v>
                </c:pt>
                <c:pt idx="5">
                  <c:v>105.8703481243317</c:v>
                </c:pt>
                <c:pt idx="6">
                  <c:v>98.207643063474237</c:v>
                </c:pt>
                <c:pt idx="7">
                  <c:v>100.91246358122503</c:v>
                </c:pt>
                <c:pt idx="8">
                  <c:v>108.62949378990237</c:v>
                </c:pt>
                <c:pt idx="9">
                  <c:v>117.00128499071999</c:v>
                </c:pt>
                <c:pt idx="10">
                  <c:v>118.34917851342982</c:v>
                </c:pt>
                <c:pt idx="11">
                  <c:v>117.01466944742936</c:v>
                </c:pt>
                <c:pt idx="12">
                  <c:v>112.05135653333433</c:v>
                </c:pt>
                <c:pt idx="13">
                  <c:v>111.02817075914733</c:v>
                </c:pt>
                <c:pt idx="14">
                  <c:v>110.10911854443388</c:v>
                </c:pt>
                <c:pt idx="15">
                  <c:v>109.27430967489032</c:v>
                </c:pt>
                <c:pt idx="16">
                  <c:v>100.22119575824622</c:v>
                </c:pt>
                <c:pt idx="17">
                  <c:v>102.26582691286885</c:v>
                </c:pt>
                <c:pt idx="18">
                  <c:v>102.54607174483175</c:v>
                </c:pt>
                <c:pt idx="19">
                  <c:v>113.16508422055389</c:v>
                </c:pt>
                <c:pt idx="20">
                  <c:v>107.45489375932102</c:v>
                </c:pt>
              </c:numCache>
            </c:numRef>
          </c:val>
        </c:ser>
        <c:ser>
          <c:idx val="21"/>
          <c:order val="21"/>
          <c:tx>
            <c:strRef>
              <c:f>Foglio1!$F$57</c:f>
              <c:strCache>
                <c:ptCount val="1"/>
                <c:pt idx="0">
                  <c:v>Amiata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Foglio1!$G$57:$AA$57</c:f>
            </c:numRef>
          </c:val>
        </c:ser>
        <c:ser>
          <c:idx val="22"/>
          <c:order val="22"/>
          <c:tx>
            <c:strRef>
              <c:f>Foglio1!$F$58</c:f>
              <c:strCache>
                <c:ptCount val="1"/>
                <c:pt idx="0">
                  <c:v>Casentino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Foglio1!$G$58:$AA$58</c:f>
            </c:numRef>
          </c:val>
        </c:ser>
        <c:ser>
          <c:idx val="23"/>
          <c:order val="23"/>
          <c:tx>
            <c:strRef>
              <c:f>Foglio1!$F$59</c:f>
              <c:strCache>
                <c:ptCount val="1"/>
                <c:pt idx="0">
                  <c:v>Garfagnana e Media Valle del Serchio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Foglio1!$G$59:$AA$59</c:f>
            </c:numRef>
          </c:val>
        </c:ser>
        <c:ser>
          <c:idx val="24"/>
          <c:order val="24"/>
          <c:tx>
            <c:strRef>
              <c:f>Foglio1!$F$60</c:f>
              <c:strCache>
                <c:ptCount val="1"/>
                <c:pt idx="0">
                  <c:v>Lunigiana</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Foglio1!$G$60:$AA$60</c:f>
            </c:numRef>
          </c:val>
        </c:ser>
        <c:ser>
          <c:idx val="25"/>
          <c:order val="25"/>
          <c:tx>
            <c:strRef>
              <c:f>Foglio1!$F$61</c:f>
              <c:strCache>
                <c:ptCount val="1"/>
                <c:pt idx="0">
                  <c:v>Mugello</c:v>
                </c:pt>
              </c:strCache>
            </c:strRef>
          </c:tx>
          <c:marker>
            <c:symbol val="none"/>
          </c:marker>
          <c:cat>
            <c:numRef>
              <c:f>Foglio1!$G$35:$AA$35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Foglio1!$G$61:$AA$61</c:f>
            </c:numRef>
          </c:val>
        </c:ser>
        <c:marker val="1"/>
        <c:axId val="76900224"/>
        <c:axId val="76901760"/>
      </c:lineChart>
      <c:catAx>
        <c:axId val="76900224"/>
        <c:scaling>
          <c:orientation val="minMax"/>
        </c:scaling>
        <c:axPos val="b"/>
        <c:numFmt formatCode="General" sourceLinked="1"/>
        <c:tickLblPos val="nextTo"/>
        <c:txPr>
          <a:bodyPr/>
          <a:lstStyle/>
          <a:p>
            <a:pPr>
              <a:defRPr sz="1600"/>
            </a:pPr>
            <a:endParaRPr lang="it-IT"/>
          </a:p>
        </c:txPr>
        <c:crossAx val="76901760"/>
        <c:crosses val="autoZero"/>
        <c:auto val="1"/>
        <c:lblAlgn val="ctr"/>
        <c:lblOffset val="100"/>
      </c:catAx>
      <c:valAx>
        <c:axId val="76901760"/>
        <c:scaling>
          <c:orientation val="minMax"/>
        </c:scaling>
        <c:axPos val="l"/>
        <c:majorGridlines/>
        <c:numFmt formatCode="General" sourceLinked="1"/>
        <c:tickLblPos val="nextTo"/>
        <c:txPr>
          <a:bodyPr/>
          <a:lstStyle/>
          <a:p>
            <a:pPr>
              <a:defRPr sz="2000"/>
            </a:pPr>
            <a:endParaRPr lang="it-IT"/>
          </a:p>
        </c:txPr>
        <c:crossAx val="76900224"/>
        <c:crosses val="autoZero"/>
        <c:crossBetween val="between"/>
        <c:majorUnit val="20"/>
      </c:valAx>
    </c:plotArea>
    <c:legend>
      <c:legendPos val="r"/>
      <c:layout>
        <c:manualLayout>
          <c:xMode val="edge"/>
          <c:yMode val="edge"/>
          <c:x val="9.0371027868985612E-2"/>
          <c:y val="0.73233474058437964"/>
          <c:w val="0.90833333333333333"/>
          <c:h val="0.16354701735581523"/>
        </c:manualLayout>
      </c:layout>
      <c:txPr>
        <a:bodyPr/>
        <a:lstStyle/>
        <a:p>
          <a:pPr>
            <a:defRPr sz="1600"/>
          </a:pPr>
          <a:endParaRPr lang="it-IT"/>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0685322248647688"/>
          <c:y val="5.1400554097404488E-2"/>
          <c:w val="0.8656788576629687"/>
          <c:h val="0.84979512977544469"/>
        </c:manualLayout>
      </c:layout>
      <c:barChart>
        <c:barDir val="col"/>
        <c:grouping val="clustered"/>
        <c:ser>
          <c:idx val="0"/>
          <c:order val="0"/>
          <c:tx>
            <c:strRef>
              <c:f>'turismo e non turismo'!$B$48</c:f>
              <c:strCache>
                <c:ptCount val="1"/>
                <c:pt idx="0">
                  <c:v>Turismo</c:v>
                </c:pt>
              </c:strCache>
            </c:strRef>
          </c:tx>
          <c:dLbls>
            <c:dLbl>
              <c:idx val="1"/>
              <c:layout>
                <c:manualLayout>
                  <c:x val="-1.9258479639013584E-2"/>
                  <c:y val="0"/>
                </c:manualLayout>
              </c:layout>
              <c:showVal val="1"/>
            </c:dLbl>
            <c:numFmt formatCode="#,##0" sourceLinked="0"/>
            <c:txPr>
              <a:bodyPr/>
              <a:lstStyle/>
              <a:p>
                <a:pPr>
                  <a:defRPr sz="1200"/>
                </a:pPr>
                <a:endParaRPr lang="it-IT"/>
              </a:p>
            </c:txPr>
            <c:showVal val="1"/>
          </c:dLbls>
          <c:cat>
            <c:numRef>
              <c:f>'turismo e non turismo'!$C$47:$K$47</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'turismo e non turismo'!$C$48:$K$48</c:f>
              <c:numCache>
                <c:formatCode>General</c:formatCode>
                <c:ptCount val="9"/>
                <c:pt idx="0">
                  <c:v>-520</c:v>
                </c:pt>
                <c:pt idx="1">
                  <c:v>107</c:v>
                </c:pt>
                <c:pt idx="2">
                  <c:v>-615</c:v>
                </c:pt>
                <c:pt idx="3">
                  <c:v>3928</c:v>
                </c:pt>
                <c:pt idx="4">
                  <c:v>525</c:v>
                </c:pt>
                <c:pt idx="5">
                  <c:v>503</c:v>
                </c:pt>
                <c:pt idx="6">
                  <c:v>8443</c:v>
                </c:pt>
                <c:pt idx="7">
                  <c:v>4112</c:v>
                </c:pt>
                <c:pt idx="8">
                  <c:v>2566</c:v>
                </c:pt>
              </c:numCache>
            </c:numRef>
          </c:val>
        </c:ser>
        <c:ser>
          <c:idx val="1"/>
          <c:order val="1"/>
          <c:tx>
            <c:strRef>
              <c:f>'turismo e non turismo'!$B$49</c:f>
              <c:strCache>
                <c:ptCount val="1"/>
                <c:pt idx="0">
                  <c:v>Totale settori</c:v>
                </c:pt>
              </c:strCache>
            </c:strRef>
          </c:tx>
          <c:dLbls>
            <c:dLbl>
              <c:idx val="2"/>
              <c:layout>
                <c:manualLayout>
                  <c:x val="0"/>
                  <c:y val="-5.941702695495369E-2"/>
                </c:manualLayout>
              </c:layout>
              <c:showVal val="1"/>
            </c:dLbl>
            <c:dLbl>
              <c:idx val="4"/>
              <c:layout>
                <c:manualLayout>
                  <c:x val="-2.4174419771096798E-3"/>
                  <c:y val="-3.9610831469295255E-2"/>
                </c:manualLayout>
              </c:layout>
              <c:showVal val="1"/>
            </c:dLbl>
            <c:numFmt formatCode="#,##0" sourceLinked="0"/>
            <c:txPr>
              <a:bodyPr/>
              <a:lstStyle/>
              <a:p>
                <a:pPr>
                  <a:defRPr sz="1200"/>
                </a:pPr>
                <a:endParaRPr lang="it-IT"/>
              </a:p>
            </c:txPr>
            <c:showVal val="1"/>
          </c:dLbls>
          <c:cat>
            <c:numRef>
              <c:f>'turismo e non turismo'!$C$47:$K$47</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'turismo e non turismo'!$C$49:$K$49</c:f>
              <c:numCache>
                <c:formatCode>General</c:formatCode>
                <c:ptCount val="9"/>
                <c:pt idx="0">
                  <c:v>-22776</c:v>
                </c:pt>
                <c:pt idx="1">
                  <c:v>2729</c:v>
                </c:pt>
                <c:pt idx="2">
                  <c:v>-1939</c:v>
                </c:pt>
                <c:pt idx="3">
                  <c:v>-8262</c:v>
                </c:pt>
                <c:pt idx="4">
                  <c:v>-4841</c:v>
                </c:pt>
                <c:pt idx="5">
                  <c:v>-2653</c:v>
                </c:pt>
                <c:pt idx="6">
                  <c:v>34416</c:v>
                </c:pt>
                <c:pt idx="7">
                  <c:v>19118</c:v>
                </c:pt>
                <c:pt idx="8">
                  <c:v>8036</c:v>
                </c:pt>
              </c:numCache>
            </c:numRef>
          </c:val>
        </c:ser>
        <c:axId val="86303104"/>
        <c:axId val="86304640"/>
      </c:barChart>
      <c:catAx>
        <c:axId val="86303104"/>
        <c:scaling>
          <c:orientation val="minMax"/>
        </c:scaling>
        <c:axPos val="b"/>
        <c:numFmt formatCode="General" sourceLinked="1"/>
        <c:tickLblPos val="low"/>
        <c:txPr>
          <a:bodyPr/>
          <a:lstStyle/>
          <a:p>
            <a:pPr>
              <a:defRPr sz="1400"/>
            </a:pPr>
            <a:endParaRPr lang="it-IT"/>
          </a:p>
        </c:txPr>
        <c:crossAx val="86304640"/>
        <c:crosses val="autoZero"/>
        <c:auto val="1"/>
        <c:lblAlgn val="ctr"/>
        <c:lblOffset val="100"/>
      </c:catAx>
      <c:valAx>
        <c:axId val="86304640"/>
        <c:scaling>
          <c:orientation val="minMax"/>
        </c:scaling>
        <c:axPos val="l"/>
        <c:majorGridlines/>
        <c:numFmt formatCode="#,##0" sourceLinked="0"/>
        <c:tickLblPos val="nextTo"/>
        <c:txPr>
          <a:bodyPr/>
          <a:lstStyle/>
          <a:p>
            <a:pPr>
              <a:defRPr sz="1200"/>
            </a:pPr>
            <a:endParaRPr lang="it-IT"/>
          </a:p>
        </c:txPr>
        <c:crossAx val="86303104"/>
        <c:crosses val="autoZero"/>
        <c:crossBetween val="between"/>
      </c:valAx>
    </c:plotArea>
    <c:legend>
      <c:legendPos val="r"/>
      <c:layout>
        <c:manualLayout>
          <c:xMode val="edge"/>
          <c:yMode val="edge"/>
          <c:x val="0.10437344930869874"/>
          <c:y val="7.098461650627011E-2"/>
          <c:w val="0.56674194402182965"/>
          <c:h val="9.4141878098571066E-2"/>
        </c:manualLayout>
      </c:layout>
      <c:txPr>
        <a:bodyPr/>
        <a:lstStyle/>
        <a:p>
          <a:pPr>
            <a:defRPr sz="1400"/>
          </a:pPr>
          <a:endParaRPr lang="it-IT"/>
        </a:p>
      </c:txPr>
    </c:legend>
    <c:plotVisOnly val="1"/>
  </c:chart>
  <c:spPr>
    <a:ln w="0">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clustered"/>
        <c:ser>
          <c:idx val="0"/>
          <c:order val="0"/>
          <c:tx>
            <c:strRef>
              <c:f>Foglio2!$C$29</c:f>
              <c:strCache>
                <c:ptCount val="1"/>
                <c:pt idx="0">
                  <c:v>2009-2017</c:v>
                </c:pt>
              </c:strCache>
            </c:strRef>
          </c:tx>
          <c:spPr>
            <a:solidFill>
              <a:srgbClr val="C00000"/>
            </a:solidFill>
          </c:spPr>
          <c:dPt>
            <c:idx val="3"/>
            <c:spPr>
              <a:solidFill>
                <a:srgbClr val="0070C0"/>
              </a:solidFill>
            </c:spPr>
          </c:dPt>
          <c:dLbls>
            <c:dLbl>
              <c:idx val="4"/>
              <c:layout/>
              <c:tx>
                <c:rich>
                  <a:bodyPr/>
                  <a:lstStyle/>
                  <a:p>
                    <a:r>
                      <a:rPr lang="en-US" smtClean="0"/>
                      <a:t>23,828</a:t>
                    </a:r>
                    <a:endParaRPr lang="en-US" dirty="0"/>
                  </a:p>
                </c:rich>
              </c:tx>
              <c:showVal val="1"/>
            </c:dLbl>
            <c:numFmt formatCode="#,##0" sourceLinked="0"/>
            <c:txPr>
              <a:bodyPr/>
              <a:lstStyle/>
              <a:p>
                <a:pPr>
                  <a:defRPr sz="1200"/>
                </a:pPr>
                <a:endParaRPr lang="it-IT"/>
              </a:p>
            </c:txPr>
            <c:showVal val="1"/>
          </c:dLbls>
          <c:cat>
            <c:strRef>
              <c:f>Foglio2!$B$30:$B$34</c:f>
              <c:strCache>
                <c:ptCount val="5"/>
                <c:pt idx="0">
                  <c:v>Industria</c:v>
                </c:pt>
                <c:pt idx="1">
                  <c:v>Costruzioni</c:v>
                </c:pt>
                <c:pt idx="2">
                  <c:v>Commercio e servizi</c:v>
                </c:pt>
                <c:pt idx="3">
                  <c:v>Turismo</c:v>
                </c:pt>
                <c:pt idx="4">
                  <c:v>Totale</c:v>
                </c:pt>
              </c:strCache>
            </c:strRef>
          </c:cat>
          <c:val>
            <c:numRef>
              <c:f>Foglio2!$C$30:$C$34</c:f>
              <c:numCache>
                <c:formatCode>General</c:formatCode>
                <c:ptCount val="5"/>
                <c:pt idx="0">
                  <c:v>1221</c:v>
                </c:pt>
                <c:pt idx="1">
                  <c:v>-18398</c:v>
                </c:pt>
                <c:pt idx="2">
                  <c:v>42895</c:v>
                </c:pt>
                <c:pt idx="3">
                  <c:v>19049</c:v>
                </c:pt>
                <c:pt idx="4">
                  <c:v>25718</c:v>
                </c:pt>
              </c:numCache>
            </c:numRef>
          </c:val>
        </c:ser>
        <c:axId val="87435520"/>
        <c:axId val="87457792"/>
      </c:barChart>
      <c:catAx>
        <c:axId val="87435520"/>
        <c:scaling>
          <c:orientation val="minMax"/>
        </c:scaling>
        <c:axPos val="b"/>
        <c:tickLblPos val="low"/>
        <c:txPr>
          <a:bodyPr/>
          <a:lstStyle/>
          <a:p>
            <a:pPr>
              <a:defRPr sz="1200"/>
            </a:pPr>
            <a:endParaRPr lang="it-IT"/>
          </a:p>
        </c:txPr>
        <c:crossAx val="87457792"/>
        <c:crosses val="autoZero"/>
        <c:auto val="1"/>
        <c:lblAlgn val="ctr"/>
        <c:lblOffset val="100"/>
      </c:catAx>
      <c:valAx>
        <c:axId val="87457792"/>
        <c:scaling>
          <c:orientation val="minMax"/>
        </c:scaling>
        <c:axPos val="l"/>
        <c:majorGridlines/>
        <c:numFmt formatCode="#,##0" sourceLinked="0"/>
        <c:tickLblPos val="nextTo"/>
        <c:txPr>
          <a:bodyPr/>
          <a:lstStyle/>
          <a:p>
            <a:pPr>
              <a:defRPr sz="1200"/>
            </a:pPr>
            <a:endParaRPr lang="it-IT"/>
          </a:p>
        </c:txPr>
        <c:crossAx val="87435520"/>
        <c:crosses val="autoZero"/>
        <c:crossBetween val="between"/>
        <c:majorUnit val="20000"/>
      </c:valAx>
    </c:plotArea>
    <c:plotVisOnly val="1"/>
  </c:chart>
  <c:spPr>
    <a:ln w="0">
      <a:solidFill>
        <a:schemeClr val="bg1"/>
      </a:solid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38515272196056355"/>
          <c:y val="4.4579533941236316E-2"/>
          <c:w val="0.55435471258933311"/>
          <c:h val="0.77634719118971762"/>
        </c:manualLayout>
      </c:layout>
      <c:barChart>
        <c:barDir val="bar"/>
        <c:grouping val="clustered"/>
        <c:ser>
          <c:idx val="0"/>
          <c:order val="0"/>
          <c:tx>
            <c:strRef>
              <c:f>'Gra tutti i contratti'!$G$55</c:f>
              <c:strCache>
                <c:ptCount val="1"/>
                <c:pt idx="0">
                  <c:v>Totale dei settori</c:v>
                </c:pt>
              </c:strCache>
            </c:strRef>
          </c:tx>
          <c:cat>
            <c:strRef>
              <c:f>'Gra tutti i contratti'!$F$56:$F$84</c:f>
              <c:strCache>
                <c:ptCount val="7"/>
                <c:pt idx="0">
                  <c:v>Isola d’Elba</c:v>
                </c:pt>
                <c:pt idx="1">
                  <c:v>Maremma Area Nord</c:v>
                </c:pt>
                <c:pt idx="2">
                  <c:v>Maremma</c:v>
                </c:pt>
                <c:pt idx="3">
                  <c:v>Costa degli Etruschi</c:v>
                </c:pt>
                <c:pt idx="4">
                  <c:v>Livorno</c:v>
                </c:pt>
                <c:pt idx="5">
                  <c:v>Riviera Apuana</c:v>
                </c:pt>
                <c:pt idx="6">
                  <c:v>Versilia</c:v>
                </c:pt>
              </c:strCache>
            </c:strRef>
          </c:cat>
          <c:val>
            <c:numRef>
              <c:f>'Gra tutti i contratti'!$G$56:$G$84</c:f>
            </c:numRef>
          </c:val>
        </c:ser>
        <c:ser>
          <c:idx val="1"/>
          <c:order val="1"/>
          <c:tx>
            <c:strRef>
              <c:f>'Gra tutti i contratti'!$H$55</c:f>
              <c:strCache>
                <c:ptCount val="1"/>
                <c:pt idx="0">
                  <c:v>Settori caratter. del turismo</c:v>
                </c:pt>
              </c:strCache>
            </c:strRef>
          </c:tx>
          <c:dLbls>
            <c:dLbl>
              <c:idx val="4"/>
              <c:spPr>
                <a:solidFill>
                  <a:schemeClr val="bg1"/>
                </a:solidFill>
              </c:spPr>
              <c:txPr>
                <a:bodyPr/>
                <a:lstStyle/>
                <a:p>
                  <a:pPr>
                    <a:defRPr sz="1400"/>
                  </a:pPr>
                  <a:endParaRPr lang="it-IT"/>
                </a:p>
              </c:txPr>
            </c:dLbl>
            <c:dLbl>
              <c:idx val="6"/>
              <c:spPr>
                <a:solidFill>
                  <a:schemeClr val="accent2">
                    <a:lumMod val="40000"/>
                    <a:lumOff val="60000"/>
                  </a:schemeClr>
                </a:solidFill>
              </c:spPr>
              <c:txPr>
                <a:bodyPr/>
                <a:lstStyle/>
                <a:p>
                  <a:pPr>
                    <a:defRPr sz="1400"/>
                  </a:pPr>
                  <a:endParaRPr lang="it-IT"/>
                </a:p>
              </c:txPr>
            </c:dLbl>
            <c:txPr>
              <a:bodyPr/>
              <a:lstStyle/>
              <a:p>
                <a:pPr>
                  <a:defRPr sz="1400"/>
                </a:pPr>
                <a:endParaRPr lang="it-IT"/>
              </a:p>
            </c:txPr>
            <c:showVal val="1"/>
          </c:dLbls>
          <c:cat>
            <c:strRef>
              <c:f>'Gra tutti i contratti'!$F$56:$F$84</c:f>
              <c:strCache>
                <c:ptCount val="7"/>
                <c:pt idx="0">
                  <c:v>Isola d’Elba</c:v>
                </c:pt>
                <c:pt idx="1">
                  <c:v>Maremma Area Nord</c:v>
                </c:pt>
                <c:pt idx="2">
                  <c:v>Maremma</c:v>
                </c:pt>
                <c:pt idx="3">
                  <c:v>Costa degli Etruschi</c:v>
                </c:pt>
                <c:pt idx="4">
                  <c:v>Livorno</c:v>
                </c:pt>
                <c:pt idx="5">
                  <c:v>Riviera Apuana</c:v>
                </c:pt>
                <c:pt idx="6">
                  <c:v>Versilia</c:v>
                </c:pt>
              </c:strCache>
            </c:strRef>
          </c:cat>
          <c:val>
            <c:numRef>
              <c:f>'Gra tutti i contratti'!$H$56:$H$84</c:f>
              <c:numCache>
                <c:formatCode>_-* #,##0_-;\-* #,##0_-;_-* "-"??_-;_-@_-</c:formatCode>
                <c:ptCount val="7"/>
                <c:pt idx="0">
                  <c:v>171</c:v>
                </c:pt>
                <c:pt idx="1">
                  <c:v>335</c:v>
                </c:pt>
                <c:pt idx="2">
                  <c:v>713</c:v>
                </c:pt>
                <c:pt idx="3">
                  <c:v>794</c:v>
                </c:pt>
                <c:pt idx="4">
                  <c:v>800</c:v>
                </c:pt>
                <c:pt idx="5">
                  <c:v>1033</c:v>
                </c:pt>
                <c:pt idx="6">
                  <c:v>2482</c:v>
                </c:pt>
              </c:numCache>
            </c:numRef>
          </c:val>
        </c:ser>
        <c:ser>
          <c:idx val="2"/>
          <c:order val="2"/>
          <c:tx>
            <c:strRef>
              <c:f>'Gra tutti i contratti'!$I$55</c:f>
              <c:strCache>
                <c:ptCount val="1"/>
                <c:pt idx="0">
                  <c:v>Settori non turistici</c:v>
                </c:pt>
              </c:strCache>
            </c:strRef>
          </c:tx>
          <c:spPr>
            <a:solidFill>
              <a:schemeClr val="accent3">
                <a:lumMod val="60000"/>
                <a:lumOff val="40000"/>
              </a:schemeClr>
            </a:solidFill>
          </c:spPr>
          <c:dLbls>
            <c:dLbl>
              <c:idx val="4"/>
              <c:spPr>
                <a:solidFill>
                  <a:schemeClr val="bg1"/>
                </a:solidFill>
              </c:spPr>
              <c:txPr>
                <a:bodyPr/>
                <a:lstStyle/>
                <a:p>
                  <a:pPr>
                    <a:defRPr sz="1400"/>
                  </a:pPr>
                  <a:endParaRPr lang="it-IT"/>
                </a:p>
              </c:txPr>
            </c:dLbl>
            <c:dLbl>
              <c:idx val="6"/>
              <c:layout>
                <c:manualLayout>
                  <c:x val="7.9573535972251759E-3"/>
                  <c:y val="-1.511736491235797E-2"/>
                </c:manualLayout>
              </c:layout>
              <c:spPr>
                <a:solidFill>
                  <a:schemeClr val="accent3">
                    <a:lumMod val="40000"/>
                    <a:lumOff val="60000"/>
                  </a:schemeClr>
                </a:solidFill>
              </c:spPr>
              <c:txPr>
                <a:bodyPr/>
                <a:lstStyle/>
                <a:p>
                  <a:pPr>
                    <a:defRPr sz="1400"/>
                  </a:pPr>
                  <a:endParaRPr lang="it-IT"/>
                </a:p>
              </c:txPr>
              <c:showVal val="1"/>
            </c:dLbl>
            <c:txPr>
              <a:bodyPr/>
              <a:lstStyle/>
              <a:p>
                <a:pPr>
                  <a:defRPr sz="1400"/>
                </a:pPr>
                <a:endParaRPr lang="it-IT"/>
              </a:p>
            </c:txPr>
            <c:showVal val="1"/>
          </c:dLbls>
          <c:cat>
            <c:strRef>
              <c:f>'Gra tutti i contratti'!$F$56:$F$84</c:f>
              <c:strCache>
                <c:ptCount val="7"/>
                <c:pt idx="0">
                  <c:v>Isola d’Elba</c:v>
                </c:pt>
                <c:pt idx="1">
                  <c:v>Maremma Area Nord</c:v>
                </c:pt>
                <c:pt idx="2">
                  <c:v>Maremma</c:v>
                </c:pt>
                <c:pt idx="3">
                  <c:v>Costa degli Etruschi</c:v>
                </c:pt>
                <c:pt idx="4">
                  <c:v>Livorno</c:v>
                </c:pt>
                <c:pt idx="5">
                  <c:v>Riviera Apuana</c:v>
                </c:pt>
                <c:pt idx="6">
                  <c:v>Versilia</c:v>
                </c:pt>
              </c:strCache>
            </c:strRef>
          </c:cat>
          <c:val>
            <c:numRef>
              <c:f>'Gra tutti i contratti'!$I$56:$I$84</c:f>
              <c:numCache>
                <c:formatCode>_-* #,##0_-;\-* #,##0_-;_-* "-"??_-;_-@_-</c:formatCode>
                <c:ptCount val="7"/>
                <c:pt idx="0">
                  <c:v>439</c:v>
                </c:pt>
                <c:pt idx="1">
                  <c:v>252</c:v>
                </c:pt>
                <c:pt idx="2">
                  <c:v>1558</c:v>
                </c:pt>
                <c:pt idx="3">
                  <c:v>-1644</c:v>
                </c:pt>
                <c:pt idx="4">
                  <c:v>-2210</c:v>
                </c:pt>
                <c:pt idx="5">
                  <c:v>-1528</c:v>
                </c:pt>
                <c:pt idx="6">
                  <c:v>279</c:v>
                </c:pt>
              </c:numCache>
            </c:numRef>
          </c:val>
        </c:ser>
        <c:axId val="87571072"/>
        <c:axId val="87581056"/>
      </c:barChart>
      <c:catAx>
        <c:axId val="87571072"/>
        <c:scaling>
          <c:orientation val="minMax"/>
        </c:scaling>
        <c:axPos val="l"/>
        <c:tickLblPos val="low"/>
        <c:txPr>
          <a:bodyPr/>
          <a:lstStyle/>
          <a:p>
            <a:pPr>
              <a:defRPr sz="1400"/>
            </a:pPr>
            <a:endParaRPr lang="it-IT"/>
          </a:p>
        </c:txPr>
        <c:crossAx val="87581056"/>
        <c:crosses val="autoZero"/>
        <c:auto val="1"/>
        <c:lblAlgn val="ctr"/>
        <c:lblOffset val="100"/>
      </c:catAx>
      <c:valAx>
        <c:axId val="87581056"/>
        <c:scaling>
          <c:orientation val="minMax"/>
        </c:scaling>
        <c:axPos val="b"/>
        <c:majorGridlines/>
        <c:numFmt formatCode="_-* #,##0_-;\-* #,##0_-;_-* &quot;-&quot;??_-;_-@_-" sourceLinked="1"/>
        <c:tickLblPos val="nextTo"/>
        <c:crossAx val="87571072"/>
        <c:crosses val="autoZero"/>
        <c:crossBetween val="between"/>
      </c:valAx>
    </c:plotArea>
    <c:legend>
      <c:legendPos val="r"/>
      <c:layout>
        <c:manualLayout>
          <c:xMode val="edge"/>
          <c:yMode val="edge"/>
          <c:x val="1.6675940911543102E-2"/>
          <c:y val="0.91368143347536235"/>
          <c:w val="0.94329326617082865"/>
          <c:h val="4.348603260629133E-2"/>
        </c:manualLayout>
      </c:layout>
      <c:txPr>
        <a:bodyPr/>
        <a:lstStyle/>
        <a:p>
          <a:pPr>
            <a:defRPr sz="1400"/>
          </a:pPr>
          <a:endParaRPr lang="it-IT"/>
        </a:p>
      </c:tx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32344665447624732"/>
          <c:y val="4.6413502109704664E-2"/>
          <c:w val="0.57612842233583594"/>
          <c:h val="0.80775876754434695"/>
        </c:manualLayout>
      </c:layout>
      <c:barChart>
        <c:barDir val="bar"/>
        <c:grouping val="clustered"/>
        <c:ser>
          <c:idx val="0"/>
          <c:order val="0"/>
          <c:tx>
            <c:strRef>
              <c:f>'graf saldi struttur'!$E$2</c:f>
              <c:strCache>
                <c:ptCount val="1"/>
                <c:pt idx="0">
                  <c:v>Tutti</c:v>
                </c:pt>
              </c:strCache>
            </c:strRef>
          </c:tx>
          <c:cat>
            <c:strRef>
              <c:f>'graf saldi struttur'!$D$3:$D$31</c:f>
              <c:strCache>
                <c:ptCount val="7"/>
                <c:pt idx="0">
                  <c:v>Isola dâ€™Elba</c:v>
                </c:pt>
                <c:pt idx="1">
                  <c:v>Maremma Area Nord</c:v>
                </c:pt>
                <c:pt idx="2">
                  <c:v>Maremma</c:v>
                </c:pt>
                <c:pt idx="3">
                  <c:v>Riviera Apuana</c:v>
                </c:pt>
                <c:pt idx="4">
                  <c:v>Versilia</c:v>
                </c:pt>
                <c:pt idx="5">
                  <c:v>Livorno</c:v>
                </c:pt>
                <c:pt idx="6">
                  <c:v>Costa degli Etruschi</c:v>
                </c:pt>
              </c:strCache>
            </c:strRef>
          </c:cat>
          <c:val>
            <c:numRef>
              <c:f>'graf saldi struttur'!$E$3:$E$31</c:f>
            </c:numRef>
          </c:val>
        </c:ser>
        <c:ser>
          <c:idx val="1"/>
          <c:order val="1"/>
          <c:tx>
            <c:strRef>
              <c:f>'graf saldi struttur'!$F$2</c:f>
              <c:strCache>
                <c:ptCount val="1"/>
                <c:pt idx="0">
                  <c:v>Car. Del Turismo</c:v>
                </c:pt>
              </c:strCache>
            </c:strRef>
          </c:tx>
          <c:dLbls>
            <c:dLbl>
              <c:idx val="4"/>
              <c:spPr>
                <a:solidFill>
                  <a:schemeClr val="accent2">
                    <a:lumMod val="40000"/>
                    <a:lumOff val="60000"/>
                  </a:schemeClr>
                </a:solidFill>
              </c:spPr>
              <c:txPr>
                <a:bodyPr/>
                <a:lstStyle/>
                <a:p>
                  <a:pPr>
                    <a:defRPr sz="1400"/>
                  </a:pPr>
                  <a:endParaRPr lang="it-IT"/>
                </a:p>
              </c:txPr>
            </c:dLbl>
            <c:spPr>
              <a:noFill/>
            </c:spPr>
            <c:txPr>
              <a:bodyPr/>
              <a:lstStyle/>
              <a:p>
                <a:pPr>
                  <a:defRPr sz="1400"/>
                </a:pPr>
                <a:endParaRPr lang="it-IT"/>
              </a:p>
            </c:txPr>
            <c:showVal val="1"/>
          </c:dLbls>
          <c:cat>
            <c:strRef>
              <c:f>'graf saldi struttur'!$D$3:$D$31</c:f>
              <c:strCache>
                <c:ptCount val="7"/>
                <c:pt idx="0">
                  <c:v>Isola dâ€™Elba</c:v>
                </c:pt>
                <c:pt idx="1">
                  <c:v>Maremma Area Nord</c:v>
                </c:pt>
                <c:pt idx="2">
                  <c:v>Maremma</c:v>
                </c:pt>
                <c:pt idx="3">
                  <c:v>Riviera Apuana</c:v>
                </c:pt>
                <c:pt idx="4">
                  <c:v>Versilia</c:v>
                </c:pt>
                <c:pt idx="5">
                  <c:v>Livorno</c:v>
                </c:pt>
                <c:pt idx="6">
                  <c:v>Costa degli Etruschi</c:v>
                </c:pt>
              </c:strCache>
            </c:strRef>
          </c:cat>
          <c:val>
            <c:numRef>
              <c:f>'graf saldi struttur'!$F$3:$F$31</c:f>
              <c:numCache>
                <c:formatCode>_-* #,##0_-;\-* #,##0_-;_-* "-"??_-;_-@_-</c:formatCode>
                <c:ptCount val="7"/>
                <c:pt idx="0">
                  <c:v>85</c:v>
                </c:pt>
                <c:pt idx="1">
                  <c:v>150</c:v>
                </c:pt>
                <c:pt idx="2">
                  <c:v>154</c:v>
                </c:pt>
                <c:pt idx="3">
                  <c:v>270</c:v>
                </c:pt>
                <c:pt idx="4">
                  <c:v>443</c:v>
                </c:pt>
                <c:pt idx="5">
                  <c:v>474</c:v>
                </c:pt>
                <c:pt idx="6">
                  <c:v>522</c:v>
                </c:pt>
              </c:numCache>
            </c:numRef>
          </c:val>
        </c:ser>
        <c:ser>
          <c:idx val="2"/>
          <c:order val="2"/>
          <c:tx>
            <c:strRef>
              <c:f>'graf saldi struttur'!$G$2</c:f>
              <c:strCache>
                <c:ptCount val="1"/>
                <c:pt idx="0">
                  <c:v>Non turistici</c:v>
                </c:pt>
              </c:strCache>
            </c:strRef>
          </c:tx>
          <c:dLbls>
            <c:dLbl>
              <c:idx val="4"/>
              <c:spPr>
                <a:solidFill>
                  <a:schemeClr val="accent3">
                    <a:lumMod val="40000"/>
                    <a:lumOff val="60000"/>
                  </a:schemeClr>
                </a:solidFill>
              </c:spPr>
              <c:txPr>
                <a:bodyPr/>
                <a:lstStyle/>
                <a:p>
                  <a:pPr>
                    <a:defRPr sz="1400"/>
                  </a:pPr>
                  <a:endParaRPr lang="it-IT"/>
                </a:p>
              </c:txPr>
            </c:dLbl>
            <c:spPr>
              <a:noFill/>
            </c:spPr>
            <c:txPr>
              <a:bodyPr/>
              <a:lstStyle/>
              <a:p>
                <a:pPr>
                  <a:defRPr sz="1400"/>
                </a:pPr>
                <a:endParaRPr lang="it-IT"/>
              </a:p>
            </c:txPr>
            <c:showVal val="1"/>
          </c:dLbls>
          <c:cat>
            <c:strRef>
              <c:f>'graf saldi struttur'!$D$3:$D$31</c:f>
              <c:strCache>
                <c:ptCount val="7"/>
                <c:pt idx="0">
                  <c:v>Isola dâ€™Elba</c:v>
                </c:pt>
                <c:pt idx="1">
                  <c:v>Maremma Area Nord</c:v>
                </c:pt>
                <c:pt idx="2">
                  <c:v>Maremma</c:v>
                </c:pt>
                <c:pt idx="3">
                  <c:v>Riviera Apuana</c:v>
                </c:pt>
                <c:pt idx="4">
                  <c:v>Versilia</c:v>
                </c:pt>
                <c:pt idx="5">
                  <c:v>Livorno</c:v>
                </c:pt>
                <c:pt idx="6">
                  <c:v>Costa degli Etruschi</c:v>
                </c:pt>
              </c:strCache>
            </c:strRef>
          </c:cat>
          <c:val>
            <c:numRef>
              <c:f>'graf saldi struttur'!$G$3:$G$31</c:f>
              <c:numCache>
                <c:formatCode>_-* #,##0_-;\-* #,##0_-;_-* "-"??_-;_-@_-</c:formatCode>
                <c:ptCount val="7"/>
                <c:pt idx="0">
                  <c:v>174</c:v>
                </c:pt>
                <c:pt idx="1">
                  <c:v>-471</c:v>
                </c:pt>
                <c:pt idx="2">
                  <c:v>-995</c:v>
                </c:pt>
                <c:pt idx="3">
                  <c:v>-2816</c:v>
                </c:pt>
                <c:pt idx="4">
                  <c:v>-2020</c:v>
                </c:pt>
                <c:pt idx="5">
                  <c:v>-4783</c:v>
                </c:pt>
                <c:pt idx="6">
                  <c:v>-3104</c:v>
                </c:pt>
              </c:numCache>
            </c:numRef>
          </c:val>
        </c:ser>
        <c:axId val="87612032"/>
        <c:axId val="87490944"/>
      </c:barChart>
      <c:catAx>
        <c:axId val="87612032"/>
        <c:scaling>
          <c:orientation val="minMax"/>
        </c:scaling>
        <c:axPos val="l"/>
        <c:tickLblPos val="low"/>
        <c:txPr>
          <a:bodyPr/>
          <a:lstStyle/>
          <a:p>
            <a:pPr>
              <a:defRPr sz="1400"/>
            </a:pPr>
            <a:endParaRPr lang="it-IT"/>
          </a:p>
        </c:txPr>
        <c:crossAx val="87490944"/>
        <c:crosses val="autoZero"/>
        <c:auto val="1"/>
        <c:lblAlgn val="ctr"/>
        <c:lblOffset val="100"/>
      </c:catAx>
      <c:valAx>
        <c:axId val="87490944"/>
        <c:scaling>
          <c:orientation val="minMax"/>
        </c:scaling>
        <c:axPos val="b"/>
        <c:majorGridlines/>
        <c:numFmt formatCode="_-* #,##0_-;\-* #,##0_-;_-* &quot;-&quot;??_-;_-@_-" sourceLinked="1"/>
        <c:tickLblPos val="nextTo"/>
        <c:crossAx val="87612032"/>
        <c:crosses val="autoZero"/>
        <c:crossBetween val="between"/>
      </c:valAx>
    </c:plotArea>
    <c:legend>
      <c:legendPos val="r"/>
      <c:layout>
        <c:manualLayout>
          <c:xMode val="edge"/>
          <c:yMode val="edge"/>
          <c:x val="4.2984911246283994E-3"/>
          <c:y val="0.91930674369514498"/>
          <c:w val="0.98306327822765971"/>
          <c:h val="6.2055697515090914E-2"/>
        </c:manualLayout>
      </c:layout>
      <c:txPr>
        <a:bodyPr/>
        <a:lstStyle/>
        <a:p>
          <a:pPr>
            <a:defRPr sz="1400"/>
          </a:pPr>
          <a:endParaRPr lang="it-IT"/>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7.9002187226596923E-2"/>
          <c:y val="5.1400554097404488E-2"/>
          <c:w val="0.88664129483814669"/>
          <c:h val="0.69424595179573112"/>
        </c:manualLayout>
      </c:layout>
      <c:lineChart>
        <c:grouping val="standard"/>
        <c:ser>
          <c:idx val="0"/>
          <c:order val="0"/>
          <c:tx>
            <c:strRef>
              <c:f>Foglio2!$B$4</c:f>
              <c:strCache>
                <c:ptCount val="1"/>
                <c:pt idx="0">
                  <c:v>Costa degli Etruschi</c:v>
                </c:pt>
              </c:strCache>
            </c:strRef>
          </c:tx>
          <c:spPr>
            <a:ln w="44450"/>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Foglio2!$C$4:$W$4</c:f>
              <c:numCache>
                <c:formatCode>0.0</c:formatCode>
                <c:ptCount val="21"/>
                <c:pt idx="0">
                  <c:v>7.5536816259464299</c:v>
                </c:pt>
                <c:pt idx="1">
                  <c:v>7.3284409480997015</c:v>
                </c:pt>
                <c:pt idx="2">
                  <c:v>7.1863655111460298</c:v>
                </c:pt>
                <c:pt idx="3">
                  <c:v>6.4201516311788698</c:v>
                </c:pt>
                <c:pt idx="4">
                  <c:v>7.4558583660047795</c:v>
                </c:pt>
                <c:pt idx="5">
                  <c:v>7.62392778309043</c:v>
                </c:pt>
                <c:pt idx="6">
                  <c:v>7.8273931655472699</c:v>
                </c:pt>
                <c:pt idx="7">
                  <c:v>7.2064240807211313</c:v>
                </c:pt>
                <c:pt idx="8">
                  <c:v>6.9612436827377033</c:v>
                </c:pt>
                <c:pt idx="9">
                  <c:v>7.2129283710588545</c:v>
                </c:pt>
                <c:pt idx="10">
                  <c:v>7.1002409152949282</c:v>
                </c:pt>
                <c:pt idx="11">
                  <c:v>7.4804645928924103</c:v>
                </c:pt>
                <c:pt idx="12">
                  <c:v>7.6140412300664266</c:v>
                </c:pt>
                <c:pt idx="13">
                  <c:v>7.5775846364914452</c:v>
                </c:pt>
                <c:pt idx="14">
                  <c:v>7.3269370425508695</c:v>
                </c:pt>
                <c:pt idx="15">
                  <c:v>7.1994761626846282</c:v>
                </c:pt>
                <c:pt idx="16">
                  <c:v>7.5831381733021104</c:v>
                </c:pt>
                <c:pt idx="17">
                  <c:v>6.9362050285603081</c:v>
                </c:pt>
                <c:pt idx="18">
                  <c:v>6.7857581330553804</c:v>
                </c:pt>
                <c:pt idx="19">
                  <c:v>6.6143227317688895</c:v>
                </c:pt>
                <c:pt idx="20">
                  <c:v>6.5108988617915395</c:v>
                </c:pt>
              </c:numCache>
            </c:numRef>
          </c:val>
        </c:ser>
        <c:ser>
          <c:idx val="1"/>
          <c:order val="1"/>
          <c:tx>
            <c:strRef>
              <c:f>Foglio2!$B$5</c:f>
              <c:strCache>
                <c:ptCount val="1"/>
                <c:pt idx="0">
                  <c:v>Isola d’Elba</c:v>
                </c:pt>
              </c:strCache>
            </c:strRef>
          </c:tx>
          <c:spPr>
            <a:ln w="47625">
              <a:solidFill>
                <a:srgbClr val="FFC000"/>
              </a:solidFill>
              <a:prstDash val="solid"/>
            </a:ln>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Foglio2!$C$5:$W$5</c:f>
              <c:numCache>
                <c:formatCode>0.0</c:formatCode>
                <c:ptCount val="21"/>
                <c:pt idx="0">
                  <c:v>6.4173697364614597</c:v>
                </c:pt>
                <c:pt idx="1">
                  <c:v>6.4373222293401771</c:v>
                </c:pt>
                <c:pt idx="2">
                  <c:v>6.5087993684255485</c:v>
                </c:pt>
                <c:pt idx="3">
                  <c:v>6.3045206139670045</c:v>
                </c:pt>
                <c:pt idx="4">
                  <c:v>6.4014278552090671</c:v>
                </c:pt>
                <c:pt idx="5">
                  <c:v>6.4469103641930401</c:v>
                </c:pt>
                <c:pt idx="6">
                  <c:v>7.6397449954336443</c:v>
                </c:pt>
                <c:pt idx="7">
                  <c:v>5.9828130923796392</c:v>
                </c:pt>
                <c:pt idx="8">
                  <c:v>6.2902521980512924</c:v>
                </c:pt>
                <c:pt idx="9">
                  <c:v>6.5688173166524084</c:v>
                </c:pt>
                <c:pt idx="10">
                  <c:v>6.4148429448596671</c:v>
                </c:pt>
                <c:pt idx="11">
                  <c:v>6.2853680176348581</c:v>
                </c:pt>
                <c:pt idx="12">
                  <c:v>6.4500955223313197</c:v>
                </c:pt>
                <c:pt idx="13">
                  <c:v>6.8247265339744665</c:v>
                </c:pt>
                <c:pt idx="14">
                  <c:v>6.6530743213532775</c:v>
                </c:pt>
                <c:pt idx="15">
                  <c:v>6.7488506703556155</c:v>
                </c:pt>
                <c:pt idx="16">
                  <c:v>6.8159491671993075</c:v>
                </c:pt>
                <c:pt idx="17">
                  <c:v>6.4944569159862855</c:v>
                </c:pt>
                <c:pt idx="18">
                  <c:v>6.5575844081452344</c:v>
                </c:pt>
                <c:pt idx="19">
                  <c:v>6.3679657132401397</c:v>
                </c:pt>
                <c:pt idx="20">
                  <c:v>6.3951065462487344</c:v>
                </c:pt>
              </c:numCache>
            </c:numRef>
          </c:val>
        </c:ser>
        <c:ser>
          <c:idx val="2"/>
          <c:order val="2"/>
          <c:tx>
            <c:strRef>
              <c:f>Foglio2!$B$6</c:f>
              <c:strCache>
                <c:ptCount val="1"/>
                <c:pt idx="0">
                  <c:v>Livorno</c:v>
                </c:pt>
              </c:strCache>
            </c:strRef>
          </c:tx>
          <c:spPr>
            <a:ln w="44450">
              <a:prstDash val="solid"/>
            </a:ln>
          </c:spPr>
          <c:marker>
            <c:symbol val="none"/>
          </c:marker>
          <c:dLbls>
            <c:dLbl>
              <c:idx val="0"/>
              <c:layout>
                <c:manualLayout>
                  <c:x val="-2.351590564011407E-2"/>
                  <c:y val="-0.18797256956328134"/>
                </c:manualLayout>
              </c:layout>
              <c:tx>
                <c:rich>
                  <a:bodyPr/>
                  <a:lstStyle/>
                  <a:p>
                    <a:r>
                      <a:rPr lang="en-US" smtClean="0"/>
                      <a:t>5.0</a:t>
                    </a:r>
                    <a:endParaRPr lang="en-US"/>
                  </a:p>
                </c:rich>
              </c:tx>
              <c:showVal val="1"/>
            </c:dLbl>
            <c:dLbl>
              <c:idx val="20"/>
              <c:layout>
                <c:manualLayout>
                  <c:x val="-2.9396039328963446E-3"/>
                  <c:y val="-0.12995634438942907"/>
                </c:manualLayout>
              </c:layout>
              <c:tx>
                <c:rich>
                  <a:bodyPr/>
                  <a:lstStyle/>
                  <a:p>
                    <a:r>
                      <a:rPr lang="en-US" smtClean="0"/>
                      <a:t>4.1</a:t>
                    </a:r>
                    <a:endParaRPr lang="en-US"/>
                  </a:p>
                </c:rich>
              </c:tx>
              <c:showVal val="1"/>
            </c:dLbl>
            <c:delete val="1"/>
            <c:txPr>
              <a:bodyPr/>
              <a:lstStyle/>
              <a:p>
                <a:pPr>
                  <a:defRPr sz="1600" b="1"/>
                </a:pPr>
                <a:endParaRPr lang="it-IT"/>
              </a:p>
            </c:txPr>
          </c:dLbls>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Foglio2!$C$6:$W$6</c:f>
              <c:numCache>
                <c:formatCode>0.0</c:formatCode>
                <c:ptCount val="21"/>
                <c:pt idx="0">
                  <c:v>2.9717498002511067</c:v>
                </c:pt>
                <c:pt idx="1">
                  <c:v>2.9491721281746277</c:v>
                </c:pt>
                <c:pt idx="2">
                  <c:v>2.8932177227551201</c:v>
                </c:pt>
                <c:pt idx="3">
                  <c:v>2.8675544496667</c:v>
                </c:pt>
                <c:pt idx="4">
                  <c:v>3.0769362246035397</c:v>
                </c:pt>
                <c:pt idx="5">
                  <c:v>3.5012707030174299</c:v>
                </c:pt>
                <c:pt idx="6">
                  <c:v>4.5893668992438412</c:v>
                </c:pt>
                <c:pt idx="7">
                  <c:v>2.8751983578156599</c:v>
                </c:pt>
                <c:pt idx="8">
                  <c:v>2.80861805035339</c:v>
                </c:pt>
                <c:pt idx="9">
                  <c:v>2.92581070228377</c:v>
                </c:pt>
                <c:pt idx="10">
                  <c:v>2.8055844486050412</c:v>
                </c:pt>
                <c:pt idx="11">
                  <c:v>2.5701909598547701</c:v>
                </c:pt>
                <c:pt idx="12">
                  <c:v>2.51302474374878</c:v>
                </c:pt>
                <c:pt idx="13">
                  <c:v>2.791564816940594</c:v>
                </c:pt>
                <c:pt idx="14">
                  <c:v>2.9310895266057067</c:v>
                </c:pt>
                <c:pt idx="15">
                  <c:v>2.3444365147221999</c:v>
                </c:pt>
                <c:pt idx="16">
                  <c:v>2.4487801973910499</c:v>
                </c:pt>
                <c:pt idx="17">
                  <c:v>2.43493791676977</c:v>
                </c:pt>
                <c:pt idx="18">
                  <c:v>2.5197673932142362</c:v>
                </c:pt>
                <c:pt idx="19">
                  <c:v>2.2166561474375199</c:v>
                </c:pt>
                <c:pt idx="20">
                  <c:v>2.174917167892318</c:v>
                </c:pt>
              </c:numCache>
            </c:numRef>
          </c:val>
        </c:ser>
        <c:ser>
          <c:idx val="3"/>
          <c:order val="3"/>
          <c:tx>
            <c:strRef>
              <c:f>Foglio2!$B$7</c:f>
              <c:strCache>
                <c:ptCount val="1"/>
                <c:pt idx="0">
                  <c:v>Maremma</c:v>
                </c:pt>
              </c:strCache>
            </c:strRef>
          </c:tx>
          <c:spPr>
            <a:ln w="44450"/>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Foglio2!$C$7:$W$7</c:f>
              <c:numCache>
                <c:formatCode>0.0</c:formatCode>
                <c:ptCount val="21"/>
                <c:pt idx="0">
                  <c:v>4.7374279340340681</c:v>
                </c:pt>
                <c:pt idx="1">
                  <c:v>4.7775441567080446</c:v>
                </c:pt>
                <c:pt idx="2">
                  <c:v>4.8307200770987375</c:v>
                </c:pt>
                <c:pt idx="3">
                  <c:v>4.9176640389449204</c:v>
                </c:pt>
                <c:pt idx="4">
                  <c:v>4.6244554703997265</c:v>
                </c:pt>
                <c:pt idx="5">
                  <c:v>4.5008772477305916</c:v>
                </c:pt>
                <c:pt idx="6">
                  <c:v>4.4873521553925881</c:v>
                </c:pt>
                <c:pt idx="7">
                  <c:v>4.4913990741120182</c:v>
                </c:pt>
                <c:pt idx="8">
                  <c:v>4.42708011221006</c:v>
                </c:pt>
                <c:pt idx="9">
                  <c:v>4.4453312288304945</c:v>
                </c:pt>
                <c:pt idx="10">
                  <c:v>4.5500160474461886</c:v>
                </c:pt>
                <c:pt idx="11">
                  <c:v>4.5507593387434699</c:v>
                </c:pt>
                <c:pt idx="12">
                  <c:v>4.6968081357070997</c:v>
                </c:pt>
                <c:pt idx="13">
                  <c:v>4.7099885738990785</c:v>
                </c:pt>
                <c:pt idx="14">
                  <c:v>4.6895395207131001</c:v>
                </c:pt>
                <c:pt idx="15">
                  <c:v>4.6768615653204098</c:v>
                </c:pt>
                <c:pt idx="16">
                  <c:v>4.838376437722677</c:v>
                </c:pt>
                <c:pt idx="17">
                  <c:v>4.7474565153537398</c:v>
                </c:pt>
                <c:pt idx="18">
                  <c:v>4.4959689044111881</c:v>
                </c:pt>
                <c:pt idx="19">
                  <c:v>4.4192864841434503</c:v>
                </c:pt>
                <c:pt idx="20">
                  <c:v>4.2904237025421743</c:v>
                </c:pt>
              </c:numCache>
            </c:numRef>
          </c:val>
        </c:ser>
        <c:ser>
          <c:idx val="4"/>
          <c:order val="4"/>
          <c:tx>
            <c:strRef>
              <c:f>Foglio2!$B$8</c:f>
              <c:strCache>
                <c:ptCount val="1"/>
                <c:pt idx="0">
                  <c:v>Maremma Area Nord</c:v>
                </c:pt>
              </c:strCache>
            </c:strRef>
          </c:tx>
          <c:spPr>
            <a:ln w="44450"/>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Foglio2!$C$8:$W$8</c:f>
              <c:numCache>
                <c:formatCode>0.0</c:formatCode>
                <c:ptCount val="21"/>
                <c:pt idx="0">
                  <c:v>6.5427605926696124</c:v>
                </c:pt>
                <c:pt idx="1">
                  <c:v>6.2711812390996799</c:v>
                </c:pt>
                <c:pt idx="2">
                  <c:v>6.4207690089696934</c:v>
                </c:pt>
                <c:pt idx="3">
                  <c:v>6.7272001770226098</c:v>
                </c:pt>
                <c:pt idx="4">
                  <c:v>6.6797709684752116</c:v>
                </c:pt>
                <c:pt idx="5">
                  <c:v>6.8026011402170097</c:v>
                </c:pt>
                <c:pt idx="6">
                  <c:v>6.5758070834723892</c:v>
                </c:pt>
                <c:pt idx="7">
                  <c:v>6.5169673053494996</c:v>
                </c:pt>
                <c:pt idx="8">
                  <c:v>6.598625195671417</c:v>
                </c:pt>
                <c:pt idx="9">
                  <c:v>6.82133308630348</c:v>
                </c:pt>
                <c:pt idx="10">
                  <c:v>6.7072251437022414</c:v>
                </c:pt>
                <c:pt idx="11">
                  <c:v>7.2852174955000581</c:v>
                </c:pt>
                <c:pt idx="12">
                  <c:v>7.0077152501679665</c:v>
                </c:pt>
                <c:pt idx="13">
                  <c:v>7.0342342799331465</c:v>
                </c:pt>
                <c:pt idx="14">
                  <c:v>6.5402965426060096</c:v>
                </c:pt>
                <c:pt idx="15">
                  <c:v>6.6563379431125096</c:v>
                </c:pt>
                <c:pt idx="16">
                  <c:v>6.73944445226598</c:v>
                </c:pt>
                <c:pt idx="17">
                  <c:v>6.2451793462911098</c:v>
                </c:pt>
                <c:pt idx="18">
                  <c:v>6.6013914985293134</c:v>
                </c:pt>
                <c:pt idx="19">
                  <c:v>6.270812480338618</c:v>
                </c:pt>
                <c:pt idx="20">
                  <c:v>5.8165945583895855</c:v>
                </c:pt>
              </c:numCache>
            </c:numRef>
          </c:val>
        </c:ser>
        <c:ser>
          <c:idx val="5"/>
          <c:order val="5"/>
          <c:tx>
            <c:strRef>
              <c:f>Foglio2!$B$9</c:f>
              <c:strCache>
                <c:ptCount val="1"/>
                <c:pt idx="0">
                  <c:v>Riviera Apuana</c:v>
                </c:pt>
              </c:strCache>
            </c:strRef>
          </c:tx>
          <c:spPr>
            <a:ln w="44450"/>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Foglio2!$C$9:$W$9</c:f>
              <c:numCache>
                <c:formatCode>0.0</c:formatCode>
                <c:ptCount val="21"/>
                <c:pt idx="1">
                  <c:v>6.9204155473932314</c:v>
                </c:pt>
                <c:pt idx="2">
                  <c:v>7.2267427814711853</c:v>
                </c:pt>
                <c:pt idx="3">
                  <c:v>6.6354163321665913</c:v>
                </c:pt>
                <c:pt idx="4">
                  <c:v>6.4388372694534475</c:v>
                </c:pt>
                <c:pt idx="5">
                  <c:v>6.3256817727926702</c:v>
                </c:pt>
                <c:pt idx="6">
                  <c:v>5.9996474607040353</c:v>
                </c:pt>
                <c:pt idx="7">
                  <c:v>6.2854338699648995</c:v>
                </c:pt>
                <c:pt idx="8">
                  <c:v>5.3166518703156775</c:v>
                </c:pt>
                <c:pt idx="9">
                  <c:v>5.3550438481964484</c:v>
                </c:pt>
                <c:pt idx="10">
                  <c:v>5.7261057594314027</c:v>
                </c:pt>
                <c:pt idx="11">
                  <c:v>5.8879265823830798</c:v>
                </c:pt>
                <c:pt idx="12">
                  <c:v>5.84617794193277</c:v>
                </c:pt>
                <c:pt idx="13">
                  <c:v>5.7117042424242399</c:v>
                </c:pt>
                <c:pt idx="14">
                  <c:v>5.4701692701793281</c:v>
                </c:pt>
                <c:pt idx="15">
                  <c:v>4.4917391519632934</c:v>
                </c:pt>
                <c:pt idx="16">
                  <c:v>4.3318298194859075</c:v>
                </c:pt>
                <c:pt idx="17">
                  <c:v>4.3823343681414366</c:v>
                </c:pt>
                <c:pt idx="18">
                  <c:v>4.6047242497972265</c:v>
                </c:pt>
                <c:pt idx="19">
                  <c:v>4.5407849290604645</c:v>
                </c:pt>
                <c:pt idx="20">
                  <c:v>4.3920951515849396</c:v>
                </c:pt>
              </c:numCache>
            </c:numRef>
          </c:val>
        </c:ser>
        <c:ser>
          <c:idx val="6"/>
          <c:order val="6"/>
          <c:tx>
            <c:strRef>
              <c:f>Foglio2!$B$10</c:f>
              <c:strCache>
                <c:ptCount val="1"/>
                <c:pt idx="0">
                  <c:v>Versilia</c:v>
                </c:pt>
              </c:strCache>
            </c:strRef>
          </c:tx>
          <c:spPr>
            <a:ln w="57150">
              <a:solidFill>
                <a:srgbClr val="C00000"/>
              </a:solidFill>
              <a:prstDash val="sysDash"/>
            </a:ln>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Foglio2!$C$10:$W$10</c:f>
              <c:numCache>
                <c:formatCode>0.0</c:formatCode>
                <c:ptCount val="21"/>
                <c:pt idx="0">
                  <c:v>4.9824856610769865</c:v>
                </c:pt>
                <c:pt idx="1">
                  <c:v>4.8003791426824014</c:v>
                </c:pt>
                <c:pt idx="2">
                  <c:v>4.5876915175896604</c:v>
                </c:pt>
                <c:pt idx="3">
                  <c:v>4.7447829297317465</c:v>
                </c:pt>
                <c:pt idx="4">
                  <c:v>4.65302953855414</c:v>
                </c:pt>
                <c:pt idx="5">
                  <c:v>4.7096472713531403</c:v>
                </c:pt>
                <c:pt idx="6">
                  <c:v>4.4842322952714904</c:v>
                </c:pt>
                <c:pt idx="7">
                  <c:v>4.7216234399508403</c:v>
                </c:pt>
                <c:pt idx="8">
                  <c:v>4.9787536298493782</c:v>
                </c:pt>
                <c:pt idx="9">
                  <c:v>5.0610873111186798</c:v>
                </c:pt>
                <c:pt idx="10">
                  <c:v>5.1755557810653885</c:v>
                </c:pt>
                <c:pt idx="11">
                  <c:v>5.2882330689079202</c:v>
                </c:pt>
                <c:pt idx="12">
                  <c:v>4.9474548950799475</c:v>
                </c:pt>
                <c:pt idx="13">
                  <c:v>4.8206312880521596</c:v>
                </c:pt>
                <c:pt idx="14">
                  <c:v>4.5782068666081965</c:v>
                </c:pt>
                <c:pt idx="15">
                  <c:v>4.5962934171814291</c:v>
                </c:pt>
                <c:pt idx="16">
                  <c:v>4.3945029307769614</c:v>
                </c:pt>
                <c:pt idx="17">
                  <c:v>4.2851088064368765</c:v>
                </c:pt>
                <c:pt idx="18">
                  <c:v>4.1625988635943045</c:v>
                </c:pt>
                <c:pt idx="19">
                  <c:v>4.4622394258954898</c:v>
                </c:pt>
                <c:pt idx="20">
                  <c:v>4.06095618715322</c:v>
                </c:pt>
              </c:numCache>
            </c:numRef>
          </c:val>
        </c:ser>
        <c:ser>
          <c:idx val="7"/>
          <c:order val="7"/>
          <c:tx>
            <c:strRef>
              <c:f>Foglio2!$B$11</c:f>
              <c:strCache>
                <c:ptCount val="1"/>
                <c:pt idx="0">
                  <c:v>TOSCANA</c:v>
                </c:pt>
              </c:strCache>
            </c:strRef>
          </c:tx>
          <c:spPr>
            <a:ln w="44450"/>
          </c:spPr>
          <c:marker>
            <c:symbol val="none"/>
          </c:marker>
          <c:cat>
            <c:numRef>
              <c:f>Foglio2!$C$3:$W$3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Foglio2!$C$11:$W$11</c:f>
              <c:numCache>
                <c:formatCode>0.0</c:formatCode>
                <c:ptCount val="21"/>
                <c:pt idx="0">
                  <c:v>3.5690408953111987</c:v>
                </c:pt>
                <c:pt idx="1">
                  <c:v>3.6926084043515242</c:v>
                </c:pt>
                <c:pt idx="2">
                  <c:v>3.7748659403554599</c:v>
                </c:pt>
                <c:pt idx="3">
                  <c:v>3.7103280370549099</c:v>
                </c:pt>
                <c:pt idx="4">
                  <c:v>3.7991718329605946</c:v>
                </c:pt>
                <c:pt idx="5">
                  <c:v>3.7976196299371701</c:v>
                </c:pt>
                <c:pt idx="6">
                  <c:v>3.8395238157165799</c:v>
                </c:pt>
                <c:pt idx="7">
                  <c:v>3.6546770941044997</c:v>
                </c:pt>
                <c:pt idx="8">
                  <c:v>3.6657543426495556</c:v>
                </c:pt>
                <c:pt idx="9">
                  <c:v>3.6846999479266156</c:v>
                </c:pt>
                <c:pt idx="10">
                  <c:v>3.650294538642604</c:v>
                </c:pt>
                <c:pt idx="11">
                  <c:v>3.7983246154761412</c:v>
                </c:pt>
                <c:pt idx="12">
                  <c:v>3.8098624293050332</c:v>
                </c:pt>
                <c:pt idx="13">
                  <c:v>3.7032480059531867</c:v>
                </c:pt>
                <c:pt idx="14">
                  <c:v>3.64477591048015</c:v>
                </c:pt>
                <c:pt idx="15">
                  <c:v>3.5692551960176266</c:v>
                </c:pt>
                <c:pt idx="16">
                  <c:v>3.5394667424378601</c:v>
                </c:pt>
                <c:pt idx="17">
                  <c:v>3.4787710859624212</c:v>
                </c:pt>
                <c:pt idx="18">
                  <c:v>3.46970189593568</c:v>
                </c:pt>
                <c:pt idx="19">
                  <c:v>3.4495629825443599</c:v>
                </c:pt>
                <c:pt idx="20">
                  <c:v>3.3713171210296866</c:v>
                </c:pt>
              </c:numCache>
            </c:numRef>
          </c:val>
        </c:ser>
        <c:marker val="1"/>
        <c:axId val="76973952"/>
        <c:axId val="76975488"/>
      </c:lineChart>
      <c:catAx>
        <c:axId val="76973952"/>
        <c:scaling>
          <c:orientation val="minMax"/>
        </c:scaling>
        <c:axPos val="b"/>
        <c:numFmt formatCode="General" sourceLinked="1"/>
        <c:tickLblPos val="nextTo"/>
        <c:txPr>
          <a:bodyPr rot="-1320000"/>
          <a:lstStyle/>
          <a:p>
            <a:pPr>
              <a:defRPr sz="1400"/>
            </a:pPr>
            <a:endParaRPr lang="it-IT"/>
          </a:p>
        </c:txPr>
        <c:crossAx val="76975488"/>
        <c:crosses val="autoZero"/>
        <c:auto val="1"/>
        <c:lblAlgn val="ctr"/>
        <c:lblOffset val="100"/>
        <c:tickLblSkip val="1"/>
      </c:catAx>
      <c:valAx>
        <c:axId val="76975488"/>
        <c:scaling>
          <c:orientation val="minMax"/>
        </c:scaling>
        <c:axPos val="l"/>
        <c:majorGridlines/>
        <c:numFmt formatCode="0.0" sourceLinked="1"/>
        <c:tickLblPos val="nextTo"/>
        <c:txPr>
          <a:bodyPr/>
          <a:lstStyle/>
          <a:p>
            <a:pPr>
              <a:defRPr sz="1400"/>
            </a:pPr>
            <a:endParaRPr lang="it-IT"/>
          </a:p>
        </c:txPr>
        <c:crossAx val="76973952"/>
        <c:crossesAt val="1"/>
        <c:crossBetween val="between"/>
      </c:valAx>
    </c:plotArea>
    <c:legend>
      <c:legendPos val="r"/>
      <c:layout>
        <c:manualLayout>
          <c:xMode val="edge"/>
          <c:yMode val="edge"/>
          <c:x val="0"/>
          <c:y val="0.87881308958466187"/>
          <c:w val="0.97777777777777775"/>
          <c:h val="0.11809276677478014"/>
        </c:manualLayout>
      </c:layout>
      <c:txPr>
        <a:bodyPr/>
        <a:lstStyle/>
        <a:p>
          <a:pPr>
            <a:defRPr sz="1400"/>
          </a:pPr>
          <a:endParaRPr lang="it-IT"/>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4.8794181598869966E-2"/>
          <c:y val="2.4906522378104617E-2"/>
          <c:w val="0.8754337753321525"/>
          <c:h val="0.70023365459393405"/>
        </c:manualLayout>
      </c:layout>
      <c:lineChart>
        <c:grouping val="standard"/>
        <c:ser>
          <c:idx val="0"/>
          <c:order val="0"/>
          <c:tx>
            <c:strRef>
              <c:f>'postiletto ambito'!$E$35</c:f>
              <c:strCache>
                <c:ptCount val="1"/>
                <c:pt idx="0">
                  <c:v>Arezzo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ambito'!$F$35:$Y$35</c:f>
            </c:numRef>
          </c:val>
        </c:ser>
        <c:ser>
          <c:idx val="1"/>
          <c:order val="1"/>
          <c:tx>
            <c:strRef>
              <c:f>'postiletto ambito'!$E$36</c:f>
              <c:strCache>
                <c:ptCount val="1"/>
                <c:pt idx="0">
                  <c:v>Firenze e Area Fiorentina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ambito'!$F$36:$Y$36</c:f>
            </c:numRef>
          </c:val>
        </c:ser>
        <c:ser>
          <c:idx val="2"/>
          <c:order val="2"/>
          <c:tx>
            <c:strRef>
              <c:f>'postiletto ambito'!$E$37</c:f>
              <c:strCache>
                <c:ptCount val="1"/>
                <c:pt idx="0">
                  <c:v>Piana di Lucca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ambito'!$F$37:$Y$37</c:f>
            </c:numRef>
          </c:val>
        </c:ser>
        <c:ser>
          <c:idx val="3"/>
          <c:order val="3"/>
          <c:tx>
            <c:strRef>
              <c:f>'postiletto ambito'!$E$38</c:f>
              <c:strCache>
                <c:ptCount val="1"/>
                <c:pt idx="0">
                  <c:v>Prato e Val Bisenzio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ambito'!$F$38:$Y$38</c:f>
            </c:numRef>
          </c:val>
        </c:ser>
        <c:ser>
          <c:idx val="4"/>
          <c:order val="4"/>
          <c:tx>
            <c:strRef>
              <c:f>'postiletto ambito'!$E$39</c:f>
              <c:strCache>
                <c:ptCount val="1"/>
                <c:pt idx="0">
                  <c:v>Terre di Pisa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ambito'!$F$39:$Y$39</c:f>
            </c:numRef>
          </c:val>
        </c:ser>
        <c:ser>
          <c:idx val="5"/>
          <c:order val="5"/>
          <c:tx>
            <c:strRef>
              <c:f>'postiletto ambito'!$E$40</c:f>
              <c:strCache>
                <c:ptCount val="1"/>
                <c:pt idx="0">
                  <c:v>Terre di Siena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ambito'!$F$40:$Y$40</c:f>
            </c:numRef>
          </c:val>
        </c:ser>
        <c:ser>
          <c:idx val="6"/>
          <c:order val="6"/>
          <c:tx>
            <c:strRef>
              <c:f>'postiletto ambito'!$E$41</c:f>
              <c:strCache>
                <c:ptCount val="1"/>
                <c:pt idx="0">
                  <c:v>Chianti</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ambito'!$F$41:$Y$41</c:f>
            </c:numRef>
          </c:val>
        </c:ser>
        <c:ser>
          <c:idx val="7"/>
          <c:order val="7"/>
          <c:tx>
            <c:strRef>
              <c:f>'postiletto ambito'!$E$42</c:f>
              <c:strCache>
                <c:ptCount val="1"/>
                <c:pt idx="0">
                  <c:v>Empolese Val d’Elsa e Montalbano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ambito'!$F$42:$Y$42</c:f>
            </c:numRef>
          </c:val>
        </c:ser>
        <c:ser>
          <c:idx val="8"/>
          <c:order val="8"/>
          <c:tx>
            <c:strRef>
              <c:f>'postiletto ambito'!$E$43</c:f>
              <c:strCache>
                <c:ptCount val="1"/>
                <c:pt idx="0">
                  <c:v>Terre di Valdelsa e dell’Etruria Volterrana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ambito'!$F$43:$Y$43</c:f>
            </c:numRef>
          </c:val>
        </c:ser>
        <c:ser>
          <c:idx val="9"/>
          <c:order val="9"/>
          <c:tx>
            <c:strRef>
              <c:f>'postiletto ambito'!$E$44</c:f>
              <c:strCache>
                <c:ptCount val="1"/>
                <c:pt idx="0">
                  <c:v>Val d’Orcia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ambito'!$F$44:$Y$44</c:f>
            </c:numRef>
          </c:val>
        </c:ser>
        <c:ser>
          <c:idx val="10"/>
          <c:order val="10"/>
          <c:tx>
            <c:strRef>
              <c:f>'postiletto ambito'!$E$45</c:f>
              <c:strCache>
                <c:ptCount val="1"/>
                <c:pt idx="0">
                  <c:v>Val di Chiana Aretina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ambito'!$F$45:$Y$45</c:f>
            </c:numRef>
          </c:val>
        </c:ser>
        <c:ser>
          <c:idx val="11"/>
          <c:order val="11"/>
          <c:tx>
            <c:strRef>
              <c:f>'postiletto ambito'!$E$46</c:f>
              <c:strCache>
                <c:ptCount val="1"/>
                <c:pt idx="0">
                  <c:v>Val di Chiana Senese</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ambito'!$F$46:$Y$46</c:f>
            </c:numRef>
          </c:val>
        </c:ser>
        <c:ser>
          <c:idx val="12"/>
          <c:order val="12"/>
          <c:tx>
            <c:strRef>
              <c:f>'postiletto ambito'!$E$47</c:f>
              <c:strCache>
                <c:ptCount val="1"/>
                <c:pt idx="0">
                  <c:v>Val Tiberina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ambito'!$F$47:$Y$47</c:f>
            </c:numRef>
          </c:val>
        </c:ser>
        <c:ser>
          <c:idx val="13"/>
          <c:order val="13"/>
          <c:tx>
            <c:strRef>
              <c:f>'postiletto ambito'!$E$48</c:f>
              <c:strCache>
                <c:ptCount val="1"/>
                <c:pt idx="0">
                  <c:v>Valdarno Aretino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ambito'!$F$48:$Y$48</c:f>
            </c:numRef>
          </c:val>
        </c:ser>
        <c:ser>
          <c:idx val="14"/>
          <c:order val="14"/>
          <c:tx>
            <c:strRef>
              <c:f>'postiletto ambito'!$E$49</c:f>
              <c:strCache>
                <c:ptCount val="1"/>
                <c:pt idx="0">
                  <c:v>Valdinievole</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ambito'!$F$49:$Y$49</c:f>
            </c:numRef>
          </c:val>
        </c:ser>
        <c:ser>
          <c:idx val="15"/>
          <c:order val="15"/>
          <c:tx>
            <c:strRef>
              <c:f>'postiletto ambito'!$E$50</c:f>
              <c:strCache>
                <c:ptCount val="1"/>
                <c:pt idx="0">
                  <c:v>Costa degli Etruschi</c:v>
                </c:pt>
              </c:strCache>
            </c:strRef>
          </c:tx>
          <c:spPr>
            <a:ln w="41275"/>
          </c:spPr>
          <c:marker>
            <c:symbol val="none"/>
          </c:marker>
          <c:dLbls>
            <c:dLbl>
              <c:idx val="19"/>
              <c:layout/>
              <c:showVal val="1"/>
            </c:dLbl>
            <c:delete val="1"/>
            <c:txPr>
              <a:bodyPr/>
              <a:lstStyle/>
              <a:p>
                <a:pPr>
                  <a:defRPr sz="1500"/>
                </a:pPr>
                <a:endParaRPr lang="it-IT"/>
              </a:p>
            </c:txPr>
          </c:dLbls>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ambito'!$F$50:$Y$50</c:f>
              <c:numCache>
                <c:formatCode>0</c:formatCode>
                <c:ptCount val="20"/>
                <c:pt idx="0">
                  <c:v>100</c:v>
                </c:pt>
                <c:pt idx="1">
                  <c:v>102.32828026401684</c:v>
                </c:pt>
                <c:pt idx="2">
                  <c:v>104.35373902952037</c:v>
                </c:pt>
                <c:pt idx="3">
                  <c:v>105.7391020526581</c:v>
                </c:pt>
                <c:pt idx="4">
                  <c:v>107.28947559294967</c:v>
                </c:pt>
                <c:pt idx="5">
                  <c:v>118.02603902226735</c:v>
                </c:pt>
                <c:pt idx="6">
                  <c:v>119.40414883585967</c:v>
                </c:pt>
                <c:pt idx="7">
                  <c:v>118.51381736418365</c:v>
                </c:pt>
                <c:pt idx="8">
                  <c:v>123.70892870095018</c:v>
                </c:pt>
                <c:pt idx="9">
                  <c:v>127.09980416334248</c:v>
                </c:pt>
                <c:pt idx="10">
                  <c:v>134.22608254152462</c:v>
                </c:pt>
                <c:pt idx="11">
                  <c:v>138.78109813592556</c:v>
                </c:pt>
                <c:pt idx="12">
                  <c:v>140.73402480597665</c:v>
                </c:pt>
                <c:pt idx="13">
                  <c:v>143.17835642271709</c:v>
                </c:pt>
                <c:pt idx="14">
                  <c:v>143.29440777544065</c:v>
                </c:pt>
                <c:pt idx="15">
                  <c:v>147.89656923188474</c:v>
                </c:pt>
                <c:pt idx="16">
                  <c:v>151.81511568869229</c:v>
                </c:pt>
                <c:pt idx="17">
                  <c:v>153.87502719953585</c:v>
                </c:pt>
                <c:pt idx="18">
                  <c:v>156.29215928048168</c:v>
                </c:pt>
                <c:pt idx="19">
                  <c:v>156.56415463842717</c:v>
                </c:pt>
              </c:numCache>
            </c:numRef>
          </c:val>
        </c:ser>
        <c:ser>
          <c:idx val="16"/>
          <c:order val="16"/>
          <c:tx>
            <c:strRef>
              <c:f>'postiletto ambito'!$E$51</c:f>
              <c:strCache>
                <c:ptCount val="1"/>
                <c:pt idx="0">
                  <c:v>Isola d’Elba</c:v>
                </c:pt>
              </c:strCache>
            </c:strRef>
          </c:tx>
          <c:spPr>
            <a:ln w="38100">
              <a:solidFill>
                <a:srgbClr val="00B050"/>
              </a:solidFill>
              <a:prstDash val="solid"/>
            </a:ln>
          </c:spPr>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ambito'!$F$51:$Y$51</c:f>
              <c:numCache>
                <c:formatCode>0</c:formatCode>
                <c:ptCount val="20"/>
                <c:pt idx="0">
                  <c:v>100</c:v>
                </c:pt>
                <c:pt idx="1">
                  <c:v>95.66019551149634</c:v>
                </c:pt>
                <c:pt idx="2">
                  <c:v>94.365964477488589</c:v>
                </c:pt>
                <c:pt idx="3">
                  <c:v>93.815227867272526</c:v>
                </c:pt>
                <c:pt idx="4">
                  <c:v>93.625223736747898</c:v>
                </c:pt>
                <c:pt idx="5">
                  <c:v>100.88117857634585</c:v>
                </c:pt>
                <c:pt idx="6">
                  <c:v>99.198678232135109</c:v>
                </c:pt>
                <c:pt idx="7">
                  <c:v>99.754922208453749</c:v>
                </c:pt>
                <c:pt idx="8">
                  <c:v>99.493322318601088</c:v>
                </c:pt>
                <c:pt idx="9">
                  <c:v>99.394189728762413</c:v>
                </c:pt>
                <c:pt idx="10">
                  <c:v>99.116067740603043</c:v>
                </c:pt>
                <c:pt idx="11">
                  <c:v>98.276194410023379</c:v>
                </c:pt>
                <c:pt idx="12">
                  <c:v>95.965854330166579</c:v>
                </c:pt>
                <c:pt idx="13">
                  <c:v>94.908440038551205</c:v>
                </c:pt>
                <c:pt idx="14">
                  <c:v>95.186562026710718</c:v>
                </c:pt>
                <c:pt idx="15">
                  <c:v>96.709348753958068</c:v>
                </c:pt>
                <c:pt idx="16">
                  <c:v>97.276607462480769</c:v>
                </c:pt>
                <c:pt idx="17">
                  <c:v>97.901693515076644</c:v>
                </c:pt>
                <c:pt idx="18">
                  <c:v>98.185322869337739</c:v>
                </c:pt>
                <c:pt idx="19">
                  <c:v>98.091697645601229</c:v>
                </c:pt>
              </c:numCache>
            </c:numRef>
          </c:val>
        </c:ser>
        <c:ser>
          <c:idx val="17"/>
          <c:order val="17"/>
          <c:tx>
            <c:strRef>
              <c:f>'postiletto ambito'!$E$52</c:f>
              <c:strCache>
                <c:ptCount val="1"/>
                <c:pt idx="0">
                  <c:v>Livorno</c:v>
                </c:pt>
              </c:strCache>
            </c:strRef>
          </c:tx>
          <c:spPr>
            <a:ln w="41275"/>
          </c:spPr>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ambito'!$F$52:$Y$52</c:f>
              <c:numCache>
                <c:formatCode>0</c:formatCode>
                <c:ptCount val="20"/>
                <c:pt idx="0">
                  <c:v>100</c:v>
                </c:pt>
                <c:pt idx="1">
                  <c:v>94.685881558207385</c:v>
                </c:pt>
                <c:pt idx="2">
                  <c:v>95.87930646250814</c:v>
                </c:pt>
                <c:pt idx="3">
                  <c:v>90.520153118666698</c:v>
                </c:pt>
                <c:pt idx="4">
                  <c:v>91.443368610673261</c:v>
                </c:pt>
                <c:pt idx="5">
                  <c:v>107.58838099527134</c:v>
                </c:pt>
                <c:pt idx="6">
                  <c:v>112.92501688808827</c:v>
                </c:pt>
                <c:pt idx="7">
                  <c:v>113.75816257599638</c:v>
                </c:pt>
                <c:pt idx="8">
                  <c:v>109.59243413645528</c:v>
                </c:pt>
                <c:pt idx="9">
                  <c:v>110.04278315694641</c:v>
                </c:pt>
                <c:pt idx="10">
                  <c:v>115.64962846205809</c:v>
                </c:pt>
                <c:pt idx="11">
                  <c:v>108.82684080162088</c:v>
                </c:pt>
                <c:pt idx="12">
                  <c:v>109.59243413645525</c:v>
                </c:pt>
                <c:pt idx="13">
                  <c:v>108.37649178113035</c:v>
                </c:pt>
                <c:pt idx="14">
                  <c:v>109.79509119567658</c:v>
                </c:pt>
                <c:pt idx="15">
                  <c:v>110.69578923665799</c:v>
                </c:pt>
                <c:pt idx="16">
                  <c:v>109.25467237108757</c:v>
                </c:pt>
                <c:pt idx="17">
                  <c:v>105.65188020716045</c:v>
                </c:pt>
                <c:pt idx="18">
                  <c:v>104.81873451925235</c:v>
                </c:pt>
                <c:pt idx="19">
                  <c:v>107.45327628912402</c:v>
                </c:pt>
              </c:numCache>
            </c:numRef>
          </c:val>
        </c:ser>
        <c:ser>
          <c:idx val="18"/>
          <c:order val="18"/>
          <c:tx>
            <c:strRef>
              <c:f>'postiletto ambito'!$E$53</c:f>
              <c:strCache>
                <c:ptCount val="1"/>
                <c:pt idx="0">
                  <c:v>Maremma</c:v>
                </c:pt>
              </c:strCache>
            </c:strRef>
          </c:tx>
          <c:spPr>
            <a:ln w="41275"/>
          </c:spPr>
          <c:marker>
            <c:symbol val="none"/>
          </c:marker>
          <c:dLbls>
            <c:dLbl>
              <c:idx val="19"/>
              <c:layout>
                <c:manualLayout>
                  <c:x val="7.2879872851593329E-3"/>
                  <c:y val="4.2183665687474175E-3"/>
                </c:manualLayout>
              </c:layout>
              <c:spPr/>
              <c:txPr>
                <a:bodyPr/>
                <a:lstStyle/>
                <a:p>
                  <a:pPr>
                    <a:defRPr sz="1500"/>
                  </a:pPr>
                  <a:endParaRPr lang="it-IT"/>
                </a:p>
              </c:txPr>
              <c:showVal val="1"/>
            </c:dLbl>
            <c:delete val="1"/>
          </c:dLbls>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ambito'!$F$53:$Y$53</c:f>
              <c:numCache>
                <c:formatCode>0</c:formatCode>
                <c:ptCount val="20"/>
                <c:pt idx="0">
                  <c:v>100</c:v>
                </c:pt>
                <c:pt idx="1">
                  <c:v>107.96063614796591</c:v>
                </c:pt>
                <c:pt idx="2">
                  <c:v>111.13551826142964</c:v>
                </c:pt>
                <c:pt idx="3">
                  <c:v>113.45224496968633</c:v>
                </c:pt>
                <c:pt idx="4">
                  <c:v>118.87063234045007</c:v>
                </c:pt>
                <c:pt idx="5">
                  <c:v>123.30199455232408</c:v>
                </c:pt>
                <c:pt idx="6">
                  <c:v>137.46009430922885</c:v>
                </c:pt>
                <c:pt idx="7">
                  <c:v>131.1484052367978</c:v>
                </c:pt>
                <c:pt idx="8">
                  <c:v>136.5990100459835</c:v>
                </c:pt>
                <c:pt idx="9">
                  <c:v>140.46803151451257</c:v>
                </c:pt>
                <c:pt idx="10">
                  <c:v>145.482236475999</c:v>
                </c:pt>
                <c:pt idx="11">
                  <c:v>148.551679700085</c:v>
                </c:pt>
                <c:pt idx="12">
                  <c:v>151.94622616641777</c:v>
                </c:pt>
                <c:pt idx="13">
                  <c:v>154.44747093108404</c:v>
                </c:pt>
                <c:pt idx="14">
                  <c:v>156.02319655566376</c:v>
                </c:pt>
                <c:pt idx="15">
                  <c:v>157.4144041238317</c:v>
                </c:pt>
                <c:pt idx="16">
                  <c:v>157.89766570014319</c:v>
                </c:pt>
                <c:pt idx="17">
                  <c:v>160.2114635503614</c:v>
                </c:pt>
                <c:pt idx="18">
                  <c:v>161.86041062589703</c:v>
                </c:pt>
                <c:pt idx="19">
                  <c:v>162.63655800603351</c:v>
                </c:pt>
              </c:numCache>
            </c:numRef>
          </c:val>
        </c:ser>
        <c:ser>
          <c:idx val="19"/>
          <c:order val="19"/>
          <c:tx>
            <c:strRef>
              <c:f>'postiletto ambito'!$E$54</c:f>
              <c:strCache>
                <c:ptCount val="1"/>
                <c:pt idx="0">
                  <c:v>Maremma Area Nord</c:v>
                </c:pt>
              </c:strCache>
            </c:strRef>
          </c:tx>
          <c:spPr>
            <a:ln w="41275">
              <a:solidFill>
                <a:srgbClr val="FF0000"/>
              </a:solidFill>
              <a:prstDash val="sysDash"/>
            </a:ln>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layout>
                <c:manualLayout>
                  <c:x val="0"/>
                  <c:y val="-2.3201016128110877E-2"/>
                </c:manualLayout>
              </c:layout>
              <c:showVal val="1"/>
            </c:dLbl>
            <c:txPr>
              <a:bodyPr/>
              <a:lstStyle/>
              <a:p>
                <a:pPr>
                  <a:defRPr sz="1500"/>
                </a:pPr>
                <a:endParaRPr lang="it-IT"/>
              </a:p>
            </c:txPr>
            <c:showVal val="1"/>
          </c:dLbls>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ambito'!$F$54:$Y$54</c:f>
              <c:numCache>
                <c:formatCode>0</c:formatCode>
                <c:ptCount val="20"/>
                <c:pt idx="0">
                  <c:v>100</c:v>
                </c:pt>
                <c:pt idx="1">
                  <c:v>100.8058050032072</c:v>
                </c:pt>
                <c:pt idx="2">
                  <c:v>108.57119948685056</c:v>
                </c:pt>
                <c:pt idx="3">
                  <c:v>113.03720333547146</c:v>
                </c:pt>
                <c:pt idx="4">
                  <c:v>115.00962155227712</c:v>
                </c:pt>
                <c:pt idx="5">
                  <c:v>116.33659397049388</c:v>
                </c:pt>
                <c:pt idx="6">
                  <c:v>131.46247594611941</c:v>
                </c:pt>
                <c:pt idx="7">
                  <c:v>129.06109685696012</c:v>
                </c:pt>
                <c:pt idx="8">
                  <c:v>135.28303399615078</c:v>
                </c:pt>
                <c:pt idx="9">
                  <c:v>140.46664528543977</c:v>
                </c:pt>
                <c:pt idx="10">
                  <c:v>146.98123797306042</c:v>
                </c:pt>
                <c:pt idx="11">
                  <c:v>147.84717767799881</c:v>
                </c:pt>
                <c:pt idx="12">
                  <c:v>149.95189223861487</c:v>
                </c:pt>
                <c:pt idx="13">
                  <c:v>148.9616741500962</c:v>
                </c:pt>
                <c:pt idx="14">
                  <c:v>151.79602309172535</c:v>
                </c:pt>
                <c:pt idx="15">
                  <c:v>153.67623476587517</c:v>
                </c:pt>
                <c:pt idx="16">
                  <c:v>159.76186658114133</c:v>
                </c:pt>
                <c:pt idx="17">
                  <c:v>162.16725465041694</c:v>
                </c:pt>
                <c:pt idx="18">
                  <c:v>163.16148171905058</c:v>
                </c:pt>
                <c:pt idx="19">
                  <c:v>164.13967286722252</c:v>
                </c:pt>
              </c:numCache>
            </c:numRef>
          </c:val>
        </c:ser>
        <c:ser>
          <c:idx val="20"/>
          <c:order val="20"/>
          <c:tx>
            <c:strRef>
              <c:f>'postiletto ambito'!$E$55</c:f>
              <c:strCache>
                <c:ptCount val="1"/>
                <c:pt idx="0">
                  <c:v>Riviera Apuana</c:v>
                </c:pt>
              </c:strCache>
            </c:strRef>
          </c:tx>
          <c:spPr>
            <a:ln w="44450">
              <a:solidFill>
                <a:schemeClr val="tx1">
                  <a:lumMod val="65000"/>
                  <a:lumOff val="35000"/>
                </a:schemeClr>
              </a:solidFill>
            </a:ln>
          </c:spPr>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ambito'!$F$55:$Y$55</c:f>
              <c:numCache>
                <c:formatCode>0</c:formatCode>
                <c:ptCount val="20"/>
                <c:pt idx="0">
                  <c:v>100</c:v>
                </c:pt>
                <c:pt idx="1">
                  <c:v>102.06958363888209</c:v>
                </c:pt>
                <c:pt idx="2">
                  <c:v>113.04082131508169</c:v>
                </c:pt>
                <c:pt idx="3">
                  <c:v>116.25926831255566</c:v>
                </c:pt>
                <c:pt idx="4">
                  <c:v>116.38148781878881</c:v>
                </c:pt>
                <c:pt idx="5">
                  <c:v>115.73372443575329</c:v>
                </c:pt>
                <c:pt idx="6">
                  <c:v>115.24892039436162</c:v>
                </c:pt>
                <c:pt idx="7">
                  <c:v>115.53409924223909</c:v>
                </c:pt>
                <c:pt idx="8">
                  <c:v>114.42190173551712</c:v>
                </c:pt>
                <c:pt idx="9">
                  <c:v>113.57858714250757</c:v>
                </c:pt>
                <c:pt idx="10">
                  <c:v>116.00260734946625</c:v>
                </c:pt>
                <c:pt idx="11">
                  <c:v>117.6647926342378</c:v>
                </c:pt>
                <c:pt idx="12">
                  <c:v>119.14772264320059</c:v>
                </c:pt>
                <c:pt idx="13">
                  <c:v>120.09288682473728</c:v>
                </c:pt>
                <c:pt idx="14">
                  <c:v>121.13582661126054</c:v>
                </c:pt>
                <c:pt idx="15">
                  <c:v>118.89920964719332</c:v>
                </c:pt>
                <c:pt idx="16">
                  <c:v>118.93180151552174</c:v>
                </c:pt>
                <c:pt idx="17">
                  <c:v>119.2780901165156</c:v>
                </c:pt>
                <c:pt idx="18">
                  <c:v>119.57956489855788</c:v>
                </c:pt>
                <c:pt idx="19">
                  <c:v>120.41880550802581</c:v>
                </c:pt>
              </c:numCache>
            </c:numRef>
          </c:val>
        </c:ser>
        <c:ser>
          <c:idx val="21"/>
          <c:order val="21"/>
          <c:tx>
            <c:strRef>
              <c:f>'postiletto ambito'!$E$56</c:f>
              <c:strCache>
                <c:ptCount val="1"/>
                <c:pt idx="0">
                  <c:v>Versilia</c:v>
                </c:pt>
              </c:strCache>
            </c:strRef>
          </c:tx>
          <c:spPr>
            <a:ln w="50800">
              <a:solidFill>
                <a:srgbClr val="C00000"/>
              </a:solidFill>
              <a:prstDash val="sysDash"/>
            </a:ln>
          </c:spPr>
          <c:marker>
            <c:symbol val="none"/>
          </c:marker>
          <c:dLbls>
            <c:dLbl>
              <c:idx val="19"/>
              <c:layout/>
              <c:showVal val="1"/>
            </c:dLbl>
            <c:delete val="1"/>
            <c:txPr>
              <a:bodyPr/>
              <a:lstStyle/>
              <a:p>
                <a:pPr>
                  <a:defRPr sz="2000" b="1"/>
                </a:pPr>
                <a:endParaRPr lang="it-IT"/>
              </a:p>
            </c:txPr>
          </c:dLbls>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ambito'!$F$56:$Y$56</c:f>
              <c:numCache>
                <c:formatCode>0</c:formatCode>
                <c:ptCount val="20"/>
                <c:pt idx="0">
                  <c:v>100</c:v>
                </c:pt>
                <c:pt idx="1">
                  <c:v>102.02789897376005</c:v>
                </c:pt>
                <c:pt idx="2">
                  <c:v>115.17544398697228</c:v>
                </c:pt>
                <c:pt idx="3">
                  <c:v>108.54175628341423</c:v>
                </c:pt>
                <c:pt idx="4">
                  <c:v>107.90266084925949</c:v>
                </c:pt>
                <c:pt idx="5">
                  <c:v>107.07613838874207</c:v>
                </c:pt>
                <c:pt idx="6">
                  <c:v>104.57506298777108</c:v>
                </c:pt>
                <c:pt idx="7">
                  <c:v>106.7750261168803</c:v>
                </c:pt>
                <c:pt idx="8">
                  <c:v>105.95464880476861</c:v>
                </c:pt>
                <c:pt idx="9">
                  <c:v>106.34486572850751</c:v>
                </c:pt>
                <c:pt idx="10">
                  <c:v>109.59257666072631</c:v>
                </c:pt>
                <c:pt idx="11">
                  <c:v>109.97972101026237</c:v>
                </c:pt>
                <c:pt idx="12">
                  <c:v>110.52663921833712</c:v>
                </c:pt>
                <c:pt idx="13">
                  <c:v>107.01161433048605</c:v>
                </c:pt>
                <c:pt idx="14">
                  <c:v>105.29097277699248</c:v>
                </c:pt>
                <c:pt idx="15">
                  <c:v>105.48761752596343</c:v>
                </c:pt>
                <c:pt idx="16">
                  <c:v>106.23732563141402</c:v>
                </c:pt>
                <c:pt idx="17">
                  <c:v>107.04234007251253</c:v>
                </c:pt>
                <c:pt idx="18">
                  <c:v>105.51219811958417</c:v>
                </c:pt>
                <c:pt idx="19">
                  <c:v>105.13119891845351</c:v>
                </c:pt>
              </c:numCache>
            </c:numRef>
          </c:val>
        </c:ser>
        <c:ser>
          <c:idx val="22"/>
          <c:order val="22"/>
          <c:tx>
            <c:strRef>
              <c:f>'postiletto ambito'!$E$57</c:f>
              <c:strCache>
                <c:ptCount val="1"/>
                <c:pt idx="0">
                  <c:v>Amiata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ambito'!$F$57:$Y$57</c:f>
            </c:numRef>
          </c:val>
        </c:ser>
        <c:ser>
          <c:idx val="23"/>
          <c:order val="23"/>
          <c:tx>
            <c:strRef>
              <c:f>'postiletto ambito'!$E$58</c:f>
              <c:strCache>
                <c:ptCount val="1"/>
                <c:pt idx="0">
                  <c:v>Casentino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ambito'!$F$58:$Y$58</c:f>
            </c:numRef>
          </c:val>
        </c:ser>
        <c:ser>
          <c:idx val="24"/>
          <c:order val="24"/>
          <c:tx>
            <c:strRef>
              <c:f>'postiletto ambito'!$E$59</c:f>
              <c:strCache>
                <c:ptCount val="1"/>
                <c:pt idx="0">
                  <c:v>Garfagnana e Media Valle del Serchio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ambito'!$F$59:$Y$59</c:f>
            </c:numRef>
          </c:val>
        </c:ser>
        <c:ser>
          <c:idx val="25"/>
          <c:order val="25"/>
          <c:tx>
            <c:strRef>
              <c:f>'postiletto ambito'!$E$60</c:f>
              <c:strCache>
                <c:ptCount val="1"/>
                <c:pt idx="0">
                  <c:v>Lunigiana</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ambito'!$F$60:$Y$60</c:f>
            </c:numRef>
          </c:val>
        </c:ser>
        <c:ser>
          <c:idx val="26"/>
          <c:order val="26"/>
          <c:tx>
            <c:strRef>
              <c:f>'postiletto ambito'!$E$61</c:f>
              <c:strCache>
                <c:ptCount val="1"/>
                <c:pt idx="0">
                  <c:v>Mugello</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ambito'!$F$61:$Y$61</c:f>
            </c:numRef>
          </c:val>
        </c:ser>
        <c:ser>
          <c:idx val="27"/>
          <c:order val="27"/>
          <c:tx>
            <c:strRef>
              <c:f>'postiletto ambito'!$E$62</c:f>
              <c:strCache>
                <c:ptCount val="1"/>
                <c:pt idx="0">
                  <c:v>Pistoia e Montagna Pistoiese</c:v>
                </c:pt>
              </c:strCache>
            </c:strRef>
          </c:tx>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ambito'!$F$62:$Y$62</c:f>
            </c:numRef>
          </c:val>
        </c:ser>
        <c:ser>
          <c:idx val="28"/>
          <c:order val="28"/>
          <c:tx>
            <c:strRef>
              <c:f>'postiletto ambito'!$E$63</c:f>
              <c:strCache>
                <c:ptCount val="1"/>
                <c:pt idx="0">
                  <c:v>Toscana</c:v>
                </c:pt>
              </c:strCache>
            </c:strRef>
          </c:tx>
          <c:spPr>
            <a:ln w="41275"/>
          </c:spPr>
          <c:marker>
            <c:symbol val="none"/>
          </c:marker>
          <c:cat>
            <c:numRef>
              <c:f>'postiletto ambito'!$F$34:$Y$34</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'postiletto ambito'!$F$63:$Y$63</c:f>
              <c:numCache>
                <c:formatCode>0</c:formatCode>
                <c:ptCount val="20"/>
                <c:pt idx="0">
                  <c:v>100</c:v>
                </c:pt>
                <c:pt idx="1">
                  <c:v>102.26928852747004</c:v>
                </c:pt>
                <c:pt idx="2">
                  <c:v>112.63139999433319</c:v>
                </c:pt>
                <c:pt idx="3">
                  <c:v>114.61734621596348</c:v>
                </c:pt>
                <c:pt idx="4">
                  <c:v>118.69180857393815</c:v>
                </c:pt>
                <c:pt idx="5">
                  <c:v>124.02034397755895</c:v>
                </c:pt>
                <c:pt idx="6">
                  <c:v>128.83347972685735</c:v>
                </c:pt>
                <c:pt idx="7">
                  <c:v>130.65168730343169</c:v>
                </c:pt>
                <c:pt idx="8">
                  <c:v>134.70433230385618</c:v>
                </c:pt>
                <c:pt idx="9">
                  <c:v>137.807497237413</c:v>
                </c:pt>
                <c:pt idx="10">
                  <c:v>142.51919644122057</c:v>
                </c:pt>
                <c:pt idx="11">
                  <c:v>145.20528150058078</c:v>
                </c:pt>
                <c:pt idx="12">
                  <c:v>147.14957640325213</c:v>
                </c:pt>
                <c:pt idx="13">
                  <c:v>148.49771909443791</c:v>
                </c:pt>
                <c:pt idx="14">
                  <c:v>150.0685688380135</c:v>
                </c:pt>
                <c:pt idx="15">
                  <c:v>151.48386365568234</c:v>
                </c:pt>
                <c:pt idx="16">
                  <c:v>154.27138526053318</c:v>
                </c:pt>
                <c:pt idx="17">
                  <c:v>156.31853342022501</c:v>
                </c:pt>
                <c:pt idx="18">
                  <c:v>157.59442382342101</c:v>
                </c:pt>
                <c:pt idx="19">
                  <c:v>158.69974215850158</c:v>
                </c:pt>
              </c:numCache>
            </c:numRef>
          </c:val>
        </c:ser>
        <c:marker val="1"/>
        <c:axId val="80863616"/>
        <c:axId val="80865152"/>
      </c:lineChart>
      <c:catAx>
        <c:axId val="80863616"/>
        <c:scaling>
          <c:orientation val="minMax"/>
        </c:scaling>
        <c:axPos val="b"/>
        <c:numFmt formatCode="General" sourceLinked="1"/>
        <c:tickLblPos val="nextTo"/>
        <c:txPr>
          <a:bodyPr/>
          <a:lstStyle/>
          <a:p>
            <a:pPr>
              <a:defRPr sz="1500"/>
            </a:pPr>
            <a:endParaRPr lang="it-IT"/>
          </a:p>
        </c:txPr>
        <c:crossAx val="80865152"/>
        <c:crosses val="autoZero"/>
        <c:auto val="1"/>
        <c:lblAlgn val="ctr"/>
        <c:lblOffset val="100"/>
      </c:catAx>
      <c:valAx>
        <c:axId val="80865152"/>
        <c:scaling>
          <c:orientation val="minMax"/>
          <c:min val="80"/>
        </c:scaling>
        <c:axPos val="l"/>
        <c:majorGridlines/>
        <c:numFmt formatCode="0" sourceLinked="1"/>
        <c:tickLblPos val="nextTo"/>
        <c:txPr>
          <a:bodyPr/>
          <a:lstStyle/>
          <a:p>
            <a:pPr>
              <a:defRPr sz="1500"/>
            </a:pPr>
            <a:endParaRPr lang="it-IT"/>
          </a:p>
        </c:txPr>
        <c:crossAx val="80863616"/>
        <c:crosses val="autoZero"/>
        <c:crossBetween val="between"/>
      </c:valAx>
    </c:plotArea>
    <c:legend>
      <c:legendPos val="r"/>
      <c:layout>
        <c:manualLayout>
          <c:xMode val="edge"/>
          <c:yMode val="edge"/>
          <c:x val="4.7277919533275002E-2"/>
          <c:y val="0.83822879755959534"/>
          <c:w val="0.94641022029298327"/>
          <c:h val="0.13238247114417173"/>
        </c:manualLayout>
      </c:layout>
      <c:txPr>
        <a:bodyPr/>
        <a:lstStyle/>
        <a:p>
          <a:pPr>
            <a:defRPr sz="1400"/>
          </a:pPr>
          <a:endParaRPr lang="it-IT"/>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4.9579712949535434E-2"/>
          <c:y val="9.5260817792416144E-3"/>
          <c:w val="0.92903465009774555"/>
          <c:h val="0.94462413589308214"/>
        </c:manualLayout>
      </c:layout>
      <c:bubbleChart>
        <c:ser>
          <c:idx val="0"/>
          <c:order val="0"/>
          <c:spPr>
            <a:solidFill>
              <a:srgbClr val="4F81BD">
                <a:alpha val="43000"/>
              </a:srgbClr>
            </a:solidFill>
            <a:ln w="19050">
              <a:solidFill>
                <a:schemeClr val="tx1"/>
              </a:solidFill>
            </a:ln>
          </c:spPr>
          <c:dPt>
            <c:idx val="0"/>
            <c:spPr>
              <a:solidFill>
                <a:srgbClr val="92D050">
                  <a:alpha val="43000"/>
                </a:srgbClr>
              </a:solidFill>
              <a:ln w="19050">
                <a:solidFill>
                  <a:schemeClr val="tx1"/>
                </a:solidFill>
              </a:ln>
            </c:spPr>
          </c:dPt>
          <c:dPt>
            <c:idx val="1"/>
            <c:spPr>
              <a:solidFill>
                <a:srgbClr val="FFC000">
                  <a:alpha val="43000"/>
                </a:srgbClr>
              </a:solidFill>
              <a:ln w="19050">
                <a:solidFill>
                  <a:schemeClr val="tx1"/>
                </a:solidFill>
              </a:ln>
            </c:spPr>
          </c:dPt>
          <c:dPt>
            <c:idx val="2"/>
            <c:spPr>
              <a:solidFill>
                <a:srgbClr val="FFC000">
                  <a:alpha val="43000"/>
                </a:srgbClr>
              </a:solidFill>
              <a:ln w="19050">
                <a:solidFill>
                  <a:schemeClr val="tx1"/>
                </a:solidFill>
              </a:ln>
            </c:spPr>
          </c:dPt>
          <c:dPt>
            <c:idx val="3"/>
            <c:spPr>
              <a:solidFill>
                <a:srgbClr val="FFC000">
                  <a:alpha val="43000"/>
                </a:srgbClr>
              </a:solidFill>
              <a:ln w="19050">
                <a:solidFill>
                  <a:schemeClr val="tx1"/>
                </a:solidFill>
              </a:ln>
            </c:spPr>
          </c:dPt>
          <c:dPt>
            <c:idx val="4"/>
            <c:spPr>
              <a:solidFill>
                <a:srgbClr val="FFC000">
                  <a:alpha val="43000"/>
                </a:srgbClr>
              </a:solidFill>
              <a:ln w="19050">
                <a:solidFill>
                  <a:schemeClr val="tx1"/>
                </a:solidFill>
              </a:ln>
            </c:spPr>
          </c:dPt>
          <c:dPt>
            <c:idx val="5"/>
            <c:spPr>
              <a:solidFill>
                <a:srgbClr val="FFC000">
                  <a:alpha val="43000"/>
                </a:srgbClr>
              </a:solidFill>
              <a:ln w="19050">
                <a:solidFill>
                  <a:schemeClr val="tx1"/>
                </a:solidFill>
              </a:ln>
            </c:spPr>
          </c:dPt>
          <c:dPt>
            <c:idx val="6"/>
            <c:spPr>
              <a:solidFill>
                <a:srgbClr val="92D050">
                  <a:alpha val="43000"/>
                </a:srgbClr>
              </a:solidFill>
              <a:ln w="19050">
                <a:solidFill>
                  <a:schemeClr val="tx1"/>
                </a:solidFill>
              </a:ln>
            </c:spPr>
          </c:dPt>
          <c:dPt>
            <c:idx val="7"/>
            <c:spPr>
              <a:solidFill>
                <a:srgbClr val="92D050">
                  <a:alpha val="43000"/>
                </a:srgbClr>
              </a:solidFill>
              <a:ln w="19050">
                <a:solidFill>
                  <a:schemeClr val="tx1"/>
                </a:solidFill>
              </a:ln>
            </c:spPr>
          </c:dPt>
          <c:dPt>
            <c:idx val="8"/>
            <c:spPr>
              <a:solidFill>
                <a:srgbClr val="92D050">
                  <a:alpha val="43000"/>
                </a:srgbClr>
              </a:solidFill>
              <a:ln w="19050">
                <a:solidFill>
                  <a:schemeClr val="tx1"/>
                </a:solidFill>
              </a:ln>
            </c:spPr>
          </c:dPt>
          <c:dPt>
            <c:idx val="9"/>
            <c:spPr>
              <a:solidFill>
                <a:srgbClr val="92D050">
                  <a:alpha val="43000"/>
                </a:srgbClr>
              </a:solidFill>
              <a:ln w="19050">
                <a:solidFill>
                  <a:schemeClr val="tx1"/>
                </a:solidFill>
              </a:ln>
            </c:spPr>
          </c:dPt>
          <c:dPt>
            <c:idx val="10"/>
            <c:spPr>
              <a:solidFill>
                <a:srgbClr val="92D050">
                  <a:alpha val="43000"/>
                </a:srgbClr>
              </a:solidFill>
              <a:ln w="19050">
                <a:solidFill>
                  <a:schemeClr val="tx1"/>
                </a:solidFill>
              </a:ln>
            </c:spPr>
          </c:dPt>
          <c:dPt>
            <c:idx val="11"/>
            <c:spPr>
              <a:solidFill>
                <a:srgbClr val="FFFF00">
                  <a:alpha val="43000"/>
                </a:srgbClr>
              </a:solidFill>
              <a:ln w="19050">
                <a:solidFill>
                  <a:schemeClr val="tx1"/>
                </a:solidFill>
              </a:ln>
            </c:spPr>
          </c:dPt>
          <c:dPt>
            <c:idx val="12"/>
            <c:spPr>
              <a:solidFill>
                <a:srgbClr val="92D050">
                  <a:alpha val="43000"/>
                </a:srgbClr>
              </a:solidFill>
              <a:ln w="19050">
                <a:solidFill>
                  <a:schemeClr val="tx1"/>
                </a:solidFill>
              </a:ln>
            </c:spPr>
          </c:dPt>
          <c:dPt>
            <c:idx val="13"/>
            <c:spPr>
              <a:solidFill>
                <a:srgbClr val="FFFF00">
                  <a:alpha val="43000"/>
                </a:srgbClr>
              </a:solidFill>
              <a:ln w="19050">
                <a:solidFill>
                  <a:schemeClr val="tx1"/>
                </a:solidFill>
              </a:ln>
            </c:spPr>
          </c:dPt>
          <c:dPt>
            <c:idx val="14"/>
            <c:spPr>
              <a:solidFill>
                <a:srgbClr val="00B0F0">
                  <a:alpha val="46000"/>
                </a:srgbClr>
              </a:solidFill>
              <a:ln w="19050">
                <a:solidFill>
                  <a:schemeClr val="tx1"/>
                </a:solidFill>
              </a:ln>
            </c:spPr>
          </c:dPt>
          <c:dPt>
            <c:idx val="15"/>
            <c:spPr>
              <a:solidFill>
                <a:srgbClr val="00B0F0">
                  <a:alpha val="46000"/>
                </a:srgbClr>
              </a:solidFill>
              <a:ln w="19050">
                <a:solidFill>
                  <a:schemeClr val="tx1"/>
                </a:solidFill>
              </a:ln>
            </c:spPr>
          </c:dPt>
          <c:dPt>
            <c:idx val="16"/>
            <c:spPr>
              <a:solidFill>
                <a:srgbClr val="00B0F0">
                  <a:alpha val="46000"/>
                </a:srgbClr>
              </a:solidFill>
              <a:ln w="19050">
                <a:solidFill>
                  <a:schemeClr val="tx1"/>
                </a:solidFill>
              </a:ln>
            </c:spPr>
          </c:dPt>
          <c:dPt>
            <c:idx val="17"/>
            <c:spPr>
              <a:solidFill>
                <a:srgbClr val="00B0F0">
                  <a:alpha val="46000"/>
                </a:srgbClr>
              </a:solidFill>
              <a:ln w="19050">
                <a:solidFill>
                  <a:schemeClr val="tx1"/>
                </a:solidFill>
              </a:ln>
            </c:spPr>
          </c:dPt>
          <c:dPt>
            <c:idx val="18"/>
            <c:spPr>
              <a:solidFill>
                <a:srgbClr val="00B0F0">
                  <a:alpha val="43000"/>
                </a:srgbClr>
              </a:solidFill>
              <a:ln w="19050">
                <a:solidFill>
                  <a:schemeClr val="tx1"/>
                </a:solidFill>
              </a:ln>
            </c:spPr>
          </c:dPt>
          <c:dPt>
            <c:idx val="19"/>
            <c:spPr>
              <a:solidFill>
                <a:srgbClr val="00B0F0">
                  <a:alpha val="46000"/>
                </a:srgbClr>
              </a:solidFill>
              <a:ln w="19050">
                <a:solidFill>
                  <a:schemeClr val="tx1"/>
                </a:solidFill>
              </a:ln>
            </c:spPr>
          </c:dPt>
          <c:dPt>
            <c:idx val="20"/>
            <c:spPr>
              <a:solidFill>
                <a:srgbClr val="00B0F0">
                  <a:alpha val="20000"/>
                </a:srgbClr>
              </a:solidFill>
              <a:ln w="19050">
                <a:solidFill>
                  <a:schemeClr val="tx1"/>
                </a:solidFill>
              </a:ln>
            </c:spPr>
          </c:dPt>
          <c:dPt>
            <c:idx val="21"/>
            <c:spPr>
              <a:solidFill>
                <a:srgbClr val="00B0F0">
                  <a:alpha val="20000"/>
                </a:srgbClr>
              </a:solidFill>
              <a:ln w="19050">
                <a:solidFill>
                  <a:schemeClr val="tx1"/>
                </a:solidFill>
              </a:ln>
            </c:spPr>
          </c:dPt>
          <c:dPt>
            <c:idx val="22"/>
            <c:spPr>
              <a:solidFill>
                <a:srgbClr val="C00000">
                  <a:alpha val="43000"/>
                </a:srgbClr>
              </a:solidFill>
              <a:ln w="19050">
                <a:solidFill>
                  <a:schemeClr val="tx1"/>
                </a:solidFill>
              </a:ln>
            </c:spPr>
          </c:dPt>
          <c:dPt>
            <c:idx val="23"/>
            <c:spPr>
              <a:solidFill>
                <a:schemeClr val="accent2">
                  <a:lumMod val="60000"/>
                  <a:lumOff val="40000"/>
                </a:schemeClr>
              </a:solidFill>
              <a:ln w="19050">
                <a:solidFill>
                  <a:schemeClr val="tx1"/>
                </a:solidFill>
              </a:ln>
            </c:spPr>
          </c:dPt>
          <c:dPt>
            <c:idx val="24"/>
            <c:spPr>
              <a:solidFill>
                <a:srgbClr val="C00000">
                  <a:alpha val="43000"/>
                </a:srgbClr>
              </a:solidFill>
              <a:ln w="19050">
                <a:solidFill>
                  <a:schemeClr val="tx1"/>
                </a:solidFill>
              </a:ln>
            </c:spPr>
          </c:dPt>
          <c:dPt>
            <c:idx val="25"/>
            <c:spPr>
              <a:solidFill>
                <a:srgbClr val="92D050">
                  <a:alpha val="43000"/>
                </a:srgbClr>
              </a:solidFill>
              <a:ln w="19050">
                <a:solidFill>
                  <a:schemeClr val="tx1"/>
                </a:solidFill>
              </a:ln>
            </c:spPr>
          </c:dPt>
          <c:dPt>
            <c:idx val="26"/>
            <c:spPr>
              <a:solidFill>
                <a:srgbClr val="C00000">
                  <a:alpha val="43000"/>
                </a:srgbClr>
              </a:solidFill>
              <a:ln w="19050">
                <a:solidFill>
                  <a:schemeClr val="tx1"/>
                </a:solidFill>
              </a:ln>
            </c:spPr>
          </c:dPt>
          <c:dPt>
            <c:idx val="27"/>
            <c:spPr>
              <a:solidFill>
                <a:srgbClr val="92D050">
                  <a:alpha val="43000"/>
                </a:srgbClr>
              </a:solidFill>
              <a:ln w="19050">
                <a:solidFill>
                  <a:schemeClr val="tx1"/>
                </a:solidFill>
              </a:ln>
            </c:spPr>
          </c:dPt>
          <c:dLbls>
            <c:dLbl>
              <c:idx val="0"/>
              <c:layout>
                <c:manualLayout>
                  <c:x val="-5.7358889016618043E-2"/>
                  <c:y val="-4.1159920687784755E-2"/>
                </c:manualLayout>
              </c:layout>
              <c:tx>
                <c:rich>
                  <a:bodyPr/>
                  <a:lstStyle/>
                  <a:p>
                    <a:r>
                      <a:rPr lang="en-US" sz="1000" b="0" i="0" baseline="0"/>
                      <a:t>A</a:t>
                    </a:r>
                    <a:r>
                      <a:rPr lang="en-US" sz="800" b="0" i="0" baseline="0"/>
                      <a:t>rezzo e val Tiberina </a:t>
                    </a:r>
                    <a:endParaRPr lang="it-IT" sz="800"/>
                  </a:p>
                  <a:p>
                    <a:r>
                      <a:rPr lang="en-US" sz="800" b="0" i="0" baseline="0"/>
                      <a:t>+2.7; </a:t>
                    </a:r>
                    <a:r>
                      <a:rPr lang="en-US" sz="800"/>
                      <a:t>15.9</a:t>
                    </a:r>
                  </a:p>
                </c:rich>
              </c:tx>
              <c:showVal val="1"/>
            </c:dLbl>
            <c:dLbl>
              <c:idx val="1"/>
              <c:layout>
                <c:manualLayout>
                  <c:x val="-0.11251725183408928"/>
                  <c:y val="-3.1425373816329809E-2"/>
                </c:manualLayout>
              </c:layout>
              <c:tx>
                <c:rich>
                  <a:bodyPr/>
                  <a:lstStyle/>
                  <a:p>
                    <a:r>
                      <a:rPr lang="en-US" sz="1000" b="1" i="0" baseline="0"/>
                      <a:t>F</a:t>
                    </a:r>
                    <a:r>
                      <a:rPr lang="en-US" sz="1200" b="1" i="0" baseline="0"/>
                      <a:t>irenze e area f. </a:t>
                    </a:r>
                  </a:p>
                  <a:p>
                    <a:r>
                      <a:rPr lang="en-US" sz="1200" b="1" i="0" baseline="0"/>
                      <a:t>+3.3 ; +6.7</a:t>
                    </a:r>
                    <a:endParaRPr lang="it-IT" sz="1200" b="1"/>
                  </a:p>
                </c:rich>
              </c:tx>
              <c:showVal val="1"/>
            </c:dLbl>
            <c:dLbl>
              <c:idx val="2"/>
              <c:layout/>
              <c:tx>
                <c:rich>
                  <a:bodyPr/>
                  <a:lstStyle/>
                  <a:p>
                    <a:r>
                      <a:rPr lang="en-US" sz="1000"/>
                      <a:t>P</a:t>
                    </a:r>
                    <a:r>
                      <a:rPr lang="en-US"/>
                      <a:t>iana</a:t>
                    </a:r>
                    <a:r>
                      <a:rPr lang="en-US" baseline="0"/>
                      <a:t> di Lucca </a:t>
                    </a:r>
                  </a:p>
                  <a:p>
                    <a:r>
                      <a:rPr lang="en-US" baseline="0"/>
                      <a:t>0.8  </a:t>
                    </a:r>
                    <a:r>
                      <a:rPr lang="en-US"/>
                      <a:t>1.7</a:t>
                    </a:r>
                  </a:p>
                </c:rich>
              </c:tx>
              <c:showVal val="1"/>
            </c:dLbl>
            <c:dLbl>
              <c:idx val="3"/>
              <c:layout>
                <c:manualLayout>
                  <c:x val="-8.7727793863430159E-2"/>
                  <c:y val="-4.7138003891045339E-2"/>
                </c:manualLayout>
              </c:layout>
              <c:tx>
                <c:rich>
                  <a:bodyPr/>
                  <a:lstStyle/>
                  <a:p>
                    <a:r>
                      <a:rPr lang="en-US" sz="1000"/>
                      <a:t>P</a:t>
                    </a:r>
                    <a:r>
                      <a:rPr lang="en-US"/>
                      <a:t>rato Val Bisenzio</a:t>
                    </a:r>
                  </a:p>
                  <a:p>
                    <a:r>
                      <a:rPr lang="en-US"/>
                      <a:t>0.7 ; 3.4</a:t>
                    </a:r>
                  </a:p>
                </c:rich>
              </c:tx>
              <c:showVal val="1"/>
            </c:dLbl>
            <c:dLbl>
              <c:idx val="4"/>
              <c:layout>
                <c:manualLayout>
                  <c:x val="-7.3991860895301562E-3"/>
                  <c:y val="2.0202023772638678E-2"/>
                </c:manualLayout>
              </c:layout>
              <c:tx>
                <c:rich>
                  <a:bodyPr/>
                  <a:lstStyle/>
                  <a:p>
                    <a:r>
                      <a:rPr lang="en-US" sz="1000"/>
                      <a:t>T</a:t>
                    </a:r>
                    <a:r>
                      <a:rPr lang="en-US"/>
                      <a:t>erre di PIsa</a:t>
                    </a:r>
                  </a:p>
                  <a:p>
                    <a:r>
                      <a:rPr lang="en-US"/>
                      <a:t>+0.7;</a:t>
                    </a:r>
                    <a:r>
                      <a:rPr lang="en-US" baseline="0"/>
                      <a:t> </a:t>
                    </a:r>
                    <a:r>
                      <a:rPr lang="en-US"/>
                      <a:t>-2.5</a:t>
                    </a:r>
                  </a:p>
                </c:rich>
              </c:tx>
              <c:showVal val="1"/>
            </c:dLbl>
            <c:dLbl>
              <c:idx val="5"/>
              <c:layout>
                <c:manualLayout>
                  <c:x val="-4.1435442101368847E-2"/>
                  <c:y val="-5.8361402009845124E-2"/>
                </c:manualLayout>
              </c:layout>
              <c:tx>
                <c:rich>
                  <a:bodyPr/>
                  <a:lstStyle/>
                  <a:p>
                    <a:r>
                      <a:rPr lang="en-US" sz="1000"/>
                      <a:t>T</a:t>
                    </a:r>
                    <a:r>
                      <a:rPr lang="en-US"/>
                      <a:t>erre di Siena</a:t>
                    </a:r>
                  </a:p>
                  <a:p>
                    <a:r>
                      <a:rPr lang="en-US"/>
                      <a:t>1.3 ; 4.8</a:t>
                    </a:r>
                  </a:p>
                </c:rich>
              </c:tx>
              <c:showVal val="1"/>
            </c:dLbl>
            <c:dLbl>
              <c:idx val="6"/>
              <c:layout>
                <c:manualLayout>
                  <c:x val="-2.9596744358120607E-3"/>
                  <c:y val="2.6936031696851586E-2"/>
                </c:manualLayout>
              </c:layout>
              <c:tx>
                <c:rich>
                  <a:bodyPr/>
                  <a:lstStyle/>
                  <a:p>
                    <a:r>
                      <a:rPr lang="en-US" sz="1000"/>
                      <a:t>C</a:t>
                    </a:r>
                    <a:r>
                      <a:rPr lang="en-US"/>
                      <a:t>hianti </a:t>
                    </a:r>
                  </a:p>
                  <a:p>
                    <a:r>
                      <a:rPr lang="en-US"/>
                      <a:t>1.0 ;</a:t>
                    </a:r>
                    <a:r>
                      <a:rPr lang="en-US" baseline="0"/>
                      <a:t> </a:t>
                    </a:r>
                    <a:r>
                      <a:rPr lang="en-US"/>
                      <a:t>4.9</a:t>
                    </a:r>
                  </a:p>
                </c:rich>
              </c:tx>
              <c:showVal val="1"/>
            </c:dLbl>
            <c:dLbl>
              <c:idx val="7"/>
              <c:layout>
                <c:manualLayout>
                  <c:x val="7.0992366355194403E-2"/>
                  <c:y val="0.16466196146328388"/>
                </c:manualLayout>
              </c:layout>
              <c:tx>
                <c:rich>
                  <a:bodyPr/>
                  <a:lstStyle/>
                  <a:p>
                    <a:r>
                      <a:rPr lang="en-US" sz="1000"/>
                      <a:t>E</a:t>
                    </a:r>
                    <a:r>
                      <a:rPr lang="en-US"/>
                      <a:t>mpolese Val d’Elsa e Montalbano</a:t>
                    </a:r>
                  </a:p>
                  <a:p>
                    <a:r>
                      <a:rPr lang="en-US"/>
                      <a:t>+0.7 ; -2.2 </a:t>
                    </a:r>
                  </a:p>
                </c:rich>
              </c:tx>
              <c:showVal val="1"/>
            </c:dLbl>
            <c:dLbl>
              <c:idx val="8"/>
              <c:layout>
                <c:manualLayout>
                  <c:x val="2.2691536509746792E-2"/>
                  <c:y val="0.21789955847229892"/>
                </c:manualLayout>
              </c:layout>
              <c:tx>
                <c:rich>
                  <a:bodyPr/>
                  <a:lstStyle/>
                  <a:p>
                    <a:r>
                      <a:rPr lang="en-US" sz="1000"/>
                      <a:t>T</a:t>
                    </a:r>
                    <a:r>
                      <a:rPr lang="en-US" sz="800"/>
                      <a:t>erre di Valdelsa e dell’Etruria Volterrana +2; 6.5</a:t>
                    </a:r>
                  </a:p>
                </c:rich>
              </c:tx>
              <c:showVal val="1"/>
            </c:dLbl>
            <c:dLbl>
              <c:idx val="9"/>
              <c:layout>
                <c:manualLayout>
                  <c:x val="-8.8791398300516779E-3"/>
                  <c:y val="-4.4893386161419377E-3"/>
                </c:manualLayout>
              </c:layout>
              <c:tx>
                <c:rich>
                  <a:bodyPr/>
                  <a:lstStyle/>
                  <a:p>
                    <a:r>
                      <a:rPr lang="en-US" sz="1000"/>
                      <a:t>V</a:t>
                    </a:r>
                    <a:r>
                      <a:rPr lang="en-US"/>
                      <a:t>al d’Orcia</a:t>
                    </a:r>
                  </a:p>
                  <a:p>
                    <a:r>
                      <a:rPr lang="en-US"/>
                      <a:t>+2.6 ; 5.3</a:t>
                    </a:r>
                  </a:p>
                </c:rich>
              </c:tx>
              <c:showVal val="1"/>
            </c:dLbl>
            <c:dLbl>
              <c:idx val="10"/>
              <c:delete val="1"/>
            </c:dLbl>
            <c:dLbl>
              <c:idx val="11"/>
              <c:layout>
                <c:manualLayout>
                  <c:x val="-0.12840274543461833"/>
                  <c:y val="-1.4887863057757796E-2"/>
                </c:manualLayout>
              </c:layout>
              <c:tx>
                <c:rich>
                  <a:bodyPr/>
                  <a:lstStyle/>
                  <a:p>
                    <a:r>
                      <a:rPr lang="en-US" sz="1000"/>
                      <a:t>V</a:t>
                    </a:r>
                    <a:r>
                      <a:rPr lang="en-US"/>
                      <a:t>al di Chiana  Senese</a:t>
                    </a:r>
                  </a:p>
                  <a:p>
                    <a:r>
                      <a:rPr lang="en-US"/>
                      <a:t>-2.5 ; 7.2</a:t>
                    </a:r>
                  </a:p>
                </c:rich>
              </c:tx>
              <c:showVal val="1"/>
            </c:dLbl>
            <c:dLbl>
              <c:idx val="12"/>
              <c:layout>
                <c:manualLayout>
                  <c:x val="-1.7758046614872364E-2"/>
                  <c:y val="4.7138055469490257E-2"/>
                </c:manualLayout>
              </c:layout>
              <c:tx>
                <c:rich>
                  <a:bodyPr/>
                  <a:lstStyle/>
                  <a:p>
                    <a:r>
                      <a:rPr lang="en-US" sz="1000"/>
                      <a:t>V</a:t>
                    </a:r>
                    <a:r>
                      <a:rPr lang="en-US"/>
                      <a:t>aldarno Aretino</a:t>
                    </a:r>
                  </a:p>
                  <a:p>
                    <a:r>
                      <a:rPr lang="en-US"/>
                      <a:t>1.8 ; -1</a:t>
                    </a:r>
                  </a:p>
                </c:rich>
              </c:tx>
              <c:showVal val="1"/>
            </c:dLbl>
            <c:dLbl>
              <c:idx val="13"/>
              <c:layout>
                <c:manualLayout>
                  <c:x val="-5.6344734902388421E-2"/>
                  <c:y val="-3.0695745993582838E-3"/>
                </c:manualLayout>
              </c:layout>
              <c:tx>
                <c:rich>
                  <a:bodyPr/>
                  <a:lstStyle/>
                  <a:p>
                    <a:pPr>
                      <a:defRPr sz="1000" b="1"/>
                    </a:pPr>
                    <a:r>
                      <a:rPr lang="en-US" sz="1000" b="1"/>
                      <a:t>V</a:t>
                    </a:r>
                    <a:r>
                      <a:rPr lang="en-US" b="1"/>
                      <a:t>aldinievole</a:t>
                    </a:r>
                  </a:p>
                  <a:p>
                    <a:pPr>
                      <a:defRPr sz="1000" b="1"/>
                    </a:pPr>
                    <a:r>
                      <a:rPr lang="en-US" b="1"/>
                      <a:t>-1.9 ; 3.1</a:t>
                    </a:r>
                  </a:p>
                </c:rich>
              </c:tx>
              <c:spPr/>
              <c:showVal val="1"/>
            </c:dLbl>
            <c:dLbl>
              <c:idx val="14"/>
              <c:layout>
                <c:manualLayout>
                  <c:x val="-8.7955390328990232E-2"/>
                  <c:y val="-5.0167908742757707E-2"/>
                </c:manualLayout>
              </c:layout>
              <c:tx>
                <c:rich>
                  <a:bodyPr/>
                  <a:lstStyle/>
                  <a:p>
                    <a:r>
                      <a:rPr lang="en-US" sz="1000" b="0" i="0" baseline="0"/>
                      <a:t>C</a:t>
                    </a:r>
                    <a:r>
                      <a:rPr lang="en-US" sz="800" b="0" i="0" baseline="0"/>
                      <a:t>osta degli Etruschi</a:t>
                    </a:r>
                    <a:endParaRPr lang="it-IT" sz="800"/>
                  </a:p>
                  <a:p>
                    <a:r>
                      <a:rPr lang="en-US" sz="800" b="0" i="0" baseline="0"/>
                      <a:t>+2.2; +</a:t>
                    </a:r>
                    <a:r>
                      <a:rPr lang="en-US" sz="800"/>
                      <a:t>6.6</a:t>
                    </a:r>
                  </a:p>
                </c:rich>
              </c:tx>
              <c:showVal val="1"/>
            </c:dLbl>
            <c:dLbl>
              <c:idx val="15"/>
              <c:layout>
                <c:manualLayout>
                  <c:x val="-6.3372903966175884E-2"/>
                  <c:y val="1.3166036876269944E-3"/>
                </c:manualLayout>
              </c:layout>
              <c:tx>
                <c:rich>
                  <a:bodyPr/>
                  <a:lstStyle/>
                  <a:p>
                    <a:r>
                      <a:rPr lang="en-US" sz="1000"/>
                      <a:t>I</a:t>
                    </a:r>
                    <a:r>
                      <a:rPr lang="en-US"/>
                      <a:t>sola d’Elba</a:t>
                    </a:r>
                  </a:p>
                  <a:p>
                    <a:r>
                      <a:rPr lang="en-US"/>
                      <a:t>-0.5</a:t>
                    </a:r>
                    <a:r>
                      <a:rPr lang="en-US" baseline="0"/>
                      <a:t> </a:t>
                    </a:r>
                    <a:r>
                      <a:rPr lang="en-US"/>
                      <a:t>; +3.8</a:t>
                    </a:r>
                  </a:p>
                </c:rich>
              </c:tx>
              <c:showVal val="1"/>
            </c:dLbl>
            <c:dLbl>
              <c:idx val="16"/>
              <c:layout>
                <c:manualLayout>
                  <c:x val="-4.6710538257223648E-2"/>
                  <c:y val="-3.7532809950309352E-2"/>
                </c:manualLayout>
              </c:layout>
              <c:tx>
                <c:rich>
                  <a:bodyPr/>
                  <a:lstStyle/>
                  <a:p>
                    <a:r>
                      <a:rPr lang="en-US" sz="1000"/>
                      <a:t>L</a:t>
                    </a:r>
                    <a:r>
                      <a:rPr lang="en-US"/>
                      <a:t>ivorno  0.3</a:t>
                    </a:r>
                    <a:r>
                      <a:rPr lang="en-US" baseline="0"/>
                      <a:t> ; +</a:t>
                    </a:r>
                    <a:r>
                      <a:rPr lang="en-US"/>
                      <a:t>7.3</a:t>
                    </a:r>
                  </a:p>
                </c:rich>
              </c:tx>
              <c:showVal val="1"/>
            </c:dLbl>
            <c:dLbl>
              <c:idx val="17"/>
              <c:layout>
                <c:manualLayout>
                  <c:x val="-6.6402782791705861E-2"/>
                  <c:y val="-2.9672516571497189E-2"/>
                </c:manualLayout>
              </c:layout>
              <c:tx>
                <c:rich>
                  <a:bodyPr/>
                  <a:lstStyle/>
                  <a:p>
                    <a:pPr>
                      <a:defRPr sz="1000" b="1"/>
                    </a:pPr>
                    <a:r>
                      <a:rPr lang="en-US" sz="1000" b="0"/>
                      <a:t>Maremma </a:t>
                    </a:r>
                  </a:p>
                  <a:p>
                    <a:pPr>
                      <a:defRPr sz="1000" b="1"/>
                    </a:pPr>
                    <a:r>
                      <a:rPr lang="en-US" sz="1000" b="0"/>
                      <a:t>0.2 ; 2.3</a:t>
                    </a:r>
                  </a:p>
                </c:rich>
              </c:tx>
              <c:spPr/>
              <c:showVal val="1"/>
            </c:dLbl>
            <c:dLbl>
              <c:idx val="18"/>
              <c:layout>
                <c:manualLayout>
                  <c:x val="-6.0251692620824179E-2"/>
                  <c:y val="-1.4269287795039486E-2"/>
                </c:manualLayout>
              </c:layout>
              <c:tx>
                <c:rich>
                  <a:bodyPr/>
                  <a:lstStyle/>
                  <a:p>
                    <a:r>
                      <a:rPr lang="en-US" sz="1000"/>
                      <a:t>M</a:t>
                    </a:r>
                    <a:r>
                      <a:rPr lang="en-US"/>
                      <a:t>aremma</a:t>
                    </a:r>
                  </a:p>
                  <a:p>
                    <a:r>
                      <a:rPr lang="en-US"/>
                      <a:t> Area Nord </a:t>
                    </a:r>
                  </a:p>
                  <a:p>
                    <a:r>
                      <a:rPr lang="en-US"/>
                      <a:t>0.2 ; -2.3</a:t>
                    </a:r>
                  </a:p>
                </c:rich>
              </c:tx>
              <c:showVal val="1"/>
            </c:dLbl>
            <c:dLbl>
              <c:idx val="19"/>
              <c:layout>
                <c:manualLayout>
                  <c:x val="-3.017790873373612E-2"/>
                  <c:y val="-4.4591979027093241E-2"/>
                </c:manualLayout>
              </c:layout>
              <c:tx>
                <c:rich>
                  <a:bodyPr/>
                  <a:lstStyle/>
                  <a:p>
                    <a:r>
                      <a:rPr lang="en-US" sz="1000"/>
                      <a:t>R</a:t>
                    </a:r>
                    <a:r>
                      <a:rPr lang="en-US"/>
                      <a:t>iviera Apuana </a:t>
                    </a:r>
                  </a:p>
                  <a:p>
                    <a:r>
                      <a:rPr lang="en-US"/>
                      <a:t>-2.2 ; 6.9</a:t>
                    </a:r>
                  </a:p>
                </c:rich>
              </c:tx>
              <c:showVal val="1"/>
            </c:dLbl>
            <c:dLbl>
              <c:idx val="20"/>
              <c:layout>
                <c:manualLayout>
                  <c:x val="-0.14896127483206237"/>
                  <c:y val="6.9742899798190969E-2"/>
                </c:manualLayout>
              </c:layout>
              <c:tx>
                <c:rich>
                  <a:bodyPr/>
                  <a:lstStyle/>
                  <a:p>
                    <a:pPr>
                      <a:defRPr sz="1000" b="1">
                        <a:solidFill>
                          <a:srgbClr val="FF0000"/>
                        </a:solidFill>
                      </a:defRPr>
                    </a:pPr>
                    <a:r>
                      <a:rPr lang="en-US" sz="1400" b="1" smtClean="0">
                        <a:solidFill>
                          <a:srgbClr val="FF0000"/>
                        </a:solidFill>
                      </a:rPr>
                      <a:t>Versilia</a:t>
                    </a:r>
                    <a:endParaRPr lang="en-US" sz="1400" b="1">
                      <a:solidFill>
                        <a:srgbClr val="FF0000"/>
                      </a:solidFill>
                    </a:endParaRPr>
                  </a:p>
                  <a:p>
                    <a:pPr>
                      <a:defRPr sz="1000" b="1">
                        <a:solidFill>
                          <a:srgbClr val="FF0000"/>
                        </a:solidFill>
                      </a:defRPr>
                    </a:pPr>
                    <a:r>
                      <a:rPr lang="en-US" sz="1400" b="1">
                        <a:solidFill>
                          <a:srgbClr val="FF0000"/>
                        </a:solidFill>
                      </a:rPr>
                      <a:t>-1 ; -5.0</a:t>
                    </a:r>
                  </a:p>
                </c:rich>
              </c:tx>
              <c:spPr/>
              <c:showVal val="1"/>
            </c:dLbl>
            <c:dLbl>
              <c:idx val="21"/>
              <c:layout>
                <c:manualLayout>
                  <c:x val="-4.4904902980357202E-2"/>
                  <c:y val="-3.8159378237206401E-2"/>
                </c:manualLayout>
              </c:layout>
              <c:tx>
                <c:rich>
                  <a:bodyPr/>
                  <a:lstStyle/>
                  <a:p>
                    <a:r>
                      <a:rPr lang="en-US" sz="1000"/>
                      <a:t>A</a:t>
                    </a:r>
                    <a:r>
                      <a:rPr lang="en-US"/>
                      <a:t>miata </a:t>
                    </a:r>
                  </a:p>
                  <a:p>
                    <a:r>
                      <a:rPr lang="en-US"/>
                      <a:t>-2.7; +18.5</a:t>
                    </a:r>
                  </a:p>
                </c:rich>
              </c:tx>
              <c:showVal val="1"/>
            </c:dLbl>
            <c:dLbl>
              <c:idx val="22"/>
              <c:layout>
                <c:manualLayout>
                  <c:x val="-7.0798382426505199E-2"/>
                  <c:y val="-7.968174632367149E-2"/>
                </c:manualLayout>
              </c:layout>
              <c:tx>
                <c:rich>
                  <a:bodyPr/>
                  <a:lstStyle/>
                  <a:p>
                    <a:r>
                      <a:rPr lang="en-US" sz="1000"/>
                      <a:t>C</a:t>
                    </a:r>
                    <a:r>
                      <a:rPr lang="en-US" sz="800"/>
                      <a:t>asentino </a:t>
                    </a:r>
                  </a:p>
                  <a:p>
                    <a:r>
                      <a:rPr lang="en-US" sz="800"/>
                      <a:t>+3</a:t>
                    </a:r>
                    <a:r>
                      <a:rPr lang="en-US" sz="800" baseline="0"/>
                      <a:t> </a:t>
                    </a:r>
                    <a:r>
                      <a:rPr lang="en-US" sz="800"/>
                      <a:t>;</a:t>
                    </a:r>
                    <a:r>
                      <a:rPr lang="en-US" sz="800" baseline="0"/>
                      <a:t> +10.1</a:t>
                    </a:r>
                    <a:endParaRPr lang="en-US" sz="800"/>
                  </a:p>
                </c:rich>
              </c:tx>
              <c:showVal val="1"/>
            </c:dLbl>
            <c:dLbl>
              <c:idx val="23"/>
              <c:layout>
                <c:manualLayout>
                  <c:x val="-9.6903738823761978E-2"/>
                  <c:y val="-3.789779436203089E-2"/>
                </c:manualLayout>
              </c:layout>
              <c:tx>
                <c:rich>
                  <a:bodyPr/>
                  <a:lstStyle/>
                  <a:p>
                    <a:r>
                      <a:rPr lang="en-US" sz="1000"/>
                      <a:t>G</a:t>
                    </a:r>
                    <a:r>
                      <a:rPr lang="en-US"/>
                      <a:t>arfagnana e </a:t>
                    </a:r>
                  </a:p>
                  <a:p>
                    <a:r>
                      <a:rPr lang="en-US"/>
                      <a:t>Media Valle del Serchio</a:t>
                    </a:r>
                  </a:p>
                  <a:p>
                    <a:r>
                      <a:rPr lang="en-US"/>
                      <a:t>-1.4 ; -3.2%</a:t>
                    </a:r>
                  </a:p>
                </c:rich>
              </c:tx>
              <c:showVal val="1"/>
            </c:dLbl>
            <c:dLbl>
              <c:idx val="24"/>
              <c:layout>
                <c:manualLayout>
                  <c:x val="-3.6273626544997752E-2"/>
                  <c:y val="-2.6158731732024376E-2"/>
                </c:manualLayout>
              </c:layout>
              <c:tx>
                <c:rich>
                  <a:bodyPr/>
                  <a:lstStyle/>
                  <a:p>
                    <a:r>
                      <a:rPr lang="en-US" sz="1000"/>
                      <a:t>L</a:t>
                    </a:r>
                    <a:r>
                      <a:rPr lang="en-US"/>
                      <a:t>unigiana</a:t>
                    </a:r>
                  </a:p>
                  <a:p>
                    <a:r>
                      <a:rPr lang="en-US"/>
                      <a:t>-1.2 ; 4.9</a:t>
                    </a:r>
                  </a:p>
                </c:rich>
              </c:tx>
              <c:showVal val="1"/>
            </c:dLbl>
            <c:dLbl>
              <c:idx val="25"/>
              <c:layout>
                <c:manualLayout>
                  <c:x val="-1.1838697743248243E-2"/>
                  <c:y val="2.9180701004922541E-2"/>
                </c:manualLayout>
              </c:layout>
              <c:tx>
                <c:rich>
                  <a:bodyPr/>
                  <a:lstStyle/>
                  <a:p>
                    <a:r>
                      <a:rPr lang="en-US" sz="1000"/>
                      <a:t>M</a:t>
                    </a:r>
                    <a:r>
                      <a:rPr lang="en-US"/>
                      <a:t>ugello </a:t>
                    </a:r>
                  </a:p>
                  <a:p>
                    <a:r>
                      <a:rPr lang="en-US"/>
                      <a:t>0.8 ; 1.2</a:t>
                    </a:r>
                  </a:p>
                </c:rich>
              </c:tx>
              <c:showVal val="1"/>
            </c:dLbl>
            <c:dLbl>
              <c:idx val="26"/>
              <c:layout>
                <c:manualLayout>
                  <c:x val="-8.4919770054722551E-2"/>
                  <c:y val="-4.4409543654681756E-2"/>
                </c:manualLayout>
              </c:layout>
              <c:tx>
                <c:rich>
                  <a:bodyPr/>
                  <a:lstStyle/>
                  <a:p>
                    <a:r>
                      <a:rPr lang="en-US" sz="1000"/>
                      <a:t>P</a:t>
                    </a:r>
                    <a:r>
                      <a:rPr lang="en-US"/>
                      <a:t>istoia</a:t>
                    </a:r>
                    <a:r>
                      <a:rPr lang="en-US" baseline="0"/>
                      <a:t> </a:t>
                    </a:r>
                    <a:r>
                      <a:rPr lang="en-US"/>
                      <a:t>Montagna Pistoiese</a:t>
                    </a:r>
                  </a:p>
                  <a:p>
                    <a:r>
                      <a:rPr lang="en-US"/>
                      <a:t>-1 ;</a:t>
                    </a:r>
                    <a:r>
                      <a:rPr lang="en-US" baseline="0"/>
                      <a:t> </a:t>
                    </a:r>
                    <a:r>
                      <a:rPr lang="en-US"/>
                      <a:t>9.2</a:t>
                    </a:r>
                  </a:p>
                </c:rich>
              </c:tx>
              <c:showVal val="1"/>
            </c:dLbl>
            <c:dLbl>
              <c:idx val="27"/>
              <c:layout>
                <c:manualLayout>
                  <c:x val="-5.457439425586473E-2"/>
                  <c:y val="-5.8548569183812522E-2"/>
                </c:manualLayout>
              </c:layout>
              <c:tx>
                <c:rich>
                  <a:bodyPr/>
                  <a:lstStyle/>
                  <a:p>
                    <a:r>
                      <a:rPr lang="en-US" sz="1000" b="0" i="0" baseline="0"/>
                      <a:t>V</a:t>
                    </a:r>
                    <a:r>
                      <a:rPr lang="en-US" sz="800" b="0" i="0" baseline="0"/>
                      <a:t>al di Chiana Senese</a:t>
                    </a:r>
                  </a:p>
                  <a:p>
                    <a:r>
                      <a:rPr lang="en-US" sz="800" b="0" i="0" baseline="0"/>
                      <a:t> senza Chianciano</a:t>
                    </a:r>
                    <a:endParaRPr lang="it-IT" sz="800"/>
                  </a:p>
                  <a:p>
                    <a:r>
                      <a:rPr lang="en-US" sz="800" b="0" i="0" baseline="0"/>
                      <a:t>+1.1; +12.7</a:t>
                    </a:r>
                    <a:endParaRPr lang="it-IT" sz="800"/>
                  </a:p>
                </c:rich>
              </c:tx>
              <c:showVal val="1"/>
            </c:dLbl>
            <c:txPr>
              <a:bodyPr/>
              <a:lstStyle/>
              <a:p>
                <a:pPr>
                  <a:defRPr sz="1000"/>
                </a:pPr>
                <a:endParaRPr lang="it-IT"/>
              </a:p>
            </c:txPr>
            <c:showVal val="1"/>
          </c:dLbls>
          <c:xVal>
            <c:numRef>
              <c:f>Foglio1!$B$102:$B$130</c:f>
              <c:numCache>
                <c:formatCode>_-* #,##0.0_-;\-* #,##0.0_-;_-* "-"??_-;_-@_-</c:formatCode>
                <c:ptCount val="29"/>
                <c:pt idx="0">
                  <c:v>2.7471200210761113</c:v>
                </c:pt>
                <c:pt idx="1">
                  <c:v>3.2531010889182093</c:v>
                </c:pt>
                <c:pt idx="2">
                  <c:v>0.83860579071755048</c:v>
                </c:pt>
                <c:pt idx="3">
                  <c:v>0.68160167490123325</c:v>
                </c:pt>
                <c:pt idx="4">
                  <c:v>0.66414006544419679</c:v>
                </c:pt>
                <c:pt idx="5">
                  <c:v>1.2691038193753057</c:v>
                </c:pt>
                <c:pt idx="6">
                  <c:v>0.99009440353721168</c:v>
                </c:pt>
                <c:pt idx="7">
                  <c:v>0.70556808892878742</c:v>
                </c:pt>
                <c:pt idx="8">
                  <c:v>2.0313490677598351</c:v>
                </c:pt>
                <c:pt idx="9">
                  <c:v>2.6450466853547456</c:v>
                </c:pt>
                <c:pt idx="10">
                  <c:v>0.21033994400465605</c:v>
                </c:pt>
                <c:pt idx="11">
                  <c:v>-2.520962549023309</c:v>
                </c:pt>
                <c:pt idx="12">
                  <c:v>1.7574616751687253</c:v>
                </c:pt>
                <c:pt idx="13">
                  <c:v>-1.8565087426190339</c:v>
                </c:pt>
                <c:pt idx="14">
                  <c:v>2.2458061888956049</c:v>
                </c:pt>
                <c:pt idx="15">
                  <c:v>-0.5041709594981959</c:v>
                </c:pt>
                <c:pt idx="16">
                  <c:v>0.34216514587550595</c:v>
                </c:pt>
                <c:pt idx="17">
                  <c:v>0.21859777681585424</c:v>
                </c:pt>
                <c:pt idx="18">
                  <c:v>0.19236273194715992</c:v>
                </c:pt>
                <c:pt idx="19">
                  <c:v>-2.2439166999921656</c:v>
                </c:pt>
                <c:pt idx="20">
                  <c:v>-0.96103454343990924</c:v>
                </c:pt>
                <c:pt idx="21">
                  <c:v>-0.96103454343990924</c:v>
                </c:pt>
                <c:pt idx="22">
                  <c:v>-2.7106617498472989</c:v>
                </c:pt>
                <c:pt idx="23">
                  <c:v>2.9635407522652151</c:v>
                </c:pt>
                <c:pt idx="24">
                  <c:v>-1.3679985833557007</c:v>
                </c:pt>
                <c:pt idx="25">
                  <c:v>-1.1588022795457011</c:v>
                </c:pt>
                <c:pt idx="26">
                  <c:v>0.81215095958349093</c:v>
                </c:pt>
                <c:pt idx="27">
                  <c:v>-1.0338794127523583</c:v>
                </c:pt>
                <c:pt idx="28">
                  <c:v>1.068418796852133</c:v>
                </c:pt>
              </c:numCache>
            </c:numRef>
          </c:xVal>
          <c:yVal>
            <c:numRef>
              <c:f>Foglio1!$C$102:$C$130</c:f>
              <c:numCache>
                <c:formatCode>_-* #,##0.0_-;\-* #,##0.0_-;_-* "-"??_-;_-@_-</c:formatCode>
                <c:ptCount val="29"/>
                <c:pt idx="0">
                  <c:v>15.877595032760208</c:v>
                </c:pt>
                <c:pt idx="1">
                  <c:v>6.6919450825835067</c:v>
                </c:pt>
                <c:pt idx="2">
                  <c:v>1.6604917085419668</c:v>
                </c:pt>
                <c:pt idx="3">
                  <c:v>3.3949429196853833</c:v>
                </c:pt>
                <c:pt idx="4">
                  <c:v>-2.4783537560753692</c:v>
                </c:pt>
                <c:pt idx="5">
                  <c:v>4.7689394864940393</c:v>
                </c:pt>
                <c:pt idx="6">
                  <c:v>4.905305458598086</c:v>
                </c:pt>
                <c:pt idx="7">
                  <c:v>-2.1912735262060279</c:v>
                </c:pt>
                <c:pt idx="8">
                  <c:v>6.5487928750468383</c:v>
                </c:pt>
                <c:pt idx="9">
                  <c:v>5.3252993222523868</c:v>
                </c:pt>
                <c:pt idx="10">
                  <c:v>2.0530910643774996</c:v>
                </c:pt>
                <c:pt idx="11">
                  <c:v>7.2361245512014616</c:v>
                </c:pt>
                <c:pt idx="12">
                  <c:v>-1.0213587584441017</c:v>
                </c:pt>
                <c:pt idx="13">
                  <c:v>3.147307727880412</c:v>
                </c:pt>
                <c:pt idx="14">
                  <c:v>6.5595588219103496</c:v>
                </c:pt>
                <c:pt idx="15">
                  <c:v>3.7665481339477442</c:v>
                </c:pt>
                <c:pt idx="16">
                  <c:v>7.2834539174902568</c:v>
                </c:pt>
                <c:pt idx="17">
                  <c:v>2.2700258830335991</c:v>
                </c:pt>
                <c:pt idx="18">
                  <c:v>-2.3084775419210177</c:v>
                </c:pt>
                <c:pt idx="19">
                  <c:v>6.8736970235321788</c:v>
                </c:pt>
                <c:pt idx="20">
                  <c:v>-5.0458942354555383</c:v>
                </c:pt>
                <c:pt idx="21">
                  <c:v>4.7869430110438103</c:v>
                </c:pt>
                <c:pt idx="22">
                  <c:v>18.452440613410843</c:v>
                </c:pt>
                <c:pt idx="23">
                  <c:v>10.073498669995208</c:v>
                </c:pt>
                <c:pt idx="24">
                  <c:v>-3.1940411564196469</c:v>
                </c:pt>
                <c:pt idx="25">
                  <c:v>4.8523364485981269</c:v>
                </c:pt>
                <c:pt idx="26">
                  <c:v>1.1893361275610694</c:v>
                </c:pt>
                <c:pt idx="27">
                  <c:v>9.207528384613914</c:v>
                </c:pt>
                <c:pt idx="28">
                  <c:v>12.68689968344745</c:v>
                </c:pt>
              </c:numCache>
            </c:numRef>
          </c:yVal>
          <c:bubbleSize>
            <c:numRef>
              <c:f>Foglio1!$D$102:$D$130</c:f>
              <c:numCache>
                <c:formatCode>General</c:formatCode>
                <c:ptCount val="29"/>
                <c:pt idx="0">
                  <c:v>493255</c:v>
                </c:pt>
                <c:pt idx="1">
                  <c:v>12893314</c:v>
                </c:pt>
                <c:pt idx="2">
                  <c:v>693107</c:v>
                </c:pt>
                <c:pt idx="3">
                  <c:v>539886</c:v>
                </c:pt>
                <c:pt idx="4">
                  <c:v>2478223</c:v>
                </c:pt>
                <c:pt idx="5">
                  <c:v>1586471</c:v>
                </c:pt>
                <c:pt idx="6">
                  <c:v>1170033</c:v>
                </c:pt>
                <c:pt idx="7">
                  <c:v>911726</c:v>
                </c:pt>
                <c:pt idx="8">
                  <c:v>1379386</c:v>
                </c:pt>
                <c:pt idx="9">
                  <c:v>539255</c:v>
                </c:pt>
                <c:pt idx="10">
                  <c:v>339350</c:v>
                </c:pt>
                <c:pt idx="11">
                  <c:v>1185742</c:v>
                </c:pt>
                <c:pt idx="12">
                  <c:v>380367</c:v>
                </c:pt>
                <c:pt idx="13">
                  <c:v>1962819</c:v>
                </c:pt>
                <c:pt idx="14">
                  <c:v>5807253</c:v>
                </c:pt>
                <c:pt idx="15">
                  <c:v>2816827</c:v>
                </c:pt>
                <c:pt idx="16">
                  <c:v>376787</c:v>
                </c:pt>
                <c:pt idx="17">
                  <c:v>3086312</c:v>
                </c:pt>
                <c:pt idx="18">
                  <c:v>2570516</c:v>
                </c:pt>
                <c:pt idx="19">
                  <c:v>1029898</c:v>
                </c:pt>
                <c:pt idx="20">
                  <c:v>2593152</c:v>
                </c:pt>
                <c:pt idx="21">
                  <c:v>2593152</c:v>
                </c:pt>
                <c:pt idx="22">
                  <c:v>153634</c:v>
                </c:pt>
                <c:pt idx="23">
                  <c:v>181662</c:v>
                </c:pt>
                <c:pt idx="24">
                  <c:v>306720</c:v>
                </c:pt>
                <c:pt idx="25">
                  <c:v>84144</c:v>
                </c:pt>
                <c:pt idx="26">
                  <c:v>471261</c:v>
                </c:pt>
                <c:pt idx="27">
                  <c:v>399266</c:v>
                </c:pt>
                <c:pt idx="28">
                  <c:v>581674</c:v>
                </c:pt>
              </c:numCache>
            </c:numRef>
          </c:bubbleSize>
        </c:ser>
        <c:bubbleScale val="100"/>
        <c:axId val="72552448"/>
        <c:axId val="72553984"/>
      </c:bubbleChart>
      <c:valAx>
        <c:axId val="72552448"/>
        <c:scaling>
          <c:orientation val="minMax"/>
        </c:scaling>
        <c:axPos val="b"/>
        <c:numFmt formatCode="_-* #,##0.0_-;\-* #,##0.0_-;_-* &quot;-&quot;??_-;_-@_-" sourceLinked="1"/>
        <c:tickLblPos val="low"/>
        <c:spPr>
          <a:ln w="44450"/>
        </c:spPr>
        <c:crossAx val="72553984"/>
        <c:crosses val="autoZero"/>
        <c:crossBetween val="midCat"/>
      </c:valAx>
      <c:valAx>
        <c:axId val="72553984"/>
        <c:scaling>
          <c:orientation val="minMax"/>
        </c:scaling>
        <c:axPos val="l"/>
        <c:majorGridlines/>
        <c:numFmt formatCode="_-* #,##0.0_-;\-* #,##0.0_-;_-* &quot;-&quot;??_-;_-@_-" sourceLinked="1"/>
        <c:tickLblPos val="low"/>
        <c:spPr>
          <a:ln w="44450"/>
        </c:spPr>
        <c:crossAx val="72552448"/>
        <c:crosses val="autoZero"/>
        <c:crossBetween val="midCat"/>
      </c:valAx>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7.6636244333094725E-2"/>
          <c:y val="0.13010425780110821"/>
          <c:w val="0.90779567326811783"/>
          <c:h val="0.81517424905220159"/>
        </c:manualLayout>
      </c:layout>
      <c:barChart>
        <c:barDir val="col"/>
        <c:grouping val="clustered"/>
        <c:ser>
          <c:idx val="0"/>
          <c:order val="0"/>
          <c:tx>
            <c:strRef>
              <c:f>Foglio1!$G$96</c:f>
              <c:strCache>
                <c:ptCount val="1"/>
                <c:pt idx="0">
                  <c:v>1997-2007</c:v>
                </c:pt>
              </c:strCache>
            </c:strRef>
          </c:tx>
          <c:cat>
            <c:strRef>
              <c:f>Foglio1!$F$97:$F$104</c:f>
              <c:strCache>
                <c:ptCount val="8"/>
                <c:pt idx="0">
                  <c:v>Costa degli Etruschi</c:v>
                </c:pt>
                <c:pt idx="1">
                  <c:v>Isola d’Elba</c:v>
                </c:pt>
                <c:pt idx="2">
                  <c:v>Livorno</c:v>
                </c:pt>
                <c:pt idx="3">
                  <c:v>Maremma</c:v>
                </c:pt>
                <c:pt idx="4">
                  <c:v>Maremma Nord</c:v>
                </c:pt>
                <c:pt idx="5">
                  <c:v>Riviera Apuana</c:v>
                </c:pt>
                <c:pt idx="6">
                  <c:v>Versilia</c:v>
                </c:pt>
                <c:pt idx="7">
                  <c:v>Mare</c:v>
                </c:pt>
              </c:strCache>
            </c:strRef>
          </c:cat>
          <c:val>
            <c:numRef>
              <c:f>Foglio1!$G$97:$G$104</c:f>
              <c:numCache>
                <c:formatCode>_-* #,##0.0_-;\-* #,##0.0_-;_-* "-"??_-;_-@_-</c:formatCode>
                <c:ptCount val="8"/>
                <c:pt idx="0">
                  <c:v>3.6920560725143936</c:v>
                </c:pt>
                <c:pt idx="1">
                  <c:v>0.90967570226918915</c:v>
                </c:pt>
                <c:pt idx="2">
                  <c:v>1.5433311283026938</c:v>
                </c:pt>
                <c:pt idx="3">
                  <c:v>4.048010067040507</c:v>
                </c:pt>
                <c:pt idx="4">
                  <c:v>4.1552839886214805</c:v>
                </c:pt>
                <c:pt idx="5">
                  <c:v>-0.77039337258322416</c:v>
                </c:pt>
                <c:pt idx="6">
                  <c:v>1.698963052978919</c:v>
                </c:pt>
                <c:pt idx="7">
                  <c:v>2.5209555906990677</c:v>
                </c:pt>
              </c:numCache>
            </c:numRef>
          </c:val>
        </c:ser>
        <c:ser>
          <c:idx val="1"/>
          <c:order val="1"/>
          <c:tx>
            <c:strRef>
              <c:f>Foglio1!$H$96</c:f>
              <c:strCache>
                <c:ptCount val="1"/>
                <c:pt idx="0">
                  <c:v>2007-2017</c:v>
                </c:pt>
              </c:strCache>
            </c:strRef>
          </c:tx>
          <c:cat>
            <c:strRef>
              <c:f>Foglio1!$F$97:$F$104</c:f>
              <c:strCache>
                <c:ptCount val="8"/>
                <c:pt idx="0">
                  <c:v>Costa degli Etruschi</c:v>
                </c:pt>
                <c:pt idx="1">
                  <c:v>Isola d’Elba</c:v>
                </c:pt>
                <c:pt idx="2">
                  <c:v>Livorno</c:v>
                </c:pt>
                <c:pt idx="3">
                  <c:v>Maremma</c:v>
                </c:pt>
                <c:pt idx="4">
                  <c:v>Maremma Nord</c:v>
                </c:pt>
                <c:pt idx="5">
                  <c:v>Riviera Apuana</c:v>
                </c:pt>
                <c:pt idx="6">
                  <c:v>Versilia</c:v>
                </c:pt>
                <c:pt idx="7">
                  <c:v>Mare</c:v>
                </c:pt>
              </c:strCache>
            </c:strRef>
          </c:cat>
          <c:val>
            <c:numRef>
              <c:f>Foglio1!$H$97:$H$104</c:f>
              <c:numCache>
                <c:formatCode>_-* #,##0.0_-;\-* #,##0.0_-;_-* "-"??_-;_-@_-</c:formatCode>
                <c:ptCount val="8"/>
                <c:pt idx="0">
                  <c:v>2.2458061888956049</c:v>
                </c:pt>
                <c:pt idx="1">
                  <c:v>-0.50417095949819735</c:v>
                </c:pt>
                <c:pt idx="2">
                  <c:v>0.34216514587550595</c:v>
                </c:pt>
                <c:pt idx="3">
                  <c:v>0.21859777681585424</c:v>
                </c:pt>
                <c:pt idx="4">
                  <c:v>0.19236273194715992</c:v>
                </c:pt>
                <c:pt idx="5">
                  <c:v>-2.2439166999921656</c:v>
                </c:pt>
                <c:pt idx="6">
                  <c:v>-0.96103454343990924</c:v>
                </c:pt>
                <c:pt idx="7">
                  <c:v>0.34194403052902889</c:v>
                </c:pt>
              </c:numCache>
            </c:numRef>
          </c:val>
        </c:ser>
        <c:ser>
          <c:idx val="2"/>
          <c:order val="2"/>
          <c:tx>
            <c:strRef>
              <c:f>Foglio1!$I$96</c:f>
              <c:strCache>
                <c:ptCount val="1"/>
                <c:pt idx="0">
                  <c:v>2015-2017</c:v>
                </c:pt>
              </c:strCache>
            </c:strRef>
          </c:tx>
          <c:cat>
            <c:strRef>
              <c:f>Foglio1!$F$97:$F$104</c:f>
              <c:strCache>
                <c:ptCount val="8"/>
                <c:pt idx="0">
                  <c:v>Costa degli Etruschi</c:v>
                </c:pt>
                <c:pt idx="1">
                  <c:v>Isola d’Elba</c:v>
                </c:pt>
                <c:pt idx="2">
                  <c:v>Livorno</c:v>
                </c:pt>
                <c:pt idx="3">
                  <c:v>Maremma</c:v>
                </c:pt>
                <c:pt idx="4">
                  <c:v>Maremma Nord</c:v>
                </c:pt>
                <c:pt idx="5">
                  <c:v>Riviera Apuana</c:v>
                </c:pt>
                <c:pt idx="6">
                  <c:v>Versilia</c:v>
                </c:pt>
                <c:pt idx="7">
                  <c:v>Mare</c:v>
                </c:pt>
              </c:strCache>
            </c:strRef>
          </c:cat>
          <c:val>
            <c:numRef>
              <c:f>Foglio1!$I$97:$I$104</c:f>
              <c:numCache>
                <c:formatCode>_-* #,##0.0_-;\-* #,##0.0_-;_-* "-"??_-;_-@_-</c:formatCode>
                <c:ptCount val="8"/>
                <c:pt idx="0">
                  <c:v>3.543727406991656</c:v>
                </c:pt>
                <c:pt idx="1">
                  <c:v>0.42010586023684254</c:v>
                </c:pt>
                <c:pt idx="2">
                  <c:v>2.1094409290150544</c:v>
                </c:pt>
                <c:pt idx="3">
                  <c:v>-0.77342118134718962</c:v>
                </c:pt>
                <c:pt idx="4">
                  <c:v>-2.1406526023845287</c:v>
                </c:pt>
                <c:pt idx="5">
                  <c:v>1.5213586427031958</c:v>
                </c:pt>
                <c:pt idx="6">
                  <c:v>2.365493703221988</c:v>
                </c:pt>
                <c:pt idx="7">
                  <c:v>0.23086742777500571</c:v>
                </c:pt>
              </c:numCache>
            </c:numRef>
          </c:val>
        </c:ser>
        <c:axId val="82896768"/>
        <c:axId val="82898304"/>
      </c:barChart>
      <c:catAx>
        <c:axId val="82896768"/>
        <c:scaling>
          <c:orientation val="minMax"/>
        </c:scaling>
        <c:axPos val="b"/>
        <c:tickLblPos val="nextTo"/>
        <c:txPr>
          <a:bodyPr rot="-1860000" anchor="ctr" anchorCtr="0"/>
          <a:lstStyle/>
          <a:p>
            <a:pPr>
              <a:defRPr sz="1000"/>
            </a:pPr>
            <a:endParaRPr lang="it-IT"/>
          </a:p>
        </c:txPr>
        <c:crossAx val="82898304"/>
        <c:crosses val="autoZero"/>
        <c:auto val="1"/>
        <c:lblAlgn val="ctr"/>
        <c:lblOffset val="100"/>
        <c:tickLblSkip val="1"/>
      </c:catAx>
      <c:valAx>
        <c:axId val="82898304"/>
        <c:scaling>
          <c:orientation val="minMax"/>
        </c:scaling>
        <c:axPos val="l"/>
        <c:majorGridlines/>
        <c:numFmt formatCode="_-* #,##0.0_-;\-* #,##0.0_-;_-* &quot;-&quot;??_-;_-@_-" sourceLinked="1"/>
        <c:tickLblPos val="nextTo"/>
        <c:crossAx val="82896768"/>
        <c:crosses val="autoZero"/>
        <c:crossBetween val="between"/>
      </c:valAx>
    </c:plotArea>
    <c:legend>
      <c:legendPos val="r"/>
      <c:layout>
        <c:manualLayout>
          <c:xMode val="edge"/>
          <c:yMode val="edge"/>
          <c:x val="3.1654199475065752E-2"/>
          <c:y val="1.7942548848060728E-2"/>
          <c:w val="0.94334580052493611"/>
          <c:h val="8.4484908136483475E-2"/>
        </c:manualLayout>
      </c:layout>
      <c:txPr>
        <a:bodyPr/>
        <a:lstStyle/>
        <a:p>
          <a:pPr>
            <a:defRPr sz="1200"/>
          </a:pPr>
          <a:endParaRPr lang="it-IT"/>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5.2325139203060152E-2"/>
          <c:y val="2.9589813358079333E-2"/>
          <c:w val="0.90149146325831753"/>
          <c:h val="0.71434474753915655"/>
        </c:manualLayout>
      </c:layout>
      <c:lineChart>
        <c:grouping val="standard"/>
        <c:ser>
          <c:idx val="0"/>
          <c:order val="0"/>
          <c:tx>
            <c:strRef>
              <c:f>'AlB_extra Graf'!$B$4:$C$4</c:f>
              <c:strCache>
                <c:ptCount val="1"/>
                <c:pt idx="0">
                  <c:v>Amiata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Graf'!$D$4:$X$4</c:f>
            </c:numRef>
          </c:val>
        </c:ser>
        <c:ser>
          <c:idx val="1"/>
          <c:order val="1"/>
          <c:tx>
            <c:strRef>
              <c:f>'AlB_extra Graf'!$B$5:$C$5</c:f>
              <c:strCache>
                <c:ptCount val="1"/>
                <c:pt idx="0">
                  <c:v>Amiata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Graf'!$D$5:$X$5</c:f>
            </c:numRef>
          </c:val>
        </c:ser>
        <c:ser>
          <c:idx val="2"/>
          <c:order val="2"/>
          <c:tx>
            <c:strRef>
              <c:f>'AlB_extra Graf'!$B$6:$C$6</c:f>
              <c:strCache>
                <c:ptCount val="1"/>
                <c:pt idx="0">
                  <c:v>Arezzo e Val Tiberina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Graf'!$D$6:$X$6</c:f>
            </c:numRef>
          </c:val>
        </c:ser>
        <c:ser>
          <c:idx val="3"/>
          <c:order val="3"/>
          <c:tx>
            <c:strRef>
              <c:f>'AlB_extra Graf'!$B$7:$C$7</c:f>
              <c:strCache>
                <c:ptCount val="1"/>
                <c:pt idx="0">
                  <c:v>Arezzo e Val Tiberina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Graf'!$D$7:$X$7</c:f>
            </c:numRef>
          </c:val>
        </c:ser>
        <c:ser>
          <c:idx val="4"/>
          <c:order val="4"/>
          <c:tx>
            <c:strRef>
              <c:f>'AlB_extra Graf'!$B$8:$C$8</c:f>
              <c:strCache>
                <c:ptCount val="1"/>
                <c:pt idx="0">
                  <c:v>Casentino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Graf'!$D$8:$X$8</c:f>
            </c:numRef>
          </c:val>
        </c:ser>
        <c:ser>
          <c:idx val="5"/>
          <c:order val="5"/>
          <c:tx>
            <c:strRef>
              <c:f>'AlB_extra Graf'!$B$9:$C$9</c:f>
              <c:strCache>
                <c:ptCount val="1"/>
                <c:pt idx="0">
                  <c:v>Casentino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Graf'!$D$9:$X$9</c:f>
            </c:numRef>
          </c:val>
        </c:ser>
        <c:ser>
          <c:idx val="6"/>
          <c:order val="6"/>
          <c:tx>
            <c:strRef>
              <c:f>'AlB_extra Graf'!$B$10:$C$10</c:f>
              <c:strCache>
                <c:ptCount val="1"/>
                <c:pt idx="0">
                  <c:v>Chianti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Graf'!$D$10:$X$10</c:f>
            </c:numRef>
          </c:val>
        </c:ser>
        <c:ser>
          <c:idx val="7"/>
          <c:order val="7"/>
          <c:tx>
            <c:strRef>
              <c:f>'AlB_extra Graf'!$B$11:$C$11</c:f>
              <c:strCache>
                <c:ptCount val="1"/>
                <c:pt idx="0">
                  <c:v>Chianti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Graf'!$D$11:$X$11</c:f>
            </c:numRef>
          </c:val>
        </c:ser>
        <c:ser>
          <c:idx val="8"/>
          <c:order val="8"/>
          <c:tx>
            <c:strRef>
              <c:f>'AlB_extra Graf'!$B$12:$C$12</c:f>
              <c:strCache>
                <c:ptCount val="1"/>
                <c:pt idx="0">
                  <c:v>Costa degli Etruschi  Alberg</c:v>
                </c:pt>
              </c:strCache>
            </c:strRef>
          </c:tx>
          <c:spPr>
            <a:ln w="50800"/>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Graf'!$D$12:$X$12</c:f>
              <c:numCache>
                <c:formatCode>0</c:formatCode>
                <c:ptCount val="21"/>
                <c:pt idx="0" formatCode="General">
                  <c:v>100</c:v>
                </c:pt>
                <c:pt idx="1">
                  <c:v>111.28155180187474</c:v>
                </c:pt>
                <c:pt idx="2">
                  <c:v>116.83402126827474</c:v>
                </c:pt>
                <c:pt idx="3">
                  <c:v>122.81270317330231</c:v>
                </c:pt>
                <c:pt idx="4">
                  <c:v>122.42634695336574</c:v>
                </c:pt>
                <c:pt idx="5">
                  <c:v>118.97317925583457</c:v>
                </c:pt>
                <c:pt idx="6">
                  <c:v>114.42035357448005</c:v>
                </c:pt>
                <c:pt idx="7">
                  <c:v>106.54488931180769</c:v>
                </c:pt>
                <c:pt idx="8">
                  <c:v>124.16034156779411</c:v>
                </c:pt>
                <c:pt idx="9">
                  <c:v>142.84717880247024</c:v>
                </c:pt>
                <c:pt idx="10">
                  <c:v>143.85678664218838</c:v>
                </c:pt>
                <c:pt idx="11">
                  <c:v>148.58535333783385</c:v>
                </c:pt>
                <c:pt idx="12">
                  <c:v>146.47957493342753</c:v>
                </c:pt>
                <c:pt idx="13">
                  <c:v>143.49235134253192</c:v>
                </c:pt>
                <c:pt idx="14">
                  <c:v>162.45892941214584</c:v>
                </c:pt>
                <c:pt idx="15">
                  <c:v>160.36946714726631</c:v>
                </c:pt>
                <c:pt idx="16">
                  <c:v>155.03234581248162</c:v>
                </c:pt>
                <c:pt idx="17">
                  <c:v>158.59636361824718</c:v>
                </c:pt>
                <c:pt idx="18">
                  <c:v>162.99549375627424</c:v>
                </c:pt>
                <c:pt idx="19">
                  <c:v>153.61807280236545</c:v>
                </c:pt>
                <c:pt idx="20">
                  <c:v>152.7398659336443</c:v>
                </c:pt>
              </c:numCache>
            </c:numRef>
          </c:val>
        </c:ser>
        <c:ser>
          <c:idx val="9"/>
          <c:order val="9"/>
          <c:tx>
            <c:strRef>
              <c:f>'AlB_extra Graf'!$B$13:$C$13</c:f>
              <c:strCache>
                <c:ptCount val="1"/>
                <c:pt idx="0">
                  <c:v>Costa degli Etruschi  Extra-alberg</c:v>
                </c:pt>
              </c:strCache>
            </c:strRef>
          </c:tx>
          <c:spPr>
            <a:ln w="50800"/>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Graf'!$D$13:$X$13</c:f>
              <c:numCache>
                <c:formatCode>0</c:formatCode>
                <c:ptCount val="21"/>
                <c:pt idx="0" formatCode="General">
                  <c:v>100</c:v>
                </c:pt>
                <c:pt idx="1">
                  <c:v>110.66655324996388</c:v>
                </c:pt>
                <c:pt idx="2">
                  <c:v>111.80971964706036</c:v>
                </c:pt>
                <c:pt idx="3">
                  <c:v>118.64660999118966</c:v>
                </c:pt>
                <c:pt idx="4">
                  <c:v>135.98711980748769</c:v>
                </c:pt>
                <c:pt idx="5">
                  <c:v>135.03799459544746</c:v>
                </c:pt>
                <c:pt idx="6">
                  <c:v>136.57133910607922</c:v>
                </c:pt>
                <c:pt idx="7">
                  <c:v>125.5617414230673</c:v>
                </c:pt>
                <c:pt idx="8">
                  <c:v>123.40953620787145</c:v>
                </c:pt>
                <c:pt idx="9">
                  <c:v>136.29991978644776</c:v>
                </c:pt>
                <c:pt idx="10">
                  <c:v>143.64743185135509</c:v>
                </c:pt>
                <c:pt idx="11">
                  <c:v>162.41197877628309</c:v>
                </c:pt>
                <c:pt idx="12">
                  <c:v>176.87515615343153</c:v>
                </c:pt>
                <c:pt idx="13">
                  <c:v>171.4533857351374</c:v>
                </c:pt>
                <c:pt idx="14">
                  <c:v>178.57447532447031</c:v>
                </c:pt>
                <c:pt idx="15">
                  <c:v>175.70860783462859</c:v>
                </c:pt>
                <c:pt idx="16">
                  <c:v>168.39779182610755</c:v>
                </c:pt>
                <c:pt idx="17">
                  <c:v>164.18871717490501</c:v>
                </c:pt>
                <c:pt idx="18">
                  <c:v>168.80543446815778</c:v>
                </c:pt>
                <c:pt idx="19">
                  <c:v>173.26431351664098</c:v>
                </c:pt>
                <c:pt idx="20">
                  <c:v>188.24403000775828</c:v>
                </c:pt>
              </c:numCache>
            </c:numRef>
          </c:val>
        </c:ser>
        <c:ser>
          <c:idx val="10"/>
          <c:order val="10"/>
          <c:tx>
            <c:strRef>
              <c:f>'AlB_extra Graf'!$B$14:$C$14</c:f>
              <c:strCache>
                <c:ptCount val="1"/>
                <c:pt idx="0">
                  <c:v>Empolese Val d’Elsa e Montalbano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Graf'!$D$14:$X$14</c:f>
            </c:numRef>
          </c:val>
        </c:ser>
        <c:ser>
          <c:idx val="11"/>
          <c:order val="11"/>
          <c:tx>
            <c:strRef>
              <c:f>'AlB_extra Graf'!$B$15:$C$15</c:f>
              <c:strCache>
                <c:ptCount val="1"/>
                <c:pt idx="0">
                  <c:v>Empolese Val d’Elsa e Montalbano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Graf'!$D$15:$X$15</c:f>
            </c:numRef>
          </c:val>
        </c:ser>
        <c:ser>
          <c:idx val="12"/>
          <c:order val="12"/>
          <c:tx>
            <c:strRef>
              <c:f>'AlB_extra Graf'!$B$16:$C$16</c:f>
              <c:strCache>
                <c:ptCount val="1"/>
                <c:pt idx="0">
                  <c:v>Firenze e Area Fiorentina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Graf'!$D$16:$X$16</c:f>
            </c:numRef>
          </c:val>
        </c:ser>
        <c:ser>
          <c:idx val="13"/>
          <c:order val="13"/>
          <c:tx>
            <c:strRef>
              <c:f>'AlB_extra Graf'!$B$17:$C$17</c:f>
              <c:strCache>
                <c:ptCount val="1"/>
                <c:pt idx="0">
                  <c:v>Firenze e Area Fiorentina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Graf'!$D$17:$X$17</c:f>
            </c:numRef>
          </c:val>
        </c:ser>
        <c:ser>
          <c:idx val="14"/>
          <c:order val="14"/>
          <c:tx>
            <c:strRef>
              <c:f>'AlB_extra Graf'!$B$18:$C$18</c:f>
              <c:strCache>
                <c:ptCount val="1"/>
                <c:pt idx="0">
                  <c:v>Garfagnana e Media Valle del Serchio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Graf'!$D$18:$X$18</c:f>
            </c:numRef>
          </c:val>
        </c:ser>
        <c:ser>
          <c:idx val="15"/>
          <c:order val="15"/>
          <c:tx>
            <c:strRef>
              <c:f>'AlB_extra Graf'!$B$19:$C$19</c:f>
              <c:strCache>
                <c:ptCount val="1"/>
                <c:pt idx="0">
                  <c:v>Garfagnana e Media Valle del Serchio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Graf'!$D$19:$X$19</c:f>
            </c:numRef>
          </c:val>
        </c:ser>
        <c:ser>
          <c:idx val="16"/>
          <c:order val="16"/>
          <c:tx>
            <c:strRef>
              <c:f>'AlB_extra Graf'!$B$20:$C$20</c:f>
              <c:strCache>
                <c:ptCount val="1"/>
                <c:pt idx="0">
                  <c:v>Isola d’Elba  Alberg</c:v>
                </c:pt>
              </c:strCache>
            </c:strRef>
          </c:tx>
          <c:spPr>
            <a:ln>
              <a:prstDash val="sysDash"/>
            </a:ln>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Graf'!$D$20:$X$20</c:f>
            </c:numRef>
          </c:val>
        </c:ser>
        <c:ser>
          <c:idx val="17"/>
          <c:order val="17"/>
          <c:tx>
            <c:strRef>
              <c:f>'AlB_extra Graf'!$B$21:$C$21</c:f>
              <c:strCache>
                <c:ptCount val="1"/>
                <c:pt idx="0">
                  <c:v>Isola d’Elba  Extra-alberg</c:v>
                </c:pt>
              </c:strCache>
            </c:strRef>
          </c:tx>
          <c:spPr>
            <a:ln>
              <a:prstDash val="sysDash"/>
            </a:ln>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Graf'!$D$21:$X$21</c:f>
            </c:numRef>
          </c:val>
        </c:ser>
        <c:ser>
          <c:idx val="18"/>
          <c:order val="18"/>
          <c:tx>
            <c:strRef>
              <c:f>'AlB_extra Graf'!$B$22:$C$22</c:f>
              <c:strCache>
                <c:ptCount val="1"/>
                <c:pt idx="0">
                  <c:v>Livorno  Alberg</c:v>
                </c:pt>
              </c:strCache>
            </c:strRef>
          </c:tx>
          <c:spPr>
            <a:ln w="44450">
              <a:prstDash val="solid"/>
            </a:ln>
          </c:spPr>
          <c:marker>
            <c:symbol val="none"/>
          </c:marker>
          <c:dLbls>
            <c:dLbl>
              <c:idx val="20"/>
              <c:layout/>
              <c:showVal val="1"/>
            </c:dLbl>
            <c:delete val="1"/>
            <c:txPr>
              <a:bodyPr/>
              <a:lstStyle/>
              <a:p>
                <a:pPr>
                  <a:defRPr sz="1600" b="1"/>
                </a:pPr>
                <a:endParaRPr lang="it-IT"/>
              </a:p>
            </c:txPr>
          </c:dLbls>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Graf'!$D$22:$X$22</c:f>
              <c:numCache>
                <c:formatCode>_-* #,##0_-;\-* #,##0_-;_-* "-"??_-;_-@_-</c:formatCode>
                <c:ptCount val="21"/>
                <c:pt idx="0" formatCode="General">
                  <c:v>100</c:v>
                </c:pt>
                <c:pt idx="1">
                  <c:v>111.42866266445269</c:v>
                </c:pt>
                <c:pt idx="2">
                  <c:v>115.7902509899094</c:v>
                </c:pt>
                <c:pt idx="3">
                  <c:v>115.40187124792438</c:v>
                </c:pt>
                <c:pt idx="4">
                  <c:v>125.68615084940605</c:v>
                </c:pt>
                <c:pt idx="5">
                  <c:v>137.71195235662282</c:v>
                </c:pt>
                <c:pt idx="6">
                  <c:v>126.54194341550648</c:v>
                </c:pt>
                <c:pt idx="7">
                  <c:v>120.78130987354707</c:v>
                </c:pt>
                <c:pt idx="8">
                  <c:v>104.18116937028994</c:v>
                </c:pt>
                <c:pt idx="9">
                  <c:v>114.39639481415247</c:v>
                </c:pt>
                <c:pt idx="10">
                  <c:v>108.75111763954533</c:v>
                </c:pt>
                <c:pt idx="11">
                  <c:v>100.18401136799081</c:v>
                </c:pt>
                <c:pt idx="12">
                  <c:v>103.30422148422539</c:v>
                </c:pt>
                <c:pt idx="13">
                  <c:v>129.62583024651934</c:v>
                </c:pt>
                <c:pt idx="14">
                  <c:v>126.20705070890283</c:v>
                </c:pt>
                <c:pt idx="15">
                  <c:v>99.354563162600584</c:v>
                </c:pt>
                <c:pt idx="16">
                  <c:v>114.18444245752961</c:v>
                </c:pt>
                <c:pt idx="17">
                  <c:v>113.75774364542086</c:v>
                </c:pt>
                <c:pt idx="18">
                  <c:v>107.86379167198875</c:v>
                </c:pt>
                <c:pt idx="19">
                  <c:v>98.860805977774888</c:v>
                </c:pt>
                <c:pt idx="20">
                  <c:v>98.357069868437861</c:v>
                </c:pt>
              </c:numCache>
            </c:numRef>
          </c:val>
        </c:ser>
        <c:ser>
          <c:idx val="19"/>
          <c:order val="19"/>
          <c:tx>
            <c:strRef>
              <c:f>'AlB_extra Graf'!$B$23:$C$23</c:f>
              <c:strCache>
                <c:ptCount val="1"/>
                <c:pt idx="0">
                  <c:v>Livorno  Extra-alberg</c:v>
                </c:pt>
              </c:strCache>
            </c:strRef>
          </c:tx>
          <c:spPr>
            <a:ln w="44450">
              <a:solidFill>
                <a:schemeClr val="accent1">
                  <a:lumMod val="40000"/>
                  <a:lumOff val="60000"/>
                </a:schemeClr>
              </a:solidFill>
              <a:prstDash val="solid"/>
            </a:ln>
          </c:spPr>
          <c:marker>
            <c:symbol val="none"/>
          </c:marker>
          <c:dLbls>
            <c:dLbl>
              <c:idx val="20"/>
              <c:layout/>
              <c:showVal val="1"/>
            </c:dLbl>
            <c:delete val="1"/>
            <c:txPr>
              <a:bodyPr/>
              <a:lstStyle/>
              <a:p>
                <a:pPr>
                  <a:defRPr sz="1600" b="1"/>
                </a:pPr>
                <a:endParaRPr lang="it-IT"/>
              </a:p>
            </c:txPr>
          </c:dLbls>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Graf'!$D$23:$X$23</c:f>
              <c:numCache>
                <c:formatCode>_-* #,##0_-;\-* #,##0_-;_-* "-"??_-;_-@_-</c:formatCode>
                <c:ptCount val="21"/>
                <c:pt idx="0" formatCode="General">
                  <c:v>100</c:v>
                </c:pt>
                <c:pt idx="1">
                  <c:v>113.87282303143877</c:v>
                </c:pt>
                <c:pt idx="2">
                  <c:v>124.86348508837119</c:v>
                </c:pt>
                <c:pt idx="3">
                  <c:v>136.153025945911</c:v>
                </c:pt>
                <c:pt idx="4">
                  <c:v>160.2184238586062</c:v>
                </c:pt>
                <c:pt idx="5">
                  <c:v>161.53510614236333</c:v>
                </c:pt>
                <c:pt idx="6">
                  <c:v>122.22850495977256</c:v>
                </c:pt>
                <c:pt idx="7">
                  <c:v>149.27461307312015</c:v>
                </c:pt>
                <c:pt idx="8">
                  <c:v>135.59242624963667</c:v>
                </c:pt>
                <c:pt idx="9">
                  <c:v>143.2178745678373</c:v>
                </c:pt>
                <c:pt idx="10">
                  <c:v>148.11787133671518</c:v>
                </c:pt>
                <c:pt idx="11">
                  <c:v>136.59892080519572</c:v>
                </c:pt>
                <c:pt idx="12">
                  <c:v>141.55869333419497</c:v>
                </c:pt>
                <c:pt idx="13">
                  <c:v>143.24372354518712</c:v>
                </c:pt>
                <c:pt idx="14">
                  <c:v>153.68347927235121</c:v>
                </c:pt>
                <c:pt idx="15">
                  <c:v>133.89124042780068</c:v>
                </c:pt>
                <c:pt idx="16">
                  <c:v>135.90584510000323</c:v>
                </c:pt>
                <c:pt idx="17">
                  <c:v>159.58189279136633</c:v>
                </c:pt>
                <c:pt idx="18">
                  <c:v>147.26000840091763</c:v>
                </c:pt>
                <c:pt idx="19">
                  <c:v>167.26388574752002</c:v>
                </c:pt>
                <c:pt idx="20">
                  <c:v>210.62877637403477</c:v>
                </c:pt>
              </c:numCache>
            </c:numRef>
          </c:val>
        </c:ser>
        <c:ser>
          <c:idx val="20"/>
          <c:order val="20"/>
          <c:tx>
            <c:strRef>
              <c:f>'AlB_extra Graf'!$B$24:$C$24</c:f>
              <c:strCache>
                <c:ptCount val="1"/>
                <c:pt idx="0">
                  <c:v>Lunigiana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Graf'!$D$24:$X$24</c:f>
            </c:numRef>
          </c:val>
        </c:ser>
        <c:ser>
          <c:idx val="21"/>
          <c:order val="21"/>
          <c:tx>
            <c:strRef>
              <c:f>'AlB_extra Graf'!$B$25:$C$25</c:f>
              <c:strCache>
                <c:ptCount val="1"/>
                <c:pt idx="0">
                  <c:v>Lunigiana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Graf'!$D$25:$X$25</c:f>
            </c:numRef>
          </c:val>
        </c:ser>
        <c:ser>
          <c:idx val="22"/>
          <c:order val="22"/>
          <c:tx>
            <c:strRef>
              <c:f>'AlB_extra Graf'!$B$26:$C$26</c:f>
              <c:strCache>
                <c:ptCount val="1"/>
                <c:pt idx="0">
                  <c:v>Maremma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Graf'!$D$26:$X$26</c:f>
            </c:numRef>
          </c:val>
        </c:ser>
        <c:ser>
          <c:idx val="23"/>
          <c:order val="23"/>
          <c:tx>
            <c:strRef>
              <c:f>'AlB_extra Graf'!$B$27:$C$27</c:f>
              <c:strCache>
                <c:ptCount val="1"/>
                <c:pt idx="0">
                  <c:v>Maremma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Graf'!$D$27:$X$27</c:f>
            </c:numRef>
          </c:val>
        </c:ser>
        <c:ser>
          <c:idx val="24"/>
          <c:order val="24"/>
          <c:tx>
            <c:strRef>
              <c:f>'AlB_extra Graf'!$B$28:$C$28</c:f>
              <c:strCache>
                <c:ptCount val="1"/>
                <c:pt idx="0">
                  <c:v>Maremma Area Nord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Graf'!$D$28:$X$28</c:f>
            </c:numRef>
          </c:val>
        </c:ser>
        <c:ser>
          <c:idx val="25"/>
          <c:order val="25"/>
          <c:tx>
            <c:strRef>
              <c:f>'AlB_extra Graf'!$B$29:$C$29</c:f>
              <c:strCache>
                <c:ptCount val="1"/>
                <c:pt idx="0">
                  <c:v>Maremma Area Nord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Graf'!$D$29:$X$29</c:f>
            </c:numRef>
          </c:val>
        </c:ser>
        <c:ser>
          <c:idx val="26"/>
          <c:order val="26"/>
          <c:tx>
            <c:strRef>
              <c:f>'AlB_extra Graf'!$B$30:$C$30</c:f>
              <c:strCache>
                <c:ptCount val="1"/>
                <c:pt idx="0">
                  <c:v>Mugello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Graf'!$D$30:$X$30</c:f>
            </c:numRef>
          </c:val>
        </c:ser>
        <c:ser>
          <c:idx val="27"/>
          <c:order val="27"/>
          <c:tx>
            <c:strRef>
              <c:f>'AlB_extra Graf'!$B$31:$C$31</c:f>
              <c:strCache>
                <c:ptCount val="1"/>
                <c:pt idx="0">
                  <c:v>Mugello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Graf'!$D$31:$X$31</c:f>
            </c:numRef>
          </c:val>
        </c:ser>
        <c:ser>
          <c:idx val="28"/>
          <c:order val="28"/>
          <c:tx>
            <c:strRef>
              <c:f>'AlB_extra Graf'!$B$32:$C$32</c:f>
              <c:strCache>
                <c:ptCount val="1"/>
                <c:pt idx="0">
                  <c:v>Piana di Lucca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Graf'!$D$32:$X$32</c:f>
            </c:numRef>
          </c:val>
        </c:ser>
        <c:ser>
          <c:idx val="29"/>
          <c:order val="29"/>
          <c:tx>
            <c:strRef>
              <c:f>'AlB_extra Graf'!$B$33:$C$33</c:f>
              <c:strCache>
                <c:ptCount val="1"/>
                <c:pt idx="0">
                  <c:v>Piana di Lucca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Graf'!$D$33:$X$33</c:f>
            </c:numRef>
          </c:val>
        </c:ser>
        <c:ser>
          <c:idx val="30"/>
          <c:order val="30"/>
          <c:tx>
            <c:strRef>
              <c:f>'AlB_extra Graf'!$B$34:$C$34</c:f>
              <c:strCache>
                <c:ptCount val="1"/>
                <c:pt idx="0">
                  <c:v>Pistoia e Montagna Pistoiese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Graf'!$D$34:$X$34</c:f>
            </c:numRef>
          </c:val>
        </c:ser>
        <c:ser>
          <c:idx val="31"/>
          <c:order val="31"/>
          <c:tx>
            <c:strRef>
              <c:f>'AlB_extra Graf'!$B$35:$C$35</c:f>
              <c:strCache>
                <c:ptCount val="1"/>
                <c:pt idx="0">
                  <c:v>Pistoia e Montagna Pistoiese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Graf'!$D$35:$X$35</c:f>
            </c:numRef>
          </c:val>
        </c:ser>
        <c:ser>
          <c:idx val="32"/>
          <c:order val="32"/>
          <c:tx>
            <c:strRef>
              <c:f>'AlB_extra Graf'!$B$36:$C$36</c:f>
              <c:strCache>
                <c:ptCount val="1"/>
                <c:pt idx="0">
                  <c:v>Prato e Val Bisenzio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Graf'!$D$36:$X$36</c:f>
            </c:numRef>
          </c:val>
        </c:ser>
        <c:ser>
          <c:idx val="33"/>
          <c:order val="33"/>
          <c:tx>
            <c:strRef>
              <c:f>'AlB_extra Graf'!$B$37:$C$37</c:f>
              <c:strCache>
                <c:ptCount val="1"/>
                <c:pt idx="0">
                  <c:v>Prato e Val Bisenzio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Graf'!$D$37:$X$37</c:f>
            </c:numRef>
          </c:val>
        </c:ser>
        <c:ser>
          <c:idx val="34"/>
          <c:order val="34"/>
          <c:tx>
            <c:strRef>
              <c:f>'AlB_extra Graf'!$B$38:$C$38</c:f>
              <c:strCache>
                <c:ptCount val="1"/>
                <c:pt idx="0">
                  <c:v>Riviera Apuana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Graf'!$D$38:$X$38</c:f>
            </c:numRef>
          </c:val>
        </c:ser>
        <c:ser>
          <c:idx val="35"/>
          <c:order val="35"/>
          <c:tx>
            <c:strRef>
              <c:f>'AlB_extra Graf'!$B$39:$C$39</c:f>
              <c:strCache>
                <c:ptCount val="1"/>
                <c:pt idx="0">
                  <c:v>Riviera Apuana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Graf'!$D$39:$X$39</c:f>
            </c:numRef>
          </c:val>
        </c:ser>
        <c:ser>
          <c:idx val="36"/>
          <c:order val="36"/>
          <c:tx>
            <c:strRef>
              <c:f>'AlB_extra Graf'!$B$40:$C$40</c:f>
              <c:strCache>
                <c:ptCount val="1"/>
                <c:pt idx="0">
                  <c:v>Terre di Pisa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Graf'!$D$40:$X$40</c:f>
            </c:numRef>
          </c:val>
        </c:ser>
        <c:ser>
          <c:idx val="37"/>
          <c:order val="37"/>
          <c:tx>
            <c:strRef>
              <c:f>'AlB_extra Graf'!$B$41:$C$41</c:f>
              <c:strCache>
                <c:ptCount val="1"/>
                <c:pt idx="0">
                  <c:v>Terre di Pisa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Graf'!$D$41:$X$41</c:f>
            </c:numRef>
          </c:val>
        </c:ser>
        <c:ser>
          <c:idx val="38"/>
          <c:order val="38"/>
          <c:tx>
            <c:strRef>
              <c:f>'AlB_extra Graf'!$B$42:$C$42</c:f>
              <c:strCache>
                <c:ptCount val="1"/>
                <c:pt idx="0">
                  <c:v>Terre di Siena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Graf'!$D$42:$X$42</c:f>
            </c:numRef>
          </c:val>
        </c:ser>
        <c:ser>
          <c:idx val="39"/>
          <c:order val="39"/>
          <c:tx>
            <c:strRef>
              <c:f>'AlB_extra Graf'!$B$43:$C$43</c:f>
              <c:strCache>
                <c:ptCount val="1"/>
                <c:pt idx="0">
                  <c:v>Terre di Siena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Graf'!$D$43:$X$43</c:f>
            </c:numRef>
          </c:val>
        </c:ser>
        <c:ser>
          <c:idx val="40"/>
          <c:order val="40"/>
          <c:tx>
            <c:strRef>
              <c:f>'AlB_extra Graf'!$B$44:$C$44</c:f>
              <c:strCache>
                <c:ptCount val="1"/>
                <c:pt idx="0">
                  <c:v>Terre di Valdelsa e dell’Etruria Volterrana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Graf'!$D$44:$X$44</c:f>
            </c:numRef>
          </c:val>
        </c:ser>
        <c:ser>
          <c:idx val="41"/>
          <c:order val="41"/>
          <c:tx>
            <c:strRef>
              <c:f>'AlB_extra Graf'!$B$45:$C$45</c:f>
              <c:strCache>
                <c:ptCount val="1"/>
                <c:pt idx="0">
                  <c:v>Terre di Valdelsa e dell’Etruria Volterrana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Graf'!$D$45:$X$45</c:f>
            </c:numRef>
          </c:val>
        </c:ser>
        <c:ser>
          <c:idx val="42"/>
          <c:order val="42"/>
          <c:tx>
            <c:strRef>
              <c:f>'AlB_extra Graf'!$B$46:$C$46</c:f>
              <c:strCache>
                <c:ptCount val="1"/>
                <c:pt idx="0">
                  <c:v>Val d’Orcia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Graf'!$D$46:$X$46</c:f>
            </c:numRef>
          </c:val>
        </c:ser>
        <c:ser>
          <c:idx val="43"/>
          <c:order val="43"/>
          <c:tx>
            <c:strRef>
              <c:f>'AlB_extra Graf'!$B$47:$C$47</c:f>
              <c:strCache>
                <c:ptCount val="1"/>
                <c:pt idx="0">
                  <c:v>Val d’Orcia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Graf'!$D$47:$X$47</c:f>
            </c:numRef>
          </c:val>
        </c:ser>
        <c:ser>
          <c:idx val="44"/>
          <c:order val="44"/>
          <c:tx>
            <c:strRef>
              <c:f>'AlB_extra Graf'!$B$48:$C$48</c:f>
              <c:strCache>
                <c:ptCount val="1"/>
                <c:pt idx="0">
                  <c:v>Val di Chiana Aretina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Graf'!$D$48:$X$48</c:f>
            </c:numRef>
          </c:val>
        </c:ser>
        <c:ser>
          <c:idx val="45"/>
          <c:order val="45"/>
          <c:tx>
            <c:strRef>
              <c:f>'AlB_extra Graf'!$B$49:$C$49</c:f>
              <c:strCache>
                <c:ptCount val="1"/>
                <c:pt idx="0">
                  <c:v>Val di Chiana Aretina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Graf'!$D$49:$X$49</c:f>
            </c:numRef>
          </c:val>
        </c:ser>
        <c:ser>
          <c:idx val="46"/>
          <c:order val="46"/>
          <c:tx>
            <c:strRef>
              <c:f>'AlB_extra Graf'!$B$50:$C$50</c:f>
              <c:strCache>
                <c:ptCount val="1"/>
                <c:pt idx="0">
                  <c:v>Val di Chiana Senese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Graf'!$D$50:$X$50</c:f>
            </c:numRef>
          </c:val>
        </c:ser>
        <c:ser>
          <c:idx val="47"/>
          <c:order val="47"/>
          <c:tx>
            <c:strRef>
              <c:f>'AlB_extra Graf'!$B$51:$C$51</c:f>
              <c:strCache>
                <c:ptCount val="1"/>
                <c:pt idx="0">
                  <c:v>Val di Chiana Senese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Graf'!$D$51:$X$51</c:f>
            </c:numRef>
          </c:val>
        </c:ser>
        <c:ser>
          <c:idx val="48"/>
          <c:order val="48"/>
          <c:tx>
            <c:strRef>
              <c:f>'AlB_extra Graf'!$B$52:$C$52</c:f>
              <c:strCache>
                <c:ptCount val="1"/>
                <c:pt idx="0">
                  <c:v>Valdarno Aretino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Graf'!$D$52:$X$52</c:f>
            </c:numRef>
          </c:val>
        </c:ser>
        <c:ser>
          <c:idx val="49"/>
          <c:order val="49"/>
          <c:tx>
            <c:strRef>
              <c:f>'AlB_extra Graf'!$B$53:$C$53</c:f>
              <c:strCache>
                <c:ptCount val="1"/>
                <c:pt idx="0">
                  <c:v>Valdarno Aretino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Graf'!$D$53:$X$53</c:f>
            </c:numRef>
          </c:val>
        </c:ser>
        <c:ser>
          <c:idx val="50"/>
          <c:order val="50"/>
          <c:tx>
            <c:strRef>
              <c:f>'AlB_extra Graf'!$B$54:$C$54</c:f>
              <c:strCache>
                <c:ptCount val="1"/>
                <c:pt idx="0">
                  <c:v>Valdinievole  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Graf'!$D$54:$X$54</c:f>
            </c:numRef>
          </c:val>
        </c:ser>
        <c:ser>
          <c:idx val="51"/>
          <c:order val="51"/>
          <c:tx>
            <c:strRef>
              <c:f>'AlB_extra Graf'!$B$55:$C$55</c:f>
              <c:strCache>
                <c:ptCount val="1"/>
                <c:pt idx="0">
                  <c:v>Valdinievole  Extra-alberg</c:v>
                </c:pt>
              </c:strCache>
            </c:strRef>
          </c:tx>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Graf'!$D$55:$X$55</c:f>
            </c:numRef>
          </c:val>
        </c:ser>
        <c:ser>
          <c:idx val="52"/>
          <c:order val="52"/>
          <c:tx>
            <c:strRef>
              <c:f>'AlB_extra Graf'!$B$56:$C$56</c:f>
              <c:strCache>
                <c:ptCount val="1"/>
                <c:pt idx="0">
                  <c:v>Versilia  Alberg</c:v>
                </c:pt>
              </c:strCache>
            </c:strRef>
          </c:tx>
          <c:spPr>
            <a:ln w="50800">
              <a:solidFill>
                <a:srgbClr val="C00000"/>
              </a:solidFill>
              <a:prstDash val="sysDash"/>
            </a:ln>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Graf'!$D$56:$X$56</c:f>
              <c:numCache>
                <c:formatCode>_-* #,##0_-;\-* #,##0_-;_-* "-"??_-;_-@_-</c:formatCode>
                <c:ptCount val="21"/>
                <c:pt idx="0" formatCode="General">
                  <c:v>100</c:v>
                </c:pt>
                <c:pt idx="1">
                  <c:v>100.21251896327239</c:v>
                </c:pt>
                <c:pt idx="2">
                  <c:v>107.59996915923071</c:v>
                </c:pt>
                <c:pt idx="3">
                  <c:v>112.80337163452813</c:v>
                </c:pt>
                <c:pt idx="4">
                  <c:v>109.22318183348365</c:v>
                </c:pt>
                <c:pt idx="5">
                  <c:v>105.56963661103383</c:v>
                </c:pt>
                <c:pt idx="6">
                  <c:v>98.041774039239442</c:v>
                </c:pt>
                <c:pt idx="7">
                  <c:v>96.917877764131106</c:v>
                </c:pt>
                <c:pt idx="8">
                  <c:v>97.203915040196165</c:v>
                </c:pt>
                <c:pt idx="9">
                  <c:v>103.37315484781058</c:v>
                </c:pt>
                <c:pt idx="10">
                  <c:v>109.27031174153694</c:v>
                </c:pt>
                <c:pt idx="11">
                  <c:v>107.67245582657056</c:v>
                </c:pt>
                <c:pt idx="12">
                  <c:v>103.433153175459</c:v>
                </c:pt>
                <c:pt idx="13">
                  <c:v>106.81635299215181</c:v>
                </c:pt>
                <c:pt idx="14">
                  <c:v>108.83805229682282</c:v>
                </c:pt>
                <c:pt idx="15">
                  <c:v>105.13667130364142</c:v>
                </c:pt>
                <c:pt idx="16">
                  <c:v>100.24954960531424</c:v>
                </c:pt>
                <c:pt idx="17">
                  <c:v>100.69652357201269</c:v>
                </c:pt>
                <c:pt idx="18">
                  <c:v>104.69751612353248</c:v>
                </c:pt>
                <c:pt idx="19">
                  <c:v>107.82155574306165</c:v>
                </c:pt>
                <c:pt idx="20">
                  <c:v>104.44731495266919</c:v>
                </c:pt>
              </c:numCache>
            </c:numRef>
          </c:val>
        </c:ser>
        <c:ser>
          <c:idx val="53"/>
          <c:order val="53"/>
          <c:tx>
            <c:strRef>
              <c:f>'AlB_extra Graf'!$B$57:$C$57</c:f>
              <c:strCache>
                <c:ptCount val="1"/>
                <c:pt idx="0">
                  <c:v>Versilia  Extra-alberg</c:v>
                </c:pt>
              </c:strCache>
            </c:strRef>
          </c:tx>
          <c:spPr>
            <a:ln w="50800">
              <a:solidFill>
                <a:srgbClr val="FFC000"/>
              </a:solidFill>
              <a:prstDash val="sysDash"/>
            </a:ln>
          </c:spPr>
          <c:marker>
            <c:symbol val="none"/>
          </c:marker>
          <c:cat>
            <c:numRef>
              <c:f>'AlB_extra Graf'!$D$3:$X$3</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'AlB_extra Graf'!$D$57:$X$57</c:f>
              <c:numCache>
                <c:formatCode>_-* #,##0_-;\-* #,##0_-;_-* "-"??_-;_-@_-</c:formatCode>
                <c:ptCount val="21"/>
                <c:pt idx="0" formatCode="General">
                  <c:v>100</c:v>
                </c:pt>
                <c:pt idx="1">
                  <c:v>90.448078750159596</c:v>
                </c:pt>
                <c:pt idx="2">
                  <c:v>94.031623942092267</c:v>
                </c:pt>
                <c:pt idx="3">
                  <c:v>99.724598401830875</c:v>
                </c:pt>
                <c:pt idx="4">
                  <c:v>107.90423583055278</c:v>
                </c:pt>
                <c:pt idx="5">
                  <c:v>106.83937298019868</c:v>
                </c:pt>
                <c:pt idx="6">
                  <c:v>98.742146067828585</c:v>
                </c:pt>
                <c:pt idx="7">
                  <c:v>113.78477732538505</c:v>
                </c:pt>
                <c:pt idx="8">
                  <c:v>145.44773756012381</c:v>
                </c:pt>
                <c:pt idx="9">
                  <c:v>160.91711881636803</c:v>
                </c:pt>
                <c:pt idx="10">
                  <c:v>147.6052833714474</c:v>
                </c:pt>
                <c:pt idx="11">
                  <c:v>147.11939376654533</c:v>
                </c:pt>
                <c:pt idx="12">
                  <c:v>139.82300110755534</c:v>
                </c:pt>
                <c:pt idx="13">
                  <c:v>124.60050146186809</c:v>
                </c:pt>
                <c:pt idx="14">
                  <c:v>114.20505346185409</c:v>
                </c:pt>
                <c:pt idx="15">
                  <c:v>122.60760171399875</c:v>
                </c:pt>
                <c:pt idx="16">
                  <c:v>100.12982718287256</c:v>
                </c:pt>
                <c:pt idx="17">
                  <c:v>107.32281301561251</c:v>
                </c:pt>
                <c:pt idx="18">
                  <c:v>95.613170985199346</c:v>
                </c:pt>
                <c:pt idx="19">
                  <c:v>130.38428496191793</c:v>
                </c:pt>
                <c:pt idx="20">
                  <c:v>117.14663647863888</c:v>
                </c:pt>
              </c:numCache>
            </c:numRef>
          </c:val>
        </c:ser>
        <c:marker val="1"/>
        <c:axId val="86076800"/>
        <c:axId val="86086784"/>
      </c:lineChart>
      <c:catAx>
        <c:axId val="86076800"/>
        <c:scaling>
          <c:orientation val="minMax"/>
        </c:scaling>
        <c:axPos val="b"/>
        <c:numFmt formatCode="General" sourceLinked="1"/>
        <c:tickLblPos val="nextTo"/>
        <c:txPr>
          <a:bodyPr rot="0" vert="horz"/>
          <a:lstStyle/>
          <a:p>
            <a:pPr>
              <a:defRPr sz="1600" b="0" i="0" u="none" strike="noStrike" baseline="0">
                <a:solidFill>
                  <a:srgbClr val="000000"/>
                </a:solidFill>
                <a:latin typeface="Calibri"/>
                <a:ea typeface="Calibri"/>
                <a:cs typeface="Calibri"/>
              </a:defRPr>
            </a:pPr>
            <a:endParaRPr lang="it-IT"/>
          </a:p>
        </c:txPr>
        <c:crossAx val="86086784"/>
        <c:crosses val="autoZero"/>
        <c:auto val="1"/>
        <c:lblAlgn val="ctr"/>
        <c:lblOffset val="100"/>
      </c:catAx>
      <c:valAx>
        <c:axId val="86086784"/>
        <c:scaling>
          <c:orientation val="minMax"/>
          <c:min val="80"/>
        </c:scaling>
        <c:axPos val="l"/>
        <c:majorGridlines/>
        <c:numFmt formatCode="General" sourceLinked="1"/>
        <c:tickLblPos val="nextTo"/>
        <c:txPr>
          <a:bodyPr rot="0" vert="horz"/>
          <a:lstStyle/>
          <a:p>
            <a:pPr>
              <a:defRPr sz="1600" b="0" i="0" u="none" strike="noStrike" baseline="0">
                <a:solidFill>
                  <a:srgbClr val="000000"/>
                </a:solidFill>
                <a:latin typeface="Calibri"/>
                <a:ea typeface="Calibri"/>
                <a:cs typeface="Calibri"/>
              </a:defRPr>
            </a:pPr>
            <a:endParaRPr lang="it-IT"/>
          </a:p>
        </c:txPr>
        <c:crossAx val="86076800"/>
        <c:crosses val="autoZero"/>
        <c:crossBetween val="between"/>
      </c:valAx>
    </c:plotArea>
    <c:legend>
      <c:legendPos val="r"/>
      <c:layout>
        <c:manualLayout>
          <c:xMode val="edge"/>
          <c:yMode val="edge"/>
          <c:x val="6.0087135956576297E-2"/>
          <c:y val="0.83309969605501577"/>
          <c:w val="0.88634678948766188"/>
          <c:h val="0.15393686080835955"/>
        </c:manualLayout>
      </c:layout>
      <c:txPr>
        <a:bodyPr/>
        <a:lstStyle/>
        <a:p>
          <a:pPr>
            <a:defRPr sz="1600" b="0" i="0" u="none" strike="noStrike" baseline="0">
              <a:solidFill>
                <a:srgbClr val="000000"/>
              </a:solidFill>
              <a:latin typeface="Calibri"/>
              <a:ea typeface="Calibri"/>
              <a:cs typeface="Calibri"/>
            </a:defRPr>
          </a:pPr>
          <a:endParaRPr lang="it-IT"/>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it-IT"/>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4.7487857121308132E-2"/>
          <c:y val="4.2295313085864268E-2"/>
          <c:w val="0.91119413521585668"/>
          <c:h val="0.86226981627296584"/>
        </c:manualLayout>
      </c:layout>
      <c:lineChart>
        <c:grouping val="standard"/>
        <c:ser>
          <c:idx val="0"/>
          <c:order val="0"/>
          <c:tx>
            <c:strRef>
              <c:f>Foglio1!$C$25:$C$26</c:f>
              <c:strCache>
                <c:ptCount val="1"/>
                <c:pt idx="0">
                  <c:v>Versilia stranieri</c:v>
                </c:pt>
              </c:strCache>
            </c:strRef>
          </c:tx>
          <c:spPr>
            <a:ln w="60325">
              <a:prstDash val="sysDash"/>
            </a:ln>
          </c:spPr>
          <c:marker>
            <c:symbol val="none"/>
          </c:marker>
          <c:dLbls>
            <c:dLbl>
              <c:idx val="10"/>
              <c:layout>
                <c:manualLayout>
                  <c:x val="-1.2806447431766841E-3"/>
                  <c:y val="-5.239167031583955E-2"/>
                </c:manualLayout>
              </c:layout>
              <c:spPr/>
              <c:txPr>
                <a:bodyPr/>
                <a:lstStyle/>
                <a:p>
                  <a:pPr>
                    <a:defRPr sz="1600" b="1"/>
                  </a:pPr>
                  <a:endParaRPr lang="it-IT"/>
                </a:p>
              </c:txPr>
              <c:showVal val="1"/>
            </c:dLbl>
            <c:delete val="1"/>
          </c:dLbls>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Foglio1!$C$27:$C$46</c:f>
              <c:numCache>
                <c:formatCode>0</c:formatCode>
                <c:ptCount val="20"/>
                <c:pt idx="0" formatCode="General">
                  <c:v>100</c:v>
                </c:pt>
                <c:pt idx="1">
                  <c:v>110.30637904374321</c:v>
                </c:pt>
                <c:pt idx="2">
                  <c:v>116.51018391902592</c:v>
                </c:pt>
                <c:pt idx="3">
                  <c:v>117.48081314324227</c:v>
                </c:pt>
                <c:pt idx="4">
                  <c:v>118.94193672208448</c:v>
                </c:pt>
                <c:pt idx="5">
                  <c:v>102.48965687204621</c:v>
                </c:pt>
                <c:pt idx="6">
                  <c:v>96.26011685499121</c:v>
                </c:pt>
                <c:pt idx="7">
                  <c:v>89.388070671316456</c:v>
                </c:pt>
                <c:pt idx="8">
                  <c:v>102.07691317879163</c:v>
                </c:pt>
                <c:pt idx="9">
                  <c:v>102.62716540499046</c:v>
                </c:pt>
                <c:pt idx="10">
                  <c:v>100.35843818222658</c:v>
                </c:pt>
                <c:pt idx="11">
                  <c:v>102.16262428655861</c:v>
                </c:pt>
                <c:pt idx="12">
                  <c:v>106.76234468950987</c:v>
                </c:pt>
                <c:pt idx="13">
                  <c:v>110.89207161348429</c:v>
                </c:pt>
                <c:pt idx="14">
                  <c:v>116.93263281405049</c:v>
                </c:pt>
                <c:pt idx="15">
                  <c:v>121.19223496620627</c:v>
                </c:pt>
                <c:pt idx="16">
                  <c:v>120.77698318710101</c:v>
                </c:pt>
                <c:pt idx="17">
                  <c:v>119.59643808190317</c:v>
                </c:pt>
                <c:pt idx="18">
                  <c:v>141.12911844053764</c:v>
                </c:pt>
                <c:pt idx="19">
                  <c:v>126.15181116512581</c:v>
                </c:pt>
              </c:numCache>
            </c:numRef>
          </c:val>
        </c:ser>
        <c:ser>
          <c:idx val="1"/>
          <c:order val="1"/>
          <c:tx>
            <c:strRef>
              <c:f>Foglio1!$D$25:$D$26</c:f>
              <c:strCache>
                <c:ptCount val="1"/>
                <c:pt idx="0">
                  <c:v>Versilia toscani</c:v>
                </c:pt>
              </c:strCache>
            </c:strRef>
          </c:tx>
          <c:spPr>
            <a:ln w="60325">
              <a:prstDash val="sysDash"/>
            </a:ln>
          </c:spPr>
          <c:marker>
            <c:symbol val="none"/>
          </c:marker>
          <c:dLbls>
            <c:dLbl>
              <c:idx val="19"/>
              <c:layout/>
              <c:showVal val="1"/>
            </c:dLbl>
            <c:delete val="1"/>
            <c:txPr>
              <a:bodyPr/>
              <a:lstStyle/>
              <a:p>
                <a:pPr>
                  <a:defRPr sz="1600" b="1"/>
                </a:pPr>
                <a:endParaRPr lang="it-IT"/>
              </a:p>
            </c:txPr>
          </c:dLbls>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Foglio1!$D$27:$D$46</c:f>
              <c:numCache>
                <c:formatCode>0</c:formatCode>
                <c:ptCount val="20"/>
                <c:pt idx="0" formatCode="General">
                  <c:v>100</c:v>
                </c:pt>
                <c:pt idx="1">
                  <c:v>95.436101329092367</c:v>
                </c:pt>
                <c:pt idx="2">
                  <c:v>107.93517361505549</c:v>
                </c:pt>
                <c:pt idx="3">
                  <c:v>97.297285016471648</c:v>
                </c:pt>
                <c:pt idx="4">
                  <c:v>91.755386421295768</c:v>
                </c:pt>
                <c:pt idx="5">
                  <c:v>87.131205270930366</c:v>
                </c:pt>
                <c:pt idx="6">
                  <c:v>100.42303760081792</c:v>
                </c:pt>
                <c:pt idx="7">
                  <c:v>130.26241054186073</c:v>
                </c:pt>
                <c:pt idx="8">
                  <c:v>128.63417774243629</c:v>
                </c:pt>
                <c:pt idx="9">
                  <c:v>110.14684387898065</c:v>
                </c:pt>
                <c:pt idx="10">
                  <c:v>105.59460789882237</c:v>
                </c:pt>
                <c:pt idx="11">
                  <c:v>95.873679427467906</c:v>
                </c:pt>
                <c:pt idx="12">
                  <c:v>98.460070430535055</c:v>
                </c:pt>
                <c:pt idx="13">
                  <c:v>86.266197129766383</c:v>
                </c:pt>
                <c:pt idx="14">
                  <c:v>89.992654019463075</c:v>
                </c:pt>
                <c:pt idx="15">
                  <c:v>69.260782309061298</c:v>
                </c:pt>
                <c:pt idx="16">
                  <c:v>67.301601726684083</c:v>
                </c:pt>
                <c:pt idx="17">
                  <c:v>64.059222234844199</c:v>
                </c:pt>
                <c:pt idx="18">
                  <c:v>63.447006702260595</c:v>
                </c:pt>
                <c:pt idx="19">
                  <c:v>67.321291983793429</c:v>
                </c:pt>
              </c:numCache>
            </c:numRef>
          </c:val>
        </c:ser>
        <c:ser>
          <c:idx val="2"/>
          <c:order val="2"/>
          <c:tx>
            <c:strRef>
              <c:f>Foglio1!$E$25:$E$26</c:f>
              <c:strCache>
                <c:ptCount val="1"/>
                <c:pt idx="0">
                  <c:v>Versilia Altri italiani</c:v>
                </c:pt>
              </c:strCache>
            </c:strRef>
          </c:tx>
          <c:spPr>
            <a:ln w="60325">
              <a:prstDash val="sysDash"/>
            </a:ln>
          </c:spPr>
          <c:marker>
            <c:symbol val="none"/>
          </c:marker>
          <c:dLbls>
            <c:dLbl>
              <c:idx val="19"/>
              <c:layout>
                <c:manualLayout>
                  <c:x val="0"/>
                  <c:y val="3.367003367003369E-2"/>
                </c:manualLayout>
              </c:layout>
              <c:showVal val="1"/>
            </c:dLbl>
            <c:delete val="1"/>
            <c:txPr>
              <a:bodyPr/>
              <a:lstStyle/>
              <a:p>
                <a:pPr>
                  <a:defRPr sz="1600" b="1"/>
                </a:pPr>
                <a:endParaRPr lang="it-IT"/>
              </a:p>
            </c:txPr>
          </c:dLbls>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Foglio1!$E$27:$E$46</c:f>
              <c:numCache>
                <c:formatCode>0</c:formatCode>
                <c:ptCount val="20"/>
                <c:pt idx="0" formatCode="General">
                  <c:v>100</c:v>
                </c:pt>
                <c:pt idx="1">
                  <c:v>111.73498363703506</c:v>
                </c:pt>
                <c:pt idx="2">
                  <c:v>110.32866001961008</c:v>
                </c:pt>
                <c:pt idx="3">
                  <c:v>115.69533050642417</c:v>
                </c:pt>
                <c:pt idx="4">
                  <c:v>109.30498783919725</c:v>
                </c:pt>
                <c:pt idx="5">
                  <c:v>108.85713921890719</c:v>
                </c:pt>
                <c:pt idx="6">
                  <c:v>113.26877284129833</c:v>
                </c:pt>
                <c:pt idx="7">
                  <c:v>119.92130496237156</c:v>
                </c:pt>
                <c:pt idx="8">
                  <c:v>132.19938622964179</c:v>
                </c:pt>
                <c:pt idx="9">
                  <c:v>151.24154792374986</c:v>
                </c:pt>
                <c:pt idx="10">
                  <c:v>153.61704295119128</c:v>
                </c:pt>
                <c:pt idx="11">
                  <c:v>144.43060702143106</c:v>
                </c:pt>
                <c:pt idx="12">
                  <c:v>133.74068839057188</c:v>
                </c:pt>
                <c:pt idx="13">
                  <c:v>136.34564694197201</c:v>
                </c:pt>
                <c:pt idx="14">
                  <c:v>123.59361271345077</c:v>
                </c:pt>
                <c:pt idx="15">
                  <c:v>108.22910697686268</c:v>
                </c:pt>
                <c:pt idx="16">
                  <c:v>116.64425513491491</c:v>
                </c:pt>
                <c:pt idx="17">
                  <c:v>121.60993747691997</c:v>
                </c:pt>
                <c:pt idx="18">
                  <c:v>129.61225503304428</c:v>
                </c:pt>
                <c:pt idx="19">
                  <c:v>126.2972584075079</c:v>
                </c:pt>
              </c:numCache>
            </c:numRef>
          </c:val>
        </c:ser>
        <c:ser>
          <c:idx val="3"/>
          <c:order val="3"/>
          <c:tx>
            <c:strRef>
              <c:f>Foglio1!$F$25:$F$26</c:f>
              <c:strCache>
                <c:ptCount val="1"/>
                <c:pt idx="0">
                  <c:v>Costa degli Etruschi stranieri</c:v>
                </c:pt>
              </c:strCache>
            </c:strRef>
          </c:tx>
          <c:spPr>
            <a:ln w="31750"/>
          </c:spPr>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Foglio1!$F$27:$F$46</c:f>
              <c:numCache>
                <c:formatCode>0</c:formatCode>
                <c:ptCount val="20"/>
                <c:pt idx="0" formatCode="General">
                  <c:v>100</c:v>
                </c:pt>
                <c:pt idx="1">
                  <c:v>106.20227174861961</c:v>
                </c:pt>
                <c:pt idx="2">
                  <c:v>114.572835400503</c:v>
                </c:pt>
                <c:pt idx="3">
                  <c:v>132.33653388103454</c:v>
                </c:pt>
                <c:pt idx="4">
                  <c:v>134.37515818407115</c:v>
                </c:pt>
                <c:pt idx="5">
                  <c:v>124.89964629174936</c:v>
                </c:pt>
                <c:pt idx="6">
                  <c:v>101.34389719786238</c:v>
                </c:pt>
                <c:pt idx="7">
                  <c:v>105.68207584653177</c:v>
                </c:pt>
                <c:pt idx="8">
                  <c:v>117.24225444111535</c:v>
                </c:pt>
                <c:pt idx="9">
                  <c:v>114.52464343143461</c:v>
                </c:pt>
                <c:pt idx="10">
                  <c:v>137.56893358453254</c:v>
                </c:pt>
                <c:pt idx="11">
                  <c:v>150.7257571859773</c:v>
                </c:pt>
                <c:pt idx="12">
                  <c:v>151.28305050310331</c:v>
                </c:pt>
                <c:pt idx="13">
                  <c:v>159.38970245099503</c:v>
                </c:pt>
                <c:pt idx="14">
                  <c:v>164.60754055232849</c:v>
                </c:pt>
                <c:pt idx="15">
                  <c:v>160.49423464565726</c:v>
                </c:pt>
                <c:pt idx="16">
                  <c:v>155.96308009782618</c:v>
                </c:pt>
                <c:pt idx="17">
                  <c:v>161.20643567342898</c:v>
                </c:pt>
                <c:pt idx="18">
                  <c:v>167.80200936241681</c:v>
                </c:pt>
                <c:pt idx="19">
                  <c:v>176.63098611863268</c:v>
                </c:pt>
              </c:numCache>
            </c:numRef>
          </c:val>
        </c:ser>
        <c:ser>
          <c:idx val="4"/>
          <c:order val="4"/>
          <c:tx>
            <c:strRef>
              <c:f>Foglio1!$G$25:$G$26</c:f>
              <c:strCache>
                <c:ptCount val="1"/>
                <c:pt idx="0">
                  <c:v>Costa degli Etruschi toscani</c:v>
                </c:pt>
              </c:strCache>
            </c:strRef>
          </c:tx>
          <c:spPr>
            <a:ln w="31750"/>
          </c:spPr>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Foglio1!$G$27:$G$46</c:f>
              <c:numCache>
                <c:formatCode>0</c:formatCode>
                <c:ptCount val="20"/>
                <c:pt idx="0" formatCode="General">
                  <c:v>100</c:v>
                </c:pt>
                <c:pt idx="1">
                  <c:v>72.166586146753659</c:v>
                </c:pt>
                <c:pt idx="2">
                  <c:v>91.759844582920508</c:v>
                </c:pt>
                <c:pt idx="3">
                  <c:v>102.48069569204822</c:v>
                </c:pt>
                <c:pt idx="4">
                  <c:v>100.32323968458032</c:v>
                </c:pt>
                <c:pt idx="5">
                  <c:v>107.52673534059923</c:v>
                </c:pt>
                <c:pt idx="6">
                  <c:v>114.73023099661819</c:v>
                </c:pt>
                <c:pt idx="7">
                  <c:v>108.22336906233882</c:v>
                </c:pt>
                <c:pt idx="8">
                  <c:v>119.02016819108607</c:v>
                </c:pt>
                <c:pt idx="9">
                  <c:v>142.74041335374997</c:v>
                </c:pt>
                <c:pt idx="10">
                  <c:v>142.77521433309045</c:v>
                </c:pt>
                <c:pt idx="11">
                  <c:v>165.8106990493192</c:v>
                </c:pt>
                <c:pt idx="12">
                  <c:v>144.18035505187399</c:v>
                </c:pt>
                <c:pt idx="13">
                  <c:v>147.84039452027878</c:v>
                </c:pt>
                <c:pt idx="14">
                  <c:v>142.97245400129381</c:v>
                </c:pt>
                <c:pt idx="15">
                  <c:v>132.66962406753848</c:v>
                </c:pt>
                <c:pt idx="16">
                  <c:v>131.71658901271672</c:v>
                </c:pt>
                <c:pt idx="17">
                  <c:v>140.19369815677638</c:v>
                </c:pt>
                <c:pt idx="18">
                  <c:v>137.11657509232495</c:v>
                </c:pt>
                <c:pt idx="19">
                  <c:v>154.84245391940919</c:v>
                </c:pt>
              </c:numCache>
            </c:numRef>
          </c:val>
        </c:ser>
        <c:ser>
          <c:idx val="5"/>
          <c:order val="5"/>
          <c:tx>
            <c:strRef>
              <c:f>Foglio1!$H$25:$H$26</c:f>
              <c:strCache>
                <c:ptCount val="1"/>
                <c:pt idx="0">
                  <c:v>Costa degli Etruschi Altri italiani</c:v>
                </c:pt>
              </c:strCache>
            </c:strRef>
          </c:tx>
          <c:spPr>
            <a:ln w="31750"/>
          </c:spPr>
          <c:marker>
            <c:symbol val="none"/>
          </c:marker>
          <c:dLbls>
            <c:dLbl>
              <c:idx val="10"/>
              <c:layout>
                <c:manualLayout>
                  <c:x val="-5.3007135575942915E-2"/>
                  <c:y val="-7.2380952380952379E-2"/>
                </c:manualLayout>
              </c:layout>
              <c:spPr/>
              <c:txPr>
                <a:bodyPr/>
                <a:lstStyle/>
                <a:p>
                  <a:pPr>
                    <a:defRPr sz="1600" b="1"/>
                  </a:pPr>
                  <a:endParaRPr lang="it-IT"/>
                </a:p>
              </c:txPr>
              <c:showVal val="1"/>
            </c:dLbl>
            <c:delete val="1"/>
          </c:dLbls>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Foglio1!$H$27:$H$46</c:f>
              <c:numCache>
                <c:formatCode>0</c:formatCode>
                <c:ptCount val="20"/>
                <c:pt idx="0" formatCode="General">
                  <c:v>100</c:v>
                </c:pt>
                <c:pt idx="1">
                  <c:v>121.83310690539538</c:v>
                </c:pt>
                <c:pt idx="2">
                  <c:v>113.45889947456155</c:v>
                </c:pt>
                <c:pt idx="3">
                  <c:v>118.42375317584457</c:v>
                </c:pt>
                <c:pt idx="4">
                  <c:v>113.35747803249252</c:v>
                </c:pt>
                <c:pt idx="5">
                  <c:v>119.09961058963208</c:v>
                </c:pt>
                <c:pt idx="6">
                  <c:v>113.80428060160733</c:v>
                </c:pt>
                <c:pt idx="7">
                  <c:v>121.5193343189944</c:v>
                </c:pt>
                <c:pt idx="8">
                  <c:v>137.92528049367573</c:v>
                </c:pt>
                <c:pt idx="9">
                  <c:v>137.44190110381476</c:v>
                </c:pt>
                <c:pt idx="10">
                  <c:v>151.31265386677808</c:v>
                </c:pt>
                <c:pt idx="11">
                  <c:v>144.48221098743713</c:v>
                </c:pt>
                <c:pt idx="12">
                  <c:v>148.53949697020573</c:v>
                </c:pt>
                <c:pt idx="13">
                  <c:v>163.35045391234922</c:v>
                </c:pt>
                <c:pt idx="14">
                  <c:v>153.56748209277657</c:v>
                </c:pt>
                <c:pt idx="15">
                  <c:v>148.36081020656044</c:v>
                </c:pt>
                <c:pt idx="16">
                  <c:v>148.43310724803536</c:v>
                </c:pt>
                <c:pt idx="17">
                  <c:v>147.51063468921686</c:v>
                </c:pt>
                <c:pt idx="18">
                  <c:v>144.78339155358114</c:v>
                </c:pt>
                <c:pt idx="19">
                  <c:v>149.66387015314285</c:v>
                </c:pt>
              </c:numCache>
            </c:numRef>
          </c:val>
        </c:ser>
        <c:ser>
          <c:idx val="6"/>
          <c:order val="6"/>
          <c:tx>
            <c:strRef>
              <c:f>Foglio1!$I$25:$I$26</c:f>
              <c:strCache>
                <c:ptCount val="1"/>
                <c:pt idx="0">
                  <c:v>Isola d’Elba stranieri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Foglio1!$I$27:$I$46</c:f>
            </c:numRef>
          </c:val>
        </c:ser>
        <c:ser>
          <c:idx val="7"/>
          <c:order val="7"/>
          <c:tx>
            <c:strRef>
              <c:f>Foglio1!$J$25:$J$26</c:f>
              <c:strCache>
                <c:ptCount val="1"/>
                <c:pt idx="0">
                  <c:v>Isola d’Elba toscani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Foglio1!$J$27:$J$46</c:f>
            </c:numRef>
          </c:val>
        </c:ser>
        <c:ser>
          <c:idx val="8"/>
          <c:order val="8"/>
          <c:tx>
            <c:strRef>
              <c:f>Foglio1!$K$25:$K$26</c:f>
              <c:strCache>
                <c:ptCount val="1"/>
                <c:pt idx="0">
                  <c:v>Isola d’Elba Altri italiani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Foglio1!$K$27:$K$46</c:f>
            </c:numRef>
          </c:val>
        </c:ser>
        <c:ser>
          <c:idx val="9"/>
          <c:order val="9"/>
          <c:tx>
            <c:strRef>
              <c:f>Foglio1!$L$25:$L$26</c:f>
              <c:strCache>
                <c:ptCount val="1"/>
                <c:pt idx="0">
                  <c:v>Maremma Area Nord stranieri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Foglio1!$L$27:$L$46</c:f>
            </c:numRef>
          </c:val>
        </c:ser>
        <c:ser>
          <c:idx val="10"/>
          <c:order val="10"/>
          <c:tx>
            <c:strRef>
              <c:f>Foglio1!$M$25:$M$26</c:f>
              <c:strCache>
                <c:ptCount val="1"/>
                <c:pt idx="0">
                  <c:v>Maremma Area Nord toscani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Foglio1!$M$27:$M$46</c:f>
            </c:numRef>
          </c:val>
        </c:ser>
        <c:ser>
          <c:idx val="11"/>
          <c:order val="11"/>
          <c:tx>
            <c:strRef>
              <c:f>Foglio1!$N$25:$N$26</c:f>
              <c:strCache>
                <c:ptCount val="1"/>
                <c:pt idx="0">
                  <c:v>Maremma Area Nord Altri italiani</c:v>
                </c:pt>
              </c:strCache>
            </c:strRef>
          </c:tx>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Foglio1!$N$27:$N$46</c:f>
            </c:numRef>
          </c:val>
        </c:ser>
        <c:ser>
          <c:idx val="12"/>
          <c:order val="12"/>
          <c:tx>
            <c:strRef>
              <c:f>Foglio1!$O$25:$O$26</c:f>
              <c:strCache>
                <c:ptCount val="1"/>
                <c:pt idx="0">
                  <c:v>Riviera Apuana stranieri</c:v>
                </c:pt>
              </c:strCache>
            </c:strRef>
          </c:tx>
          <c:spPr>
            <a:ln w="53975">
              <a:solidFill>
                <a:schemeClr val="tx1"/>
              </a:solidFill>
              <a:prstDash val="sysDot"/>
            </a:ln>
          </c:spPr>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Foglio1!$O$27:$O$46</c:f>
              <c:numCache>
                <c:formatCode>0</c:formatCode>
                <c:ptCount val="20"/>
                <c:pt idx="0" formatCode="General">
                  <c:v>100</c:v>
                </c:pt>
                <c:pt idx="1">
                  <c:v>144.29301967719036</c:v>
                </c:pt>
                <c:pt idx="2">
                  <c:v>164.19933091601595</c:v>
                </c:pt>
                <c:pt idx="3">
                  <c:v>174.19478250519666</c:v>
                </c:pt>
                <c:pt idx="4">
                  <c:v>166.96918557941225</c:v>
                </c:pt>
                <c:pt idx="5">
                  <c:v>122.36797918783236</c:v>
                </c:pt>
                <c:pt idx="6">
                  <c:v>96.6605312713871</c:v>
                </c:pt>
                <c:pt idx="7">
                  <c:v>114.98977670278471</c:v>
                </c:pt>
                <c:pt idx="8">
                  <c:v>110.06686588989446</c:v>
                </c:pt>
                <c:pt idx="9">
                  <c:v>106.45959353360512</c:v>
                </c:pt>
                <c:pt idx="10">
                  <c:v>84.276526374406473</c:v>
                </c:pt>
                <c:pt idx="11">
                  <c:v>77.13722172865117</c:v>
                </c:pt>
                <c:pt idx="12">
                  <c:v>76.954010040510624</c:v>
                </c:pt>
                <c:pt idx="13">
                  <c:v>74.180754696127906</c:v>
                </c:pt>
                <c:pt idx="14">
                  <c:v>87.112269231913729</c:v>
                </c:pt>
                <c:pt idx="15">
                  <c:v>74.377144023090651</c:v>
                </c:pt>
                <c:pt idx="16">
                  <c:v>80.902625750806621</c:v>
                </c:pt>
                <c:pt idx="17">
                  <c:v>76.404800061212299</c:v>
                </c:pt>
                <c:pt idx="18">
                  <c:v>80.125570145421591</c:v>
                </c:pt>
                <c:pt idx="19">
                  <c:v>88.11206944190576</c:v>
                </c:pt>
              </c:numCache>
            </c:numRef>
          </c:val>
        </c:ser>
        <c:ser>
          <c:idx val="13"/>
          <c:order val="13"/>
          <c:tx>
            <c:strRef>
              <c:f>Foglio1!$P$25:$P$26</c:f>
              <c:strCache>
                <c:ptCount val="1"/>
                <c:pt idx="0">
                  <c:v>Riviera Apuana toscani</c:v>
                </c:pt>
              </c:strCache>
            </c:strRef>
          </c:tx>
          <c:spPr>
            <a:ln w="53975">
              <a:solidFill>
                <a:srgbClr val="00B050"/>
              </a:solidFill>
              <a:prstDash val="sysDot"/>
            </a:ln>
          </c:spPr>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Foglio1!$P$27:$P$46</c:f>
              <c:numCache>
                <c:formatCode>0</c:formatCode>
                <c:ptCount val="20"/>
                <c:pt idx="0" formatCode="General">
                  <c:v>100</c:v>
                </c:pt>
                <c:pt idx="1">
                  <c:v>120.6628433002345</c:v>
                </c:pt>
                <c:pt idx="2">
                  <c:v>132.38128528518763</c:v>
                </c:pt>
                <c:pt idx="3">
                  <c:v>127.8578715690299</c:v>
                </c:pt>
                <c:pt idx="4">
                  <c:v>117.49332401201474</c:v>
                </c:pt>
                <c:pt idx="5">
                  <c:v>116.84137364803622</c:v>
                </c:pt>
                <c:pt idx="6">
                  <c:v>96.337859863187973</c:v>
                </c:pt>
                <c:pt idx="7">
                  <c:v>94.069040080315091</c:v>
                </c:pt>
                <c:pt idx="8">
                  <c:v>110.13937268067845</c:v>
                </c:pt>
                <c:pt idx="9">
                  <c:v>98.103897476334268</c:v>
                </c:pt>
                <c:pt idx="10">
                  <c:v>89.60456202673646</c:v>
                </c:pt>
                <c:pt idx="11">
                  <c:v>112.0184041848385</c:v>
                </c:pt>
                <c:pt idx="12">
                  <c:v>104.29783238697563</c:v>
                </c:pt>
                <c:pt idx="13">
                  <c:v>92.644829310127591</c:v>
                </c:pt>
                <c:pt idx="14">
                  <c:v>85.000670647194852</c:v>
                </c:pt>
                <c:pt idx="15">
                  <c:v>75.12142778755522</c:v>
                </c:pt>
                <c:pt idx="16">
                  <c:v>73.358641797171899</c:v>
                </c:pt>
                <c:pt idx="17">
                  <c:v>80.534973235080145</c:v>
                </c:pt>
                <c:pt idx="18">
                  <c:v>73.980108197747455</c:v>
                </c:pt>
                <c:pt idx="19">
                  <c:v>78.30679873674454</c:v>
                </c:pt>
              </c:numCache>
            </c:numRef>
          </c:val>
        </c:ser>
        <c:ser>
          <c:idx val="14"/>
          <c:order val="14"/>
          <c:tx>
            <c:strRef>
              <c:f>Foglio1!$Q$25:$Q$26</c:f>
              <c:strCache>
                <c:ptCount val="1"/>
                <c:pt idx="0">
                  <c:v>Riviera Apuana Altri italiani</c:v>
                </c:pt>
              </c:strCache>
            </c:strRef>
          </c:tx>
          <c:spPr>
            <a:ln w="53975">
              <a:solidFill>
                <a:srgbClr val="FF0000"/>
              </a:solidFill>
              <a:prstDash val="sysDot"/>
            </a:ln>
          </c:spPr>
          <c:marker>
            <c:symbol val="none"/>
          </c:marker>
          <c:cat>
            <c:numRef>
              <c:f>Foglio1!$B$27:$B$46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Foglio1!$Q$27:$Q$46</c:f>
              <c:numCache>
                <c:formatCode>0</c:formatCode>
                <c:ptCount val="20"/>
                <c:pt idx="0" formatCode="General">
                  <c:v>100</c:v>
                </c:pt>
                <c:pt idx="1">
                  <c:v>125.34302083666741</c:v>
                </c:pt>
                <c:pt idx="2">
                  <c:v>120.48714912140319</c:v>
                </c:pt>
                <c:pt idx="3">
                  <c:v>114.42614345613418</c:v>
                </c:pt>
                <c:pt idx="4">
                  <c:v>111.40607496079123</c:v>
                </c:pt>
                <c:pt idx="5">
                  <c:v>115.90000960215089</c:v>
                </c:pt>
                <c:pt idx="6">
                  <c:v>97.146880901321893</c:v>
                </c:pt>
                <c:pt idx="7">
                  <c:v>95.214928143904245</c:v>
                </c:pt>
                <c:pt idx="8">
                  <c:v>102.8209839003937</c:v>
                </c:pt>
                <c:pt idx="9">
                  <c:v>102.48311621803286</c:v>
                </c:pt>
                <c:pt idx="10">
                  <c:v>92.357071984124445</c:v>
                </c:pt>
                <c:pt idx="11">
                  <c:v>101.57488077329322</c:v>
                </c:pt>
                <c:pt idx="12">
                  <c:v>94.792689562462016</c:v>
                </c:pt>
                <c:pt idx="13">
                  <c:v>87.906154978715279</c:v>
                </c:pt>
                <c:pt idx="14">
                  <c:v>86.356239797714693</c:v>
                </c:pt>
                <c:pt idx="15">
                  <c:v>73.941426879621062</c:v>
                </c:pt>
                <c:pt idx="16">
                  <c:v>79.579809877412529</c:v>
                </c:pt>
                <c:pt idx="17">
                  <c:v>79.554588227763006</c:v>
                </c:pt>
                <c:pt idx="18">
                  <c:v>75.940466664532877</c:v>
                </c:pt>
                <c:pt idx="19">
                  <c:v>80.65269020260537</c:v>
                </c:pt>
              </c:numCache>
            </c:numRef>
          </c:val>
        </c:ser>
        <c:marker val="1"/>
        <c:axId val="86148992"/>
        <c:axId val="86150528"/>
      </c:lineChart>
      <c:catAx>
        <c:axId val="86148992"/>
        <c:scaling>
          <c:orientation val="minMax"/>
        </c:scaling>
        <c:axPos val="b"/>
        <c:numFmt formatCode="General" sourceLinked="1"/>
        <c:tickLblPos val="nextTo"/>
        <c:crossAx val="86150528"/>
        <c:crosses val="autoZero"/>
        <c:auto val="1"/>
        <c:lblAlgn val="ctr"/>
        <c:lblOffset val="100"/>
      </c:catAx>
      <c:valAx>
        <c:axId val="86150528"/>
        <c:scaling>
          <c:orientation val="minMax"/>
        </c:scaling>
        <c:axPos val="l"/>
        <c:majorGridlines/>
        <c:numFmt formatCode="General" sourceLinked="1"/>
        <c:tickLblPos val="nextTo"/>
        <c:crossAx val="86148992"/>
        <c:crosses val="autoZero"/>
        <c:crossBetween val="between"/>
        <c:majorUnit val="50"/>
      </c:valAx>
    </c:plotArea>
    <c:legend>
      <c:legendPos val="r"/>
      <c:layout>
        <c:manualLayout>
          <c:xMode val="edge"/>
          <c:yMode val="edge"/>
          <c:x val="7.2858237547892807E-2"/>
          <c:y val="0.70437349743494571"/>
          <c:w val="0.88576245210727966"/>
          <c:h val="0.1818094653260911"/>
        </c:manualLayout>
      </c:layout>
      <c:txPr>
        <a:bodyPr/>
        <a:lstStyle/>
        <a:p>
          <a:pPr>
            <a:defRPr sz="1400"/>
          </a:pPr>
          <a:endParaRPr lang="it-IT"/>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6.9361111111111151E-2"/>
          <c:y val="1.4095836462921986E-2"/>
          <c:w val="0.87941666666666651"/>
          <c:h val="0.82424835065283597"/>
        </c:manualLayout>
      </c:layout>
      <c:barChart>
        <c:barDir val="bar"/>
        <c:grouping val="clustered"/>
        <c:ser>
          <c:idx val="0"/>
          <c:order val="0"/>
          <c:tx>
            <c:strRef>
              <c:f>Foglio1!$N$17</c:f>
              <c:strCache>
                <c:ptCount val="1"/>
                <c:pt idx="0">
                  <c:v>Versilia</c:v>
                </c:pt>
              </c:strCache>
            </c:strRef>
          </c:tx>
          <c:dLbls>
            <c:txPr>
              <a:bodyPr/>
              <a:lstStyle/>
              <a:p>
                <a:pPr>
                  <a:defRPr sz="1200"/>
                </a:pPr>
                <a:endParaRPr lang="it-IT"/>
              </a:p>
            </c:txPr>
            <c:showVal val="1"/>
          </c:dLbls>
          <c:cat>
            <c:strRef>
              <c:f>Foglio1!$M$18:$M$27</c:f>
              <c:strCache>
                <c:ptCount val="10"/>
                <c:pt idx="0">
                  <c:v>Europa Ovest, Nord, Med.</c:v>
                </c:pt>
                <c:pt idx="1">
                  <c:v>Est europa</c:v>
                </c:pt>
                <c:pt idx="2">
                  <c:v>Altri extra-europei</c:v>
                </c:pt>
                <c:pt idx="3">
                  <c:v>Altri europa</c:v>
                </c:pt>
                <c:pt idx="4">
                  <c:v>Usa e Canada</c:v>
                </c:pt>
                <c:pt idx="5">
                  <c:v>Italia Centro (no Tosc)</c:v>
                </c:pt>
                <c:pt idx="6">
                  <c:v>Italia Nord Est</c:v>
                </c:pt>
                <c:pt idx="7">
                  <c:v>Italia Nord Ovest</c:v>
                </c:pt>
                <c:pt idx="8">
                  <c:v>Italia Sud</c:v>
                </c:pt>
                <c:pt idx="9">
                  <c:v>Totale</c:v>
                </c:pt>
              </c:strCache>
            </c:strRef>
          </c:cat>
          <c:val>
            <c:numRef>
              <c:f>Foglio1!$N$18:$N$27</c:f>
              <c:numCache>
                <c:formatCode>0.0%</c:formatCode>
                <c:ptCount val="10"/>
                <c:pt idx="0">
                  <c:v>4.3782906912995849E-2</c:v>
                </c:pt>
                <c:pt idx="1">
                  <c:v>2.4595170620566573E-2</c:v>
                </c:pt>
                <c:pt idx="2">
                  <c:v>7.0052830088015569E-3</c:v>
                </c:pt>
                <c:pt idx="3">
                  <c:v>2.6932573056033518E-3</c:v>
                </c:pt>
                <c:pt idx="4">
                  <c:v>-2.5427870139988519E-3</c:v>
                </c:pt>
                <c:pt idx="5">
                  <c:v>-1.1549180723562938E-2</c:v>
                </c:pt>
                <c:pt idx="6">
                  <c:v>-1.6300279820053897E-2</c:v>
                </c:pt>
                <c:pt idx="7">
                  <c:v>-1.9126608598284644E-2</c:v>
                </c:pt>
                <c:pt idx="8">
                  <c:v>-1.9462401448875361E-2</c:v>
                </c:pt>
                <c:pt idx="9">
                  <c:v>-9.2052052895542746E-2</c:v>
                </c:pt>
              </c:numCache>
            </c:numRef>
          </c:val>
        </c:ser>
        <c:ser>
          <c:idx val="1"/>
          <c:order val="1"/>
          <c:tx>
            <c:strRef>
              <c:f>Foglio1!$O$17</c:f>
              <c:strCache>
                <c:ptCount val="1"/>
                <c:pt idx="0">
                  <c:v>Riviera Apuana</c:v>
                </c:pt>
              </c:strCache>
            </c:strRef>
          </c:tx>
          <c:cat>
            <c:strRef>
              <c:f>Foglio1!$M$18:$M$27</c:f>
              <c:strCache>
                <c:ptCount val="10"/>
                <c:pt idx="0">
                  <c:v>Europa Ovest, Nord, Med.</c:v>
                </c:pt>
                <c:pt idx="1">
                  <c:v>Est europa</c:v>
                </c:pt>
                <c:pt idx="2">
                  <c:v>Altri extra-europei</c:v>
                </c:pt>
                <c:pt idx="3">
                  <c:v>Altri europa</c:v>
                </c:pt>
                <c:pt idx="4">
                  <c:v>Usa e Canada</c:v>
                </c:pt>
                <c:pt idx="5">
                  <c:v>Italia Centro (no Tosc)</c:v>
                </c:pt>
                <c:pt idx="6">
                  <c:v>Italia Nord Est</c:v>
                </c:pt>
                <c:pt idx="7">
                  <c:v>Italia Nord Ovest</c:v>
                </c:pt>
                <c:pt idx="8">
                  <c:v>Italia Sud</c:v>
                </c:pt>
                <c:pt idx="9">
                  <c:v>Totale</c:v>
                </c:pt>
              </c:strCache>
            </c:strRef>
          </c:cat>
          <c:val>
            <c:numRef>
              <c:f>Foglio1!$O$18:$O$27</c:f>
              <c:numCache>
                <c:formatCode>0.0%</c:formatCode>
                <c:ptCount val="10"/>
                <c:pt idx="0">
                  <c:v>-2.7559155948768201E-2</c:v>
                </c:pt>
                <c:pt idx="1">
                  <c:v>5.4865147111277781E-5</c:v>
                </c:pt>
                <c:pt idx="2">
                  <c:v>2.7963562450422632E-3</c:v>
                </c:pt>
                <c:pt idx="3">
                  <c:v>-7.2289722248856129E-3</c:v>
                </c:pt>
                <c:pt idx="4">
                  <c:v>-1.463000969526742E-3</c:v>
                </c:pt>
                <c:pt idx="5">
                  <c:v>-3.426136287082045E-3</c:v>
                </c:pt>
                <c:pt idx="6">
                  <c:v>-3.161751354706975E-2</c:v>
                </c:pt>
                <c:pt idx="7">
                  <c:v>-8.3800077089546621E-2</c:v>
                </c:pt>
                <c:pt idx="8">
                  <c:v>-1.3119821018067595E-2</c:v>
                </c:pt>
                <c:pt idx="9">
                  <c:v>-0.20303742420689894</c:v>
                </c:pt>
              </c:numCache>
            </c:numRef>
          </c:val>
        </c:ser>
        <c:ser>
          <c:idx val="2"/>
          <c:order val="2"/>
          <c:tx>
            <c:strRef>
              <c:f>Foglio1!$P$17</c:f>
              <c:strCache>
                <c:ptCount val="1"/>
                <c:pt idx="0">
                  <c:v>Costa degli Etruschi</c:v>
                </c:pt>
              </c:strCache>
            </c:strRef>
          </c:tx>
          <c:dLbls>
            <c:dLbl>
              <c:idx val="9"/>
              <c:layout/>
              <c:showVal val="1"/>
            </c:dLbl>
            <c:delete val="1"/>
            <c:txPr>
              <a:bodyPr/>
              <a:lstStyle/>
              <a:p>
                <a:pPr>
                  <a:defRPr sz="1200"/>
                </a:pPr>
                <a:endParaRPr lang="it-IT"/>
              </a:p>
            </c:txPr>
          </c:dLbls>
          <c:cat>
            <c:strRef>
              <c:f>Foglio1!$M$18:$M$27</c:f>
              <c:strCache>
                <c:ptCount val="10"/>
                <c:pt idx="0">
                  <c:v>Europa Ovest, Nord, Med.</c:v>
                </c:pt>
                <c:pt idx="1">
                  <c:v>Est europa</c:v>
                </c:pt>
                <c:pt idx="2">
                  <c:v>Altri extra-europei</c:v>
                </c:pt>
                <c:pt idx="3">
                  <c:v>Altri europa</c:v>
                </c:pt>
                <c:pt idx="4">
                  <c:v>Usa e Canada</c:v>
                </c:pt>
                <c:pt idx="5">
                  <c:v>Italia Centro (no Tosc)</c:v>
                </c:pt>
                <c:pt idx="6">
                  <c:v>Italia Nord Est</c:v>
                </c:pt>
                <c:pt idx="7">
                  <c:v>Italia Nord Ovest</c:v>
                </c:pt>
                <c:pt idx="8">
                  <c:v>Italia Sud</c:v>
                </c:pt>
                <c:pt idx="9">
                  <c:v>Totale</c:v>
                </c:pt>
              </c:strCache>
            </c:strRef>
          </c:cat>
          <c:val>
            <c:numRef>
              <c:f>Foglio1!$P$18:$P$27</c:f>
              <c:numCache>
                <c:formatCode>0.0%</c:formatCode>
                <c:ptCount val="10"/>
                <c:pt idx="0">
                  <c:v>0.15652561557499772</c:v>
                </c:pt>
                <c:pt idx="1">
                  <c:v>3.3615205758778424E-2</c:v>
                </c:pt>
                <c:pt idx="2">
                  <c:v>2.2427892981143E-3</c:v>
                </c:pt>
                <c:pt idx="3">
                  <c:v>3.2793728768904438E-5</c:v>
                </c:pt>
                <c:pt idx="4">
                  <c:v>1.7210716899022398E-4</c:v>
                </c:pt>
                <c:pt idx="5">
                  <c:v>3.5830855040191343E-3</c:v>
                </c:pt>
                <c:pt idx="6">
                  <c:v>6.5968337698366448E-3</c:v>
                </c:pt>
                <c:pt idx="7">
                  <c:v>2.9877933768609831E-2</c:v>
                </c:pt>
                <c:pt idx="8">
                  <c:v>-6.6112319020849341E-3</c:v>
                </c:pt>
                <c:pt idx="9">
                  <c:v>0.24869115569746772</c:v>
                </c:pt>
              </c:numCache>
            </c:numRef>
          </c:val>
        </c:ser>
        <c:axId val="86194048"/>
        <c:axId val="86195584"/>
      </c:barChart>
      <c:catAx>
        <c:axId val="86194048"/>
        <c:scaling>
          <c:orientation val="minMax"/>
        </c:scaling>
        <c:axPos val="l"/>
        <c:tickLblPos val="low"/>
        <c:crossAx val="86195584"/>
        <c:crosses val="autoZero"/>
        <c:auto val="1"/>
        <c:lblAlgn val="ctr"/>
        <c:lblOffset val="100"/>
      </c:catAx>
      <c:valAx>
        <c:axId val="86195584"/>
        <c:scaling>
          <c:orientation val="minMax"/>
        </c:scaling>
        <c:axPos val="b"/>
        <c:majorGridlines/>
        <c:numFmt formatCode="0%" sourceLinked="0"/>
        <c:tickLblPos val="nextTo"/>
        <c:crossAx val="86194048"/>
        <c:crosses val="autoZero"/>
        <c:crossBetween val="between"/>
      </c:valAx>
    </c:plotArea>
    <c:legend>
      <c:legendPos val="r"/>
      <c:layout>
        <c:manualLayout>
          <c:xMode val="edge"/>
          <c:yMode val="edge"/>
          <c:x val="6.5695756780402487E-2"/>
          <c:y val="0.9114610673665795"/>
          <c:w val="0.90374868766404248"/>
          <c:h val="6.5966389617964416E-2"/>
        </c:manualLayout>
      </c:layout>
    </c:legend>
    <c:plotVisOnly val="1"/>
  </c:chart>
  <c:txPr>
    <a:bodyPr/>
    <a:lstStyle/>
    <a:p>
      <a:pPr>
        <a:defRPr sz="1400"/>
      </a:pPr>
      <a:endParaRPr lang="it-IT"/>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it-IT"/>
  <c:chart>
    <c:plotArea>
      <c:layout>
        <c:manualLayout>
          <c:layoutTarget val="inner"/>
          <c:xMode val="edge"/>
          <c:yMode val="edge"/>
          <c:x val="0.46080251835817532"/>
          <c:y val="5.0925925925925923E-2"/>
          <c:w val="0.4903332873408332"/>
          <c:h val="0.80574695404214358"/>
        </c:manualLayout>
      </c:layout>
      <c:barChart>
        <c:barDir val="bar"/>
        <c:grouping val="clustered"/>
        <c:ser>
          <c:idx val="0"/>
          <c:order val="0"/>
          <c:tx>
            <c:strRef>
              <c:f>Foglio1!$C$17</c:f>
              <c:strCache>
                <c:ptCount val="1"/>
                <c:pt idx="0">
                  <c:v>Versilia</c:v>
                </c:pt>
              </c:strCache>
            </c:strRef>
          </c:tx>
          <c:dLbls>
            <c:dLbl>
              <c:idx val="5"/>
              <c:numFmt formatCode="0.0%" sourceLinked="0"/>
              <c:spPr>
                <a:solidFill>
                  <a:schemeClr val="tx2">
                    <a:lumMod val="40000"/>
                    <a:lumOff val="60000"/>
                  </a:schemeClr>
                </a:solidFill>
              </c:spPr>
              <c:txPr>
                <a:bodyPr/>
                <a:lstStyle/>
                <a:p>
                  <a:pPr>
                    <a:defRPr sz="1200"/>
                  </a:pPr>
                  <a:endParaRPr lang="it-IT"/>
                </a:p>
              </c:txPr>
            </c:dLbl>
            <c:numFmt formatCode="0.0%" sourceLinked="0"/>
            <c:txPr>
              <a:bodyPr/>
              <a:lstStyle/>
              <a:p>
                <a:pPr>
                  <a:defRPr sz="1200"/>
                </a:pPr>
                <a:endParaRPr lang="it-IT"/>
              </a:p>
            </c:txPr>
            <c:showVal val="1"/>
          </c:dLbls>
          <c:cat>
            <c:strRef>
              <c:f>Foglio1!$B$18:$B$28</c:f>
              <c:strCache>
                <c:ptCount val="11"/>
                <c:pt idx="0">
                  <c:v>Altri europa</c:v>
                </c:pt>
                <c:pt idx="1">
                  <c:v>Est europa</c:v>
                </c:pt>
                <c:pt idx="2">
                  <c:v>Altri extra-europei</c:v>
                </c:pt>
                <c:pt idx="3">
                  <c:v>Europa Ovest, Nord, Med.</c:v>
                </c:pt>
                <c:pt idx="4">
                  <c:v>Italia Nord Ovest</c:v>
                </c:pt>
                <c:pt idx="5">
                  <c:v>Totale</c:v>
                </c:pt>
                <c:pt idx="6">
                  <c:v>Usa e Canada</c:v>
                </c:pt>
                <c:pt idx="7">
                  <c:v>Italia Nord Est</c:v>
                </c:pt>
                <c:pt idx="8">
                  <c:v>Italia Centro (no Tosc)</c:v>
                </c:pt>
                <c:pt idx="9">
                  <c:v>Italia Sud</c:v>
                </c:pt>
                <c:pt idx="10">
                  <c:v>Toscana</c:v>
                </c:pt>
              </c:strCache>
            </c:strRef>
          </c:cat>
          <c:val>
            <c:numRef>
              <c:f>Foglio1!$C$18:$C$28</c:f>
              <c:numCache>
                <c:formatCode>0.0%</c:formatCode>
                <c:ptCount val="11"/>
                <c:pt idx="0">
                  <c:v>1.4896361592462513</c:v>
                </c:pt>
                <c:pt idx="1">
                  <c:v>0.93480581291706655</c:v>
                </c:pt>
                <c:pt idx="2">
                  <c:v>0.47263460843927496</c:v>
                </c:pt>
                <c:pt idx="3">
                  <c:v>0.16333569844490836</c:v>
                </c:pt>
                <c:pt idx="4">
                  <c:v>-8.0619590562459403E-2</c:v>
                </c:pt>
                <c:pt idx="5">
                  <c:v>-9.2052052895542649E-2</c:v>
                </c:pt>
                <c:pt idx="6">
                  <c:v>-0.13726796145295264</c:v>
                </c:pt>
                <c:pt idx="7">
                  <c:v>-0.19609955474355709</c:v>
                </c:pt>
                <c:pt idx="8">
                  <c:v>-0.28233067899158337</c:v>
                </c:pt>
                <c:pt idx="9">
                  <c:v>-0.38227756110889211</c:v>
                </c:pt>
                <c:pt idx="10">
                  <c:v>-0.39159669228141852</c:v>
                </c:pt>
              </c:numCache>
            </c:numRef>
          </c:val>
        </c:ser>
        <c:ser>
          <c:idx val="1"/>
          <c:order val="1"/>
          <c:tx>
            <c:strRef>
              <c:f>Foglio1!$D$17</c:f>
              <c:strCache>
                <c:ptCount val="1"/>
                <c:pt idx="0">
                  <c:v>Riviera Apuana</c:v>
                </c:pt>
              </c:strCache>
            </c:strRef>
          </c:tx>
          <c:cat>
            <c:strRef>
              <c:f>Foglio1!$B$18:$B$28</c:f>
              <c:strCache>
                <c:ptCount val="11"/>
                <c:pt idx="0">
                  <c:v>Altri europa</c:v>
                </c:pt>
                <c:pt idx="1">
                  <c:v>Est europa</c:v>
                </c:pt>
                <c:pt idx="2">
                  <c:v>Altri extra-europei</c:v>
                </c:pt>
                <c:pt idx="3">
                  <c:v>Europa Ovest, Nord, Med.</c:v>
                </c:pt>
                <c:pt idx="4">
                  <c:v>Italia Nord Ovest</c:v>
                </c:pt>
                <c:pt idx="5">
                  <c:v>Totale</c:v>
                </c:pt>
                <c:pt idx="6">
                  <c:v>Usa e Canada</c:v>
                </c:pt>
                <c:pt idx="7">
                  <c:v>Italia Nord Est</c:v>
                </c:pt>
                <c:pt idx="8">
                  <c:v>Italia Centro (no Tosc)</c:v>
                </c:pt>
                <c:pt idx="9">
                  <c:v>Italia Sud</c:v>
                </c:pt>
                <c:pt idx="10">
                  <c:v>Toscana</c:v>
                </c:pt>
              </c:strCache>
            </c:strRef>
          </c:cat>
          <c:val>
            <c:numRef>
              <c:f>Foglio1!$D$18:$D$28</c:f>
              <c:numCache>
                <c:formatCode>0.0%</c:formatCode>
                <c:ptCount val="11"/>
                <c:pt idx="0">
                  <c:v>-0.72417634756166449</c:v>
                </c:pt>
                <c:pt idx="1">
                  <c:v>2.1679041746762726E-3</c:v>
                </c:pt>
                <c:pt idx="2">
                  <c:v>0.22464042955879893</c:v>
                </c:pt>
                <c:pt idx="3">
                  <c:v>-0.19728404441263506</c:v>
                </c:pt>
                <c:pt idx="4">
                  <c:v>-0.20892407784629877</c:v>
                </c:pt>
                <c:pt idx="5">
                  <c:v>-0.20303742420689888</c:v>
                </c:pt>
                <c:pt idx="6">
                  <c:v>-0.2297316732288901</c:v>
                </c:pt>
                <c:pt idx="7">
                  <c:v>-0.21814664658078567</c:v>
                </c:pt>
                <c:pt idx="8">
                  <c:v>-0.15437670751595634</c:v>
                </c:pt>
                <c:pt idx="9">
                  <c:v>-0.25628789147259029</c:v>
                </c:pt>
                <c:pt idx="10">
                  <c:v>-0.2017072757567864</c:v>
                </c:pt>
              </c:numCache>
            </c:numRef>
          </c:val>
        </c:ser>
        <c:ser>
          <c:idx val="2"/>
          <c:order val="2"/>
          <c:tx>
            <c:strRef>
              <c:f>Foglio1!$E$17</c:f>
              <c:strCache>
                <c:ptCount val="1"/>
                <c:pt idx="0">
                  <c:v>Costa degli Etruschi</c:v>
                </c:pt>
              </c:strCache>
            </c:strRef>
          </c:tx>
          <c:dLbls>
            <c:dLbl>
              <c:idx val="5"/>
              <c:layout/>
              <c:showVal val="1"/>
            </c:dLbl>
            <c:delete val="1"/>
            <c:spPr>
              <a:solidFill>
                <a:schemeClr val="accent3">
                  <a:lumMod val="40000"/>
                  <a:lumOff val="60000"/>
                </a:schemeClr>
              </a:solidFill>
            </c:spPr>
          </c:dLbls>
          <c:cat>
            <c:strRef>
              <c:f>Foglio1!$B$18:$B$28</c:f>
              <c:strCache>
                <c:ptCount val="11"/>
                <c:pt idx="0">
                  <c:v>Altri europa</c:v>
                </c:pt>
                <c:pt idx="1">
                  <c:v>Est europa</c:v>
                </c:pt>
                <c:pt idx="2">
                  <c:v>Altri extra-europei</c:v>
                </c:pt>
                <c:pt idx="3">
                  <c:v>Europa Ovest, Nord, Med.</c:v>
                </c:pt>
                <c:pt idx="4">
                  <c:v>Italia Nord Ovest</c:v>
                </c:pt>
                <c:pt idx="5">
                  <c:v>Totale</c:v>
                </c:pt>
                <c:pt idx="6">
                  <c:v>Usa e Canada</c:v>
                </c:pt>
                <c:pt idx="7">
                  <c:v>Italia Nord Est</c:v>
                </c:pt>
                <c:pt idx="8">
                  <c:v>Italia Centro (no Tosc)</c:v>
                </c:pt>
                <c:pt idx="9">
                  <c:v>Italia Sud</c:v>
                </c:pt>
                <c:pt idx="10">
                  <c:v>Toscana</c:v>
                </c:pt>
              </c:strCache>
            </c:strRef>
          </c:cat>
          <c:val>
            <c:numRef>
              <c:f>Foglio1!$E$18:$E$28</c:f>
              <c:numCache>
                <c:formatCode>0.0%</c:formatCode>
                <c:ptCount val="11"/>
                <c:pt idx="0">
                  <c:v>7.0461931406728979E-3</c:v>
                </c:pt>
                <c:pt idx="1">
                  <c:v>2.2063688312239429</c:v>
                </c:pt>
                <c:pt idx="2">
                  <c:v>0.71850753791680222</c:v>
                </c:pt>
                <c:pt idx="3">
                  <c:v>0.47628894081110906</c:v>
                </c:pt>
                <c:pt idx="4">
                  <c:v>0.13481342822657361</c:v>
                </c:pt>
                <c:pt idx="5">
                  <c:v>0.24869115569746786</c:v>
                </c:pt>
                <c:pt idx="6">
                  <c:v>4.9342934390882685E-2</c:v>
                </c:pt>
                <c:pt idx="7">
                  <c:v>0.10184622282823665</c:v>
                </c:pt>
                <c:pt idx="8">
                  <c:v>0.12272459667105487</c:v>
                </c:pt>
                <c:pt idx="9">
                  <c:v>-0.2563860372138741</c:v>
                </c:pt>
                <c:pt idx="10">
                  <c:v>7.4652640548280594E-2</c:v>
                </c:pt>
              </c:numCache>
            </c:numRef>
          </c:val>
        </c:ser>
        <c:axId val="86230528"/>
        <c:axId val="86232064"/>
      </c:barChart>
      <c:catAx>
        <c:axId val="86230528"/>
        <c:scaling>
          <c:orientation val="minMax"/>
        </c:scaling>
        <c:axPos val="l"/>
        <c:tickLblPos val="low"/>
        <c:txPr>
          <a:bodyPr/>
          <a:lstStyle/>
          <a:p>
            <a:pPr>
              <a:defRPr sz="1400"/>
            </a:pPr>
            <a:endParaRPr lang="it-IT"/>
          </a:p>
        </c:txPr>
        <c:crossAx val="86232064"/>
        <c:crosses val="autoZero"/>
        <c:auto val="1"/>
        <c:lblAlgn val="ctr"/>
        <c:lblOffset val="100"/>
      </c:catAx>
      <c:valAx>
        <c:axId val="86232064"/>
        <c:scaling>
          <c:orientation val="minMax"/>
        </c:scaling>
        <c:axPos val="b"/>
        <c:majorGridlines/>
        <c:numFmt formatCode="0%" sourceLinked="0"/>
        <c:tickLblPos val="nextTo"/>
        <c:txPr>
          <a:bodyPr/>
          <a:lstStyle/>
          <a:p>
            <a:pPr>
              <a:defRPr sz="1200"/>
            </a:pPr>
            <a:endParaRPr lang="it-IT"/>
          </a:p>
        </c:txPr>
        <c:crossAx val="86230528"/>
        <c:crosses val="autoZero"/>
        <c:crossBetween val="between"/>
        <c:majorUnit val="1"/>
      </c:valAx>
    </c:plotArea>
    <c:legend>
      <c:legendPos val="r"/>
      <c:layout>
        <c:manualLayout>
          <c:xMode val="edge"/>
          <c:yMode val="edge"/>
          <c:x val="5.4584645669291373E-2"/>
          <c:y val="0.94695552346035639"/>
          <c:w val="0.91208202099737501"/>
          <c:h val="4.436081176165612E-2"/>
        </c:manualLayout>
      </c:layout>
      <c:txPr>
        <a:bodyPr/>
        <a:lstStyle/>
        <a:p>
          <a:pPr>
            <a:defRPr sz="1400"/>
          </a:pPr>
          <a:endParaRPr lang="it-IT"/>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0.29961</cdr:x>
      <cdr:y>0.45894</cdr:y>
    </cdr:from>
    <cdr:to>
      <cdr:x>0.37249</cdr:x>
      <cdr:y>0.6025</cdr:y>
    </cdr:to>
    <cdr:sp macro="" textlink="">
      <cdr:nvSpPr>
        <cdr:cNvPr id="3" name="Connettore 2 2"/>
        <cdr:cNvSpPr/>
      </cdr:nvSpPr>
      <cdr:spPr>
        <a:xfrm xmlns:a="http://schemas.openxmlformats.org/drawingml/2006/main" flipH="1" flipV="1">
          <a:off x="2664297" y="2664296"/>
          <a:ext cx="648072" cy="83338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ln>
              <a:solidFill>
                <a:schemeClr val="tx1"/>
              </a:solidFill>
            </a:l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0.80165</cdr:x>
      <cdr:y>0.41856</cdr:y>
    </cdr:from>
    <cdr:to>
      <cdr:x>1</cdr:x>
      <cdr:y>0.50227</cdr:y>
    </cdr:to>
    <cdr:sp macro="" textlink="">
      <cdr:nvSpPr>
        <cdr:cNvPr id="2" name="CasellaDiTesto 1"/>
        <cdr:cNvSpPr txBox="1"/>
      </cdr:nvSpPr>
      <cdr:spPr>
        <a:xfrm xmlns:a="http://schemas.openxmlformats.org/drawingml/2006/main">
          <a:off x="6984776" y="2520280"/>
          <a:ext cx="1728192" cy="5040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2800" smtClean="0"/>
            <a:t>Versilia</a:t>
          </a:r>
          <a:endParaRPr lang="it-IT" sz="2800"/>
        </a:p>
      </cdr:txBody>
    </cdr:sp>
  </cdr:relSizeAnchor>
</c:userShapes>
</file>

<file path=ppt/drawings/drawing3.xml><?xml version="1.0" encoding="utf-8"?>
<c:userShapes xmlns:c="http://schemas.openxmlformats.org/drawingml/2006/chart">
  <cdr:relSizeAnchor xmlns:cdr="http://schemas.openxmlformats.org/drawingml/2006/chartDrawing">
    <cdr:from>
      <cdr:x>0.74168</cdr:x>
      <cdr:y>0.35561</cdr:y>
    </cdr:from>
    <cdr:to>
      <cdr:x>0.76024</cdr:x>
      <cdr:y>0.39986</cdr:y>
    </cdr:to>
    <cdr:sp macro="" textlink="">
      <cdr:nvSpPr>
        <cdr:cNvPr id="3" name="Connettore 2 2"/>
        <cdr:cNvSpPr/>
      </cdr:nvSpPr>
      <cdr:spPr>
        <a:xfrm xmlns:a="http://schemas.openxmlformats.org/drawingml/2006/main">
          <a:off x="9929341" y="3128568"/>
          <a:ext cx="248478" cy="38928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ln>
              <a:solidFill>
                <a:sysClr val="windowText" lastClr="000000"/>
              </a:solidFill>
            </a:ln>
          </a:endParaRPr>
        </a:p>
      </cdr:txBody>
    </cdr:sp>
  </cdr:relSizeAnchor>
  <cdr:relSizeAnchor xmlns:cdr="http://schemas.openxmlformats.org/drawingml/2006/chartDrawing">
    <cdr:from>
      <cdr:x>0.68402</cdr:x>
      <cdr:y>0.52461</cdr:y>
    </cdr:from>
    <cdr:to>
      <cdr:x>0.82098</cdr:x>
      <cdr:y>0.69024</cdr:y>
    </cdr:to>
    <cdr:sp macro="" textlink="">
      <cdr:nvSpPr>
        <cdr:cNvPr id="5" name="Connettore 2 4"/>
        <cdr:cNvSpPr/>
      </cdr:nvSpPr>
      <cdr:spPr>
        <a:xfrm xmlns:a="http://schemas.openxmlformats.org/drawingml/2006/main" flipH="1" flipV="1">
          <a:off x="9150185" y="4615295"/>
          <a:ext cx="1832112" cy="145718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0.54679</cdr:x>
      <cdr:y>0.74255</cdr:y>
    </cdr:from>
    <cdr:to>
      <cdr:x>0.67252</cdr:x>
      <cdr:y>0.87756</cdr:y>
    </cdr:to>
    <cdr:sp macro="" textlink="">
      <cdr:nvSpPr>
        <cdr:cNvPr id="8" name="Connettore 2 7"/>
        <cdr:cNvSpPr/>
      </cdr:nvSpPr>
      <cdr:spPr>
        <a:xfrm xmlns:a="http://schemas.openxmlformats.org/drawingml/2006/main" flipH="1" flipV="1">
          <a:off x="7282501" y="6532717"/>
          <a:ext cx="1674462" cy="118772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0.36305</cdr:x>
      <cdr:y>0.63146</cdr:y>
    </cdr:from>
    <cdr:to>
      <cdr:x>0.46946</cdr:x>
      <cdr:y>0.67759</cdr:y>
    </cdr:to>
    <cdr:sp macro="" textlink="">
      <cdr:nvSpPr>
        <cdr:cNvPr id="6" name="CasellaDiTesto 5"/>
        <cdr:cNvSpPr txBox="1"/>
      </cdr:nvSpPr>
      <cdr:spPr>
        <a:xfrm xmlns:a="http://schemas.openxmlformats.org/drawingml/2006/main">
          <a:off x="4860385" y="5555370"/>
          <a:ext cx="1424609" cy="4058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800"/>
            <a:t>Val</a:t>
          </a:r>
          <a:r>
            <a:rPr lang="it-IT" sz="800" baseline="0"/>
            <a:t> di Chiana Aretina</a:t>
          </a:r>
        </a:p>
        <a:p xmlns:a="http://schemas.openxmlformats.org/drawingml/2006/main">
          <a:r>
            <a:rPr lang="it-IT" sz="800" baseline="0"/>
            <a:t> +0.2; 2.1</a:t>
          </a:r>
          <a:endParaRPr lang="it-IT" sz="800"/>
        </a:p>
      </cdr:txBody>
    </cdr:sp>
  </cdr:relSizeAnchor>
  <cdr:relSizeAnchor xmlns:cdr="http://schemas.openxmlformats.org/drawingml/2006/chartDrawing">
    <cdr:from>
      <cdr:x>0.43729</cdr:x>
      <cdr:y>0.62393</cdr:y>
    </cdr:from>
    <cdr:to>
      <cdr:x>0.49173</cdr:x>
      <cdr:y>0.6437</cdr:y>
    </cdr:to>
    <cdr:sp macro="" textlink="">
      <cdr:nvSpPr>
        <cdr:cNvPr id="11" name="Connettore 2 10"/>
        <cdr:cNvSpPr/>
      </cdr:nvSpPr>
      <cdr:spPr>
        <a:xfrm xmlns:a="http://schemas.openxmlformats.org/drawingml/2006/main" flipV="1">
          <a:off x="5854298" y="5489110"/>
          <a:ext cx="728869" cy="173935"/>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0.74168</cdr:x>
      <cdr:y>0.35561</cdr:y>
    </cdr:from>
    <cdr:to>
      <cdr:x>0.76024</cdr:x>
      <cdr:y>0.39986</cdr:y>
    </cdr:to>
    <cdr:sp macro="" textlink="">
      <cdr:nvSpPr>
        <cdr:cNvPr id="2" name="Connettore 2 2"/>
        <cdr:cNvSpPr/>
      </cdr:nvSpPr>
      <cdr:spPr>
        <a:xfrm xmlns:a="http://schemas.openxmlformats.org/drawingml/2006/main">
          <a:off x="9929341" y="3128568"/>
          <a:ext cx="248478" cy="38928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ln>
              <a:solidFill>
                <a:sysClr val="windowText" lastClr="000000"/>
              </a:solidFill>
            </a:ln>
          </a:endParaRPr>
        </a:p>
      </cdr:txBody>
    </cdr:sp>
  </cdr:relSizeAnchor>
  <cdr:relSizeAnchor xmlns:cdr="http://schemas.openxmlformats.org/drawingml/2006/chartDrawing">
    <cdr:from>
      <cdr:x>0.68402</cdr:x>
      <cdr:y>0.52461</cdr:y>
    </cdr:from>
    <cdr:to>
      <cdr:x>0.82098</cdr:x>
      <cdr:y>0.69024</cdr:y>
    </cdr:to>
    <cdr:sp macro="" textlink="">
      <cdr:nvSpPr>
        <cdr:cNvPr id="4" name="Connettore 2 4"/>
        <cdr:cNvSpPr/>
      </cdr:nvSpPr>
      <cdr:spPr>
        <a:xfrm xmlns:a="http://schemas.openxmlformats.org/drawingml/2006/main" flipH="1" flipV="1">
          <a:off x="9150185" y="4615295"/>
          <a:ext cx="1832112" cy="145718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0.54679</cdr:x>
      <cdr:y>0.74255</cdr:y>
    </cdr:from>
    <cdr:to>
      <cdr:x>0.67252</cdr:x>
      <cdr:y>0.87756</cdr:y>
    </cdr:to>
    <cdr:sp macro="" textlink="">
      <cdr:nvSpPr>
        <cdr:cNvPr id="7" name="Connettore 2 7"/>
        <cdr:cNvSpPr/>
      </cdr:nvSpPr>
      <cdr:spPr>
        <a:xfrm xmlns:a="http://schemas.openxmlformats.org/drawingml/2006/main" flipH="1" flipV="1">
          <a:off x="7282501" y="6532717"/>
          <a:ext cx="1674462" cy="1187727"/>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0.36305</cdr:x>
      <cdr:y>0.63146</cdr:y>
    </cdr:from>
    <cdr:to>
      <cdr:x>0.46946</cdr:x>
      <cdr:y>0.67759</cdr:y>
    </cdr:to>
    <cdr:sp macro="" textlink="">
      <cdr:nvSpPr>
        <cdr:cNvPr id="9" name="CasellaDiTesto 5"/>
        <cdr:cNvSpPr txBox="1"/>
      </cdr:nvSpPr>
      <cdr:spPr>
        <a:xfrm xmlns:a="http://schemas.openxmlformats.org/drawingml/2006/main">
          <a:off x="4860385" y="5555370"/>
          <a:ext cx="1424609" cy="4058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800"/>
            <a:t>Val</a:t>
          </a:r>
          <a:r>
            <a:rPr lang="it-IT" sz="800" baseline="0"/>
            <a:t> di Chiana Aretina</a:t>
          </a:r>
        </a:p>
        <a:p xmlns:a="http://schemas.openxmlformats.org/drawingml/2006/main">
          <a:r>
            <a:rPr lang="it-IT" sz="800" baseline="0"/>
            <a:t> +0.2; 2.1</a:t>
          </a:r>
          <a:endParaRPr lang="it-IT" sz="800"/>
        </a:p>
      </cdr:txBody>
    </cdr:sp>
  </cdr:relSizeAnchor>
  <cdr:relSizeAnchor xmlns:cdr="http://schemas.openxmlformats.org/drawingml/2006/chartDrawing">
    <cdr:from>
      <cdr:x>0.43729</cdr:x>
      <cdr:y>0.62393</cdr:y>
    </cdr:from>
    <cdr:to>
      <cdr:x>0.49173</cdr:x>
      <cdr:y>0.6437</cdr:y>
    </cdr:to>
    <cdr:sp macro="" textlink="">
      <cdr:nvSpPr>
        <cdr:cNvPr id="10" name="Connettore 2 10"/>
        <cdr:cNvSpPr/>
      </cdr:nvSpPr>
      <cdr:spPr>
        <a:xfrm xmlns:a="http://schemas.openxmlformats.org/drawingml/2006/main" flipV="1">
          <a:off x="5854298" y="5489110"/>
          <a:ext cx="728869" cy="173935"/>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0.16619</cdr:x>
      <cdr:y>0.28812</cdr:y>
    </cdr:from>
    <cdr:to>
      <cdr:x>0.28452</cdr:x>
      <cdr:y>0.44418</cdr:y>
    </cdr:to>
    <cdr:sp macro="" textlink="">
      <cdr:nvSpPr>
        <cdr:cNvPr id="12" name="CasellaDiTesto 11"/>
        <cdr:cNvSpPr txBox="1"/>
      </cdr:nvSpPr>
      <cdr:spPr>
        <a:xfrm xmlns:a="http://schemas.openxmlformats.org/drawingml/2006/main">
          <a:off x="1440160" y="1728192"/>
          <a:ext cx="1025425"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b="1" smtClean="0">
              <a:solidFill>
                <a:srgbClr val="FF0000"/>
              </a:solidFill>
            </a:rPr>
            <a:t>Versilia </a:t>
          </a:r>
        </a:p>
        <a:p xmlns:a="http://schemas.openxmlformats.org/drawingml/2006/main">
          <a:r>
            <a:rPr lang="it-IT" sz="1400" b="1" smtClean="0">
              <a:solidFill>
                <a:srgbClr val="FF0000"/>
              </a:solidFill>
            </a:rPr>
            <a:t>(2 anni)</a:t>
          </a:r>
          <a:endParaRPr lang="it-IT" sz="1400" b="1">
            <a:solidFill>
              <a:srgbClr val="FF0000"/>
            </a:solidFill>
          </a:endParaRPr>
        </a:p>
        <a:p xmlns:a="http://schemas.openxmlformats.org/drawingml/2006/main">
          <a:r>
            <a:rPr lang="it-IT" sz="1400" b="1">
              <a:solidFill>
                <a:srgbClr val="FF0000"/>
              </a:solidFill>
            </a:rPr>
            <a:t>-1; +4.8</a:t>
          </a:r>
        </a:p>
      </cdr:txBody>
    </cdr:sp>
  </cdr:relSizeAnchor>
  <cdr:relSizeAnchor xmlns:cdr="http://schemas.openxmlformats.org/drawingml/2006/chartDrawing">
    <cdr:from>
      <cdr:x>0.24928</cdr:x>
      <cdr:y>0.36015</cdr:y>
    </cdr:from>
    <cdr:to>
      <cdr:x>0.37461</cdr:x>
      <cdr:y>0.5239</cdr:y>
    </cdr:to>
    <cdr:sp macro="" textlink="">
      <cdr:nvSpPr>
        <cdr:cNvPr id="14" name="Connettore 2 13"/>
        <cdr:cNvSpPr/>
      </cdr:nvSpPr>
      <cdr:spPr>
        <a:xfrm xmlns:a="http://schemas.openxmlformats.org/drawingml/2006/main">
          <a:off x="2160240" y="2160240"/>
          <a:ext cx="1086079" cy="982241"/>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cdr:x>
      <cdr:y>0.03601</cdr:y>
    </cdr:from>
    <cdr:to>
      <cdr:x>0.28252</cdr:x>
      <cdr:y>0.08403</cdr:y>
    </cdr:to>
    <cdr:sp macro="" textlink="">
      <cdr:nvSpPr>
        <cdr:cNvPr id="15" name="CasellaDiTesto 14"/>
        <cdr:cNvSpPr txBox="1"/>
      </cdr:nvSpPr>
      <cdr:spPr>
        <a:xfrm xmlns:a="http://schemas.openxmlformats.org/drawingml/2006/main">
          <a:off x="0" y="216024"/>
          <a:ext cx="24482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800" b="1" smtClean="0">
              <a:solidFill>
                <a:srgbClr val="C00000"/>
              </a:solidFill>
            </a:rPr>
            <a:t>Ripresa</a:t>
          </a:r>
          <a:endParaRPr lang="it-IT" sz="1800" b="1">
            <a:solidFill>
              <a:srgbClr val="C00000"/>
            </a:solidFill>
          </a:endParaRPr>
        </a:p>
      </cdr:txBody>
    </cdr:sp>
  </cdr:relSizeAnchor>
  <cdr:relSizeAnchor xmlns:cdr="http://schemas.openxmlformats.org/drawingml/2006/chartDrawing">
    <cdr:from>
      <cdr:x>0.82263</cdr:x>
      <cdr:y>0.85234</cdr:y>
    </cdr:from>
    <cdr:to>
      <cdr:x>1</cdr:x>
      <cdr:y>0.96039</cdr:y>
    </cdr:to>
    <cdr:sp macro="" textlink="">
      <cdr:nvSpPr>
        <cdr:cNvPr id="16" name="CasellaDiTesto 1"/>
        <cdr:cNvSpPr txBox="1"/>
      </cdr:nvSpPr>
      <cdr:spPr>
        <a:xfrm xmlns:a="http://schemas.openxmlformats.org/drawingml/2006/main">
          <a:off x="7128792" y="5112568"/>
          <a:ext cx="1537070"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it-IT" sz="1800" b="1" smtClean="0">
              <a:solidFill>
                <a:srgbClr val="C00000"/>
              </a:solidFill>
            </a:rPr>
            <a:t>Difficoltà congiunturale</a:t>
          </a:r>
          <a:endParaRPr lang="it-IT" sz="1800" b="1">
            <a:solidFill>
              <a:srgbClr val="C00000"/>
            </a:solidFill>
          </a:endParaRPr>
        </a:p>
      </cdr:txBody>
    </cdr:sp>
  </cdr:relSizeAnchor>
  <cdr:relSizeAnchor xmlns:cdr="http://schemas.openxmlformats.org/drawingml/2006/chartDrawing">
    <cdr:from>
      <cdr:x>0.01662</cdr:x>
      <cdr:y>0.85234</cdr:y>
    </cdr:from>
    <cdr:to>
      <cdr:x>0.29083</cdr:x>
      <cdr:y>0.90036</cdr:y>
    </cdr:to>
    <cdr:sp macro="" textlink="">
      <cdr:nvSpPr>
        <cdr:cNvPr id="17" name="CasellaDiTesto 1"/>
        <cdr:cNvSpPr txBox="1"/>
      </cdr:nvSpPr>
      <cdr:spPr>
        <a:xfrm xmlns:a="http://schemas.openxmlformats.org/drawingml/2006/main">
          <a:off x="144016" y="5112568"/>
          <a:ext cx="237626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it-IT" sz="1800" b="1" smtClean="0">
              <a:solidFill>
                <a:srgbClr val="C00000"/>
              </a:solidFill>
            </a:rPr>
            <a:t>Difficoltà</a:t>
          </a:r>
        </a:p>
        <a:p xmlns:a="http://schemas.openxmlformats.org/drawingml/2006/main">
          <a:r>
            <a:rPr lang="it-IT" sz="1800" b="1" smtClean="0">
              <a:solidFill>
                <a:srgbClr val="C00000"/>
              </a:solidFill>
            </a:rPr>
            <a:t>strutturale</a:t>
          </a:r>
          <a:endParaRPr lang="it-IT" sz="1800" b="1">
            <a:solidFill>
              <a:srgbClr val="C00000"/>
            </a:solidFill>
          </a:endParaRPr>
        </a:p>
      </cdr:txBody>
    </cdr:sp>
  </cdr:relSizeAnchor>
  <cdr:relSizeAnchor xmlns:cdr="http://schemas.openxmlformats.org/drawingml/2006/chartDrawing">
    <cdr:from>
      <cdr:x>0.7063</cdr:x>
      <cdr:y>0.04802</cdr:y>
    </cdr:from>
    <cdr:to>
      <cdr:x>0.99713</cdr:x>
      <cdr:y>0.10804</cdr:y>
    </cdr:to>
    <cdr:sp macro="" textlink="">
      <cdr:nvSpPr>
        <cdr:cNvPr id="18" name="CasellaDiTesto 1"/>
        <cdr:cNvSpPr txBox="1"/>
      </cdr:nvSpPr>
      <cdr:spPr>
        <a:xfrm xmlns:a="http://schemas.openxmlformats.org/drawingml/2006/main">
          <a:off x="6120680" y="288032"/>
          <a:ext cx="2520280"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it-IT" sz="1800" b="1" smtClean="0">
              <a:solidFill>
                <a:srgbClr val="C00000"/>
              </a:solidFill>
            </a:rPr>
            <a:t>Espansione</a:t>
          </a:r>
          <a:endParaRPr lang="it-IT" sz="1800" b="1">
            <a:solidFill>
              <a:srgbClr val="C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BE6E69-4F21-4274-8227-3725551C450E}" type="datetimeFigureOut">
              <a:rPr lang="it-IT" smtClean="0"/>
              <a:pPr/>
              <a:t>08/10/2018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5240D-2B6D-4C0C-8960-8EC8DEBF57C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Segnaposto note 2"/>
          <p:cNvSpPr>
            <a:spLocks noGrp="1"/>
          </p:cNvSpPr>
          <p:nvPr>
            <p:ph type="body" idx="1"/>
          </p:nvPr>
        </p:nvSpPr>
        <p:spPr>
          <a:xfrm>
            <a:off x="685362" y="4343507"/>
            <a:ext cx="5487278" cy="4115014"/>
          </a:xfrm>
          <a:prstGeom prst="rect">
            <a:avLst/>
          </a:prstGeom>
        </p:spPr>
        <p:txBody>
          <a:bodyPr>
            <a:normAutofit/>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10</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11</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12</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13</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14</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15</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16</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17</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18</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19</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6202" y="8686800"/>
            <a:ext cx="2971800" cy="457200"/>
          </a:xfrm>
          <a:prstGeom prst="rect">
            <a:avLst/>
          </a:prstGeom>
          <a:noFill/>
          <a:ln>
            <a:miter lim="800000"/>
            <a:headEnd/>
            <a:tailEnd/>
          </a:ln>
        </p:spPr>
        <p:txBody>
          <a:bodyPr/>
          <a:lstStyle/>
          <a:p>
            <a:fld id="{F5FFA2FA-DC00-47E3-B03D-6251B77F5D13}" type="slidenum">
              <a:rPr lang="it-IT"/>
              <a:pPr/>
              <a:t>20</a:t>
            </a:fld>
            <a:endParaRPr lang="it-IT"/>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miter lim="800000"/>
            <a:headEnd/>
            <a:tailEnd/>
          </a:ln>
        </p:spPr>
      </p:sp>
      <p:sp>
        <p:nvSpPr>
          <p:cNvPr id="28676" name="Rectangle 3"/>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pPr eaLnBrk="1" hangingPunct="1"/>
            <a:r>
              <a:rPr lang="it-IT" sz="1200" b="0" i="0" u="none" strike="noStrike" kern="1200" dirty="0" smtClean="0">
                <a:solidFill>
                  <a:schemeClr val="tx1"/>
                </a:solidFill>
                <a:latin typeface="Times New Roman" pitchFamily="18" charset="0"/>
                <a:ea typeface="+mn-ea"/>
                <a:cs typeface="+mn-cs"/>
              </a:rPr>
              <a:t>14949 strutture ricettive ufficiali</a:t>
            </a:r>
            <a:r>
              <a:rPr lang="it-IT" dirty="0" smtClean="0"/>
              <a:t> </a:t>
            </a:r>
            <a:r>
              <a:rPr lang="it-IT" sz="1200" b="0" i="0" u="none" strike="noStrike" kern="1200" dirty="0" smtClean="0">
                <a:solidFill>
                  <a:schemeClr val="tx1"/>
                </a:solidFill>
                <a:latin typeface="Times New Roman" pitchFamily="18" charset="0"/>
                <a:ea typeface="+mn-ea"/>
                <a:cs typeface="+mn-cs"/>
              </a:rPr>
              <a:t>551695</a:t>
            </a:r>
            <a:r>
              <a:rPr lang="it-IT" dirty="0" smtClean="0"/>
              <a:t> posti letto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6202" y="8686800"/>
            <a:ext cx="2971800" cy="457200"/>
          </a:xfrm>
          <a:prstGeom prst="rect">
            <a:avLst/>
          </a:prstGeom>
          <a:noFill/>
          <a:ln>
            <a:miter lim="800000"/>
            <a:headEnd/>
            <a:tailEnd/>
          </a:ln>
        </p:spPr>
        <p:txBody>
          <a:bodyPr/>
          <a:lstStyle/>
          <a:p>
            <a:fld id="{F5FFA2FA-DC00-47E3-B03D-6251B77F5D13}" type="slidenum">
              <a:rPr lang="it-IT"/>
              <a:pPr/>
              <a:t>21</a:t>
            </a:fld>
            <a:endParaRPr lang="it-IT"/>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miter lim="800000"/>
            <a:headEnd/>
            <a:tailEnd/>
          </a:ln>
        </p:spPr>
      </p:sp>
      <p:sp>
        <p:nvSpPr>
          <p:cNvPr id="28676" name="Rectangle 3"/>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pPr eaLnBrk="1" hangingPunct="1"/>
            <a:r>
              <a:rPr lang="it-IT" sz="1200" b="0" i="0" u="none" strike="noStrike" kern="1200" dirty="0" smtClean="0">
                <a:solidFill>
                  <a:schemeClr val="tx1"/>
                </a:solidFill>
                <a:latin typeface="Times New Roman" pitchFamily="18" charset="0"/>
                <a:ea typeface="+mn-ea"/>
                <a:cs typeface="+mn-cs"/>
              </a:rPr>
              <a:t>14949 strutture ricettive ufficiali</a:t>
            </a:r>
            <a:r>
              <a:rPr lang="it-IT" dirty="0" smtClean="0"/>
              <a:t> </a:t>
            </a:r>
            <a:r>
              <a:rPr lang="it-IT" sz="1200" b="0" i="0" u="none" strike="noStrike" kern="1200" dirty="0" smtClean="0">
                <a:solidFill>
                  <a:schemeClr val="tx1"/>
                </a:solidFill>
                <a:latin typeface="Times New Roman" pitchFamily="18" charset="0"/>
                <a:ea typeface="+mn-ea"/>
                <a:cs typeface="+mn-cs"/>
              </a:rPr>
              <a:t>551695</a:t>
            </a:r>
            <a:r>
              <a:rPr lang="it-IT" dirty="0" smtClean="0"/>
              <a:t> posti letto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22</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6202" y="8686800"/>
            <a:ext cx="2971800" cy="457200"/>
          </a:xfrm>
          <a:prstGeom prst="rect">
            <a:avLst/>
          </a:prstGeom>
          <a:noFill/>
          <a:ln>
            <a:miter lim="800000"/>
            <a:headEnd/>
            <a:tailEnd/>
          </a:ln>
        </p:spPr>
        <p:txBody>
          <a:bodyPr/>
          <a:lstStyle/>
          <a:p>
            <a:fld id="{F5FFA2FA-DC00-47E3-B03D-6251B77F5D13}" type="slidenum">
              <a:rPr lang="it-IT"/>
              <a:pPr/>
              <a:t>23</a:t>
            </a:fld>
            <a:endParaRPr lang="it-IT"/>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miter lim="800000"/>
            <a:headEnd/>
            <a:tailEnd/>
          </a:ln>
        </p:spPr>
      </p:sp>
      <p:sp>
        <p:nvSpPr>
          <p:cNvPr id="28676" name="Rectangle 3"/>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pPr eaLnBrk="1" hangingPunct="1"/>
            <a:r>
              <a:rPr lang="it-IT" sz="1200" b="0" i="0" u="none" strike="noStrike" kern="1200" dirty="0" smtClean="0">
                <a:solidFill>
                  <a:schemeClr val="tx1"/>
                </a:solidFill>
                <a:latin typeface="Times New Roman" pitchFamily="18" charset="0"/>
                <a:ea typeface="+mn-ea"/>
                <a:cs typeface="+mn-cs"/>
              </a:rPr>
              <a:t>14949 strutture ricettive ufficiali</a:t>
            </a:r>
            <a:r>
              <a:rPr lang="it-IT" dirty="0" smtClean="0"/>
              <a:t> </a:t>
            </a:r>
            <a:r>
              <a:rPr lang="it-IT" sz="1200" b="0" i="0" u="none" strike="noStrike" kern="1200" dirty="0" smtClean="0">
                <a:solidFill>
                  <a:schemeClr val="tx1"/>
                </a:solidFill>
                <a:latin typeface="Times New Roman" pitchFamily="18" charset="0"/>
                <a:ea typeface="+mn-ea"/>
                <a:cs typeface="+mn-cs"/>
              </a:rPr>
              <a:t>551695</a:t>
            </a:r>
            <a:r>
              <a:rPr lang="it-IT" dirty="0" smtClean="0"/>
              <a:t> posti letto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24</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25</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Segnaposto note 2"/>
          <p:cNvSpPr>
            <a:spLocks noGrp="1"/>
          </p:cNvSpPr>
          <p:nvPr>
            <p:ph type="body" idx="1"/>
          </p:nvPr>
        </p:nvSpPr>
        <p:spPr>
          <a:xfrm>
            <a:off x="685362" y="4343507"/>
            <a:ext cx="5487278" cy="4115014"/>
          </a:xfrm>
          <a:prstGeom prst="rect">
            <a:avLst/>
          </a:prstGeom>
        </p:spPr>
        <p:txBody>
          <a:bodyPr>
            <a:norm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27</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r>
              <a:rPr lang="it-IT" smtClean="0"/>
              <a:t>Valori assoluti 428 3198. Var% 2009-2017</a:t>
            </a:r>
            <a:r>
              <a:rPr lang="it-IT" baseline="0" smtClean="0"/>
              <a:t> + 18% + 15%</a:t>
            </a:r>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28</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r>
              <a:rPr lang="it-IT" smtClean="0"/>
              <a:t>Elba.</a:t>
            </a:r>
            <a:r>
              <a:rPr lang="it-IT" baseline="0" smtClean="0"/>
              <a:t> Addetti ai settori car. Del turismo + 18 e +15% tra il 2009 e il 2017. Quote 54% e 44%.</a:t>
            </a:r>
          </a:p>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6202" y="8686800"/>
            <a:ext cx="2971800" cy="457200"/>
          </a:xfrm>
          <a:prstGeom prst="rect">
            <a:avLst/>
          </a:prstGeom>
          <a:noFill/>
          <a:ln>
            <a:miter lim="800000"/>
            <a:headEnd/>
            <a:tailEnd/>
          </a:ln>
        </p:spPr>
        <p:txBody>
          <a:bodyPr/>
          <a:lstStyle/>
          <a:p>
            <a:fld id="{F5FFA2FA-DC00-47E3-B03D-6251B77F5D13}" type="slidenum">
              <a:rPr lang="it-IT"/>
              <a:pPr/>
              <a:t>29</a:t>
            </a:fld>
            <a:endParaRPr lang="it-IT"/>
          </a:p>
        </p:txBody>
      </p:sp>
      <p:sp>
        <p:nvSpPr>
          <p:cNvPr id="28675" name="Rectangle 2"/>
          <p:cNvSpPr>
            <a:spLocks noGrp="1" noRot="1" noChangeAspect="1" noChangeArrowheads="1" noTextEdit="1"/>
          </p:cNvSpPr>
          <p:nvPr>
            <p:ph type="sldImg"/>
          </p:nvPr>
        </p:nvSpPr>
        <p:spPr bwMode="auto">
          <a:xfrm>
            <a:off x="938531" y="685065"/>
            <a:ext cx="4980939" cy="3429736"/>
          </a:xfrm>
          <a:prstGeom prst="rect">
            <a:avLst/>
          </a:prstGeom>
          <a:solidFill>
            <a:srgbClr val="FFFFFF"/>
          </a:solidFill>
          <a:ln>
            <a:miter lim="800000"/>
            <a:headEnd/>
            <a:tailEnd/>
          </a:ln>
        </p:spPr>
      </p:sp>
      <p:sp>
        <p:nvSpPr>
          <p:cNvPr id="28676" name="Rectangle 3"/>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lstStyle/>
          <a:p>
            <a:pPr eaLnBrk="1" hangingPunct="1"/>
            <a:endParaRPr lang="it-IT"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3</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4</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5</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6</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5453" y="8688271"/>
            <a:ext cx="2972547" cy="455730"/>
          </a:xfrm>
          <a:prstGeom prst="rect">
            <a:avLst/>
          </a:prstGeom>
          <a:noFill/>
          <a:ln w="9525">
            <a:noFill/>
            <a:miter lim="800000"/>
            <a:headEnd/>
            <a:tailEnd/>
          </a:ln>
        </p:spPr>
        <p:txBody>
          <a:bodyPr lIns="91614" tIns="45807" rIns="91614" bIns="45807" anchor="b"/>
          <a:lstStyle/>
          <a:p>
            <a:pPr algn="r" defTabSz="915988"/>
            <a:fld id="{353E34B8-7F46-4361-BB32-8E687B14AE37}" type="slidenum">
              <a:rPr lang="it-IT" sz="1200"/>
              <a:pPr algn="r" defTabSz="915988"/>
              <a:t>7</a:t>
            </a:fld>
            <a:endParaRPr lang="it-IT" sz="1200"/>
          </a:p>
        </p:txBody>
      </p:sp>
      <p:sp>
        <p:nvSpPr>
          <p:cNvPr id="144387" name="Rectangle 2"/>
          <p:cNvSpPr>
            <a:spLocks noGrp="1" noRot="1" noChangeAspect="1" noChangeArrowheads="1" noTextEdit="1"/>
          </p:cNvSpPr>
          <p:nvPr>
            <p:ph type="sldImg"/>
          </p:nvPr>
        </p:nvSpPr>
        <p:spPr>
          <a:xfrm>
            <a:off x="1143000" y="685800"/>
            <a:ext cx="4572000" cy="3429000"/>
          </a:xfrm>
          <a:prstGeom prst="rect">
            <a:avLst/>
          </a:prstGeom>
          <a:solidFill>
            <a:srgbClr val="FFFFFF"/>
          </a:solidFill>
          <a:ln/>
        </p:spPr>
      </p:sp>
      <p:sp>
        <p:nvSpPr>
          <p:cNvPr id="144388" name="Rectangle 3"/>
          <p:cNvSpPr>
            <a:spLocks noGrp="1" noChangeArrowheads="1"/>
          </p:cNvSpPr>
          <p:nvPr>
            <p:ph type="body" idx="1"/>
          </p:nvPr>
        </p:nvSpPr>
        <p:spPr>
          <a:xfrm>
            <a:off x="685480" y="4344135"/>
            <a:ext cx="5487041" cy="4114800"/>
          </a:xfrm>
          <a:prstGeom prst="rect">
            <a:avLst/>
          </a:prstGeom>
          <a:solidFill>
            <a:srgbClr val="FFFFFF"/>
          </a:solidFill>
          <a:ln>
            <a:solidFill>
              <a:srgbClr val="000000"/>
            </a:solidFill>
          </a:ln>
        </p:spPr>
        <p:txBody>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B05240D-2B6D-4C0C-8960-8EC8DEBF57CC}"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0133" y="686535"/>
            <a:ext cx="4977736" cy="3428265"/>
          </a:xfrm>
          <a:prstGeom prst="rect">
            <a:avLst/>
          </a:prstGeom>
          <a:noFill/>
          <a:ln w="12700">
            <a:solidFill>
              <a:prstClr val="black"/>
            </a:solidFill>
          </a:ln>
        </p:spPr>
      </p:sp>
      <p:sp>
        <p:nvSpPr>
          <p:cNvPr id="3" name="Segnaposto note 2"/>
          <p:cNvSpPr>
            <a:spLocks noGrp="1"/>
          </p:cNvSpPr>
          <p:nvPr>
            <p:ph type="body" idx="1"/>
          </p:nvPr>
        </p:nvSpPr>
        <p:spPr>
          <a:xfrm>
            <a:off x="685480" y="4344135"/>
            <a:ext cx="5487041" cy="4114800"/>
          </a:xfrm>
          <a:prstGeom prst="rect">
            <a:avLst/>
          </a:prstGeom>
        </p:spPr>
        <p:txBody>
          <a:bodyPr>
            <a:normAutofit/>
          </a:bodyPr>
          <a:lstStyle/>
          <a:p>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ctrTitle" sz="quarter"/>
          </p:nvPr>
        </p:nvSpPr>
        <p:spPr bwMode="auto">
          <a:xfrm>
            <a:off x="685800" y="25146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3600">
                <a:latin typeface="Verdana" charset="0"/>
              </a:defRPr>
            </a:lvl1pPr>
          </a:lstStyle>
          <a:p>
            <a:r>
              <a:rPr lang="it-IT" smtClean="0"/>
              <a:t>Fare clic per modificare lo stile del titolo</a:t>
            </a:r>
            <a:endParaRPr lang="it-IT"/>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196FB2-5534-4793-B288-10A4C5E9AC61}" type="datetimeFigureOut">
              <a:rPr lang="it-IT" smtClean="0"/>
              <a:pPr/>
              <a:t>08/10/2018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9BCD45-20A4-40DA-9104-391C29586FDF}" type="slidenum">
              <a:rPr lang="it-IT" smtClean="0"/>
              <a:pPr/>
              <a:t>‹N›</a:t>
            </a:fld>
            <a:endParaRPr lang="it-IT"/>
          </a:p>
        </p:txBody>
      </p:sp>
      <p:sp>
        <p:nvSpPr>
          <p:cNvPr id="6" name="Rettangolo 5"/>
          <p:cNvSpPr/>
          <p:nvPr userDrawn="1"/>
        </p:nvSpPr>
        <p:spPr>
          <a:xfrm>
            <a:off x="870857" y="798285"/>
            <a:ext cx="8273143" cy="72000"/>
          </a:xfrm>
          <a:prstGeom prst="rect">
            <a:avLst/>
          </a:prstGeom>
          <a:solidFill>
            <a:srgbClr val="960064"/>
          </a:solidFill>
          <a:ln>
            <a:solidFill>
              <a:srgbClr val="96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Sottotitolo 16"/>
          <p:cNvSpPr>
            <a:spLocks noGrp="1"/>
          </p:cNvSpPr>
          <p:nvPr>
            <p:ph type="subTitle" idx="1"/>
          </p:nvPr>
        </p:nvSpPr>
        <p:spPr>
          <a:xfrm>
            <a:off x="467544" y="1124744"/>
            <a:ext cx="8208912" cy="4176464"/>
          </a:xfrm>
          <a:prstGeom prst="rect">
            <a:avLst/>
          </a:prstGeom>
        </p:spPr>
        <p:txBody>
          <a:bodyPr lIns="45720" rIns="45720">
            <a:normAutofit/>
          </a:bodyPr>
          <a:lstStyle>
            <a:lvl1pPr marL="0" marR="64008" indent="0" algn="just">
              <a:buNone/>
              <a:defRPr sz="22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dirty="0" smtClean="0"/>
              <a:t>Fare clic per modificare lo stile del sottotitolo dello schema</a:t>
            </a:r>
            <a:endParaRPr kumimoji="0" lang="en-US" dirty="0"/>
          </a:p>
        </p:txBody>
      </p:sp>
      <p:sp>
        <p:nvSpPr>
          <p:cNvPr id="13" name="Titolo 12"/>
          <p:cNvSpPr>
            <a:spLocks noGrp="1"/>
          </p:cNvSpPr>
          <p:nvPr>
            <p:ph type="title" hasCustomPrompt="1"/>
          </p:nvPr>
        </p:nvSpPr>
        <p:spPr>
          <a:xfrm>
            <a:off x="457200" y="274638"/>
            <a:ext cx="8229600" cy="706090"/>
          </a:xfrm>
        </p:spPr>
        <p:txBody>
          <a:bodyPr>
            <a:noAutofit/>
          </a:bodyPr>
          <a:lstStyle>
            <a:lvl1pPr algn="ctr">
              <a:defRPr sz="3800"/>
            </a:lvl1pPr>
          </a:lstStyle>
          <a:p>
            <a:r>
              <a:rPr lang="it-IT" dirty="0" smtClean="0"/>
              <a:t>Titolo</a:t>
            </a:r>
            <a:endParaRPr lang="it-IT"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196FB2-5534-4793-B288-10A4C5E9AC61}" type="datetimeFigureOut">
              <a:rPr lang="it-IT" smtClean="0"/>
              <a:pPr/>
              <a:t>08/10/2018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9BCD45-20A4-40DA-9104-391C29586FDF}" type="slidenum">
              <a:rPr lang="it-IT" smtClean="0"/>
              <a:pPr/>
              <a:t>‹N›</a:t>
            </a:fld>
            <a:endParaRPr lang="it-IT"/>
          </a:p>
        </p:txBody>
      </p:sp>
      <p:sp>
        <p:nvSpPr>
          <p:cNvPr id="6" name="Rettangolo 5"/>
          <p:cNvSpPr/>
          <p:nvPr userDrawn="1"/>
        </p:nvSpPr>
        <p:spPr>
          <a:xfrm>
            <a:off x="870857" y="798285"/>
            <a:ext cx="8273143" cy="72000"/>
          </a:xfrm>
          <a:prstGeom prst="rect">
            <a:avLst/>
          </a:prstGeom>
          <a:solidFill>
            <a:srgbClr val="960064"/>
          </a:solidFill>
          <a:ln>
            <a:solidFill>
              <a:srgbClr val="96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196FB2-5534-4793-B288-10A4C5E9AC61}" type="datetimeFigureOut">
              <a:rPr lang="it-IT" smtClean="0"/>
              <a:pPr/>
              <a:t>08/10/2018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9BCD45-20A4-40DA-9104-391C29586FDF}" type="slidenum">
              <a:rPr lang="it-IT" smtClean="0"/>
              <a:pPr/>
              <a:t>‹N›</a:t>
            </a:fld>
            <a:endParaRPr lang="it-IT"/>
          </a:p>
        </p:txBody>
      </p:sp>
      <p:sp>
        <p:nvSpPr>
          <p:cNvPr id="6" name="Rettangolo 5"/>
          <p:cNvSpPr/>
          <p:nvPr userDrawn="1"/>
        </p:nvSpPr>
        <p:spPr>
          <a:xfrm>
            <a:off x="870857" y="798285"/>
            <a:ext cx="8273143" cy="72000"/>
          </a:xfrm>
          <a:prstGeom prst="rect">
            <a:avLst/>
          </a:prstGeom>
          <a:solidFill>
            <a:srgbClr val="960064"/>
          </a:solidFill>
          <a:ln>
            <a:solidFill>
              <a:srgbClr val="96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196FB2-5534-4793-B288-10A4C5E9AC61}" type="datetimeFigureOut">
              <a:rPr lang="it-IT" smtClean="0"/>
              <a:pPr/>
              <a:t>08/10/2018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9BCD45-20A4-40DA-9104-391C29586FDF}" type="slidenum">
              <a:rPr lang="it-IT" smtClean="0"/>
              <a:pPr/>
              <a:t>‹N›</a:t>
            </a:fld>
            <a:endParaRPr lang="it-IT"/>
          </a:p>
        </p:txBody>
      </p:sp>
      <p:sp>
        <p:nvSpPr>
          <p:cNvPr id="6" name="Rettangolo 5"/>
          <p:cNvSpPr/>
          <p:nvPr userDrawn="1"/>
        </p:nvSpPr>
        <p:spPr>
          <a:xfrm>
            <a:off x="870857" y="798285"/>
            <a:ext cx="8273143" cy="72000"/>
          </a:xfrm>
          <a:prstGeom prst="rect">
            <a:avLst/>
          </a:prstGeom>
          <a:solidFill>
            <a:srgbClr val="960064"/>
          </a:solidFill>
          <a:ln>
            <a:solidFill>
              <a:srgbClr val="96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1B899EA-3565-41B4-9D34-07A235EBB991}" type="datetimeFigureOut">
              <a:rPr lang="it-IT" smtClean="0"/>
              <a:pPr/>
              <a:t>08/10/2018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62F15-708B-457A-837D-1C0F4F9D028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899EA-3565-41B4-9D34-07A235EBB991}" type="datetimeFigureOut">
              <a:rPr lang="it-IT" smtClean="0"/>
              <a:pPr/>
              <a:t>08/10/2018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62F15-708B-457A-837D-1C0F4F9D02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866"/>
          <p:cNvSpPr txBox="1">
            <a:spLocks noChangeArrowheads="1"/>
          </p:cNvSpPr>
          <p:nvPr/>
        </p:nvSpPr>
        <p:spPr bwMode="auto">
          <a:xfrm>
            <a:off x="1219200" y="2877740"/>
            <a:ext cx="6629400" cy="441325"/>
          </a:xfrm>
          <a:prstGeom prst="rect">
            <a:avLst/>
          </a:prstGeom>
          <a:noFill/>
          <a:ln w="9525">
            <a:noFill/>
            <a:miter lim="800000"/>
            <a:headEnd/>
            <a:tailEnd/>
          </a:ln>
        </p:spPr>
        <p:txBody>
          <a:bodyPr lIns="87279" tIns="43639" rIns="87279" bIns="43639">
            <a:spAutoFit/>
          </a:bodyPr>
          <a:lstStyle/>
          <a:p>
            <a:pPr eaLnBrk="1" hangingPunct="1"/>
            <a:endParaRPr lang="en-GB">
              <a:latin typeface="Times New Roman" pitchFamily="18" charset="0"/>
            </a:endParaRPr>
          </a:p>
        </p:txBody>
      </p:sp>
      <p:sp>
        <p:nvSpPr>
          <p:cNvPr id="5915" name="Text Box 3867"/>
          <p:cNvSpPr txBox="1">
            <a:spLocks noChangeArrowheads="1"/>
          </p:cNvSpPr>
          <p:nvPr/>
        </p:nvSpPr>
        <p:spPr bwMode="auto">
          <a:xfrm>
            <a:off x="1158407" y="1584523"/>
            <a:ext cx="6869723" cy="703683"/>
          </a:xfrm>
          <a:prstGeom prst="rect">
            <a:avLst/>
          </a:prstGeom>
          <a:noFill/>
          <a:ln w="9525">
            <a:noFill/>
            <a:miter lim="800000"/>
            <a:headEnd/>
            <a:tailEnd/>
          </a:ln>
          <a:effectLst/>
        </p:spPr>
        <p:txBody>
          <a:bodyPr lIns="0" tIns="43639" rIns="0" bIns="43639">
            <a:spAutoFit/>
          </a:bodyPr>
          <a:lstStyle/>
          <a:p>
            <a:pPr algn="ctr" eaLnBrk="1" hangingPunct="1">
              <a:spcBef>
                <a:spcPct val="50000"/>
              </a:spcBef>
              <a:defRPr/>
            </a:pPr>
            <a:r>
              <a:rPr lang="it-IT" sz="4000" dirty="0" smtClean="0">
                <a:solidFill>
                  <a:srgbClr val="452747"/>
                </a:solidFill>
                <a:effectLst>
                  <a:outerShdw blurRad="38100" dist="38100" dir="2700000" algn="tl">
                    <a:srgbClr val="000000">
                      <a:alpha val="43137"/>
                    </a:srgbClr>
                  </a:outerShdw>
                </a:effectLst>
                <a:latin typeface="+mj-lt"/>
                <a:cs typeface="Times New Roman" pitchFamily="18" charset="0"/>
              </a:rPr>
              <a:t>Turismo &amp; Toscana</a:t>
            </a:r>
            <a:endParaRPr lang="it-IT" sz="4000" dirty="0">
              <a:solidFill>
                <a:schemeClr val="tx2"/>
              </a:solidFill>
              <a:effectLst>
                <a:outerShdw blurRad="38100" dist="38100" dir="2700000" algn="tl">
                  <a:srgbClr val="000000">
                    <a:alpha val="43137"/>
                  </a:srgbClr>
                </a:outerShdw>
              </a:effectLst>
              <a:latin typeface="+mj-lt"/>
            </a:endParaRPr>
          </a:p>
        </p:txBody>
      </p:sp>
      <p:sp>
        <p:nvSpPr>
          <p:cNvPr id="5917" name="Text Box 3869"/>
          <p:cNvSpPr txBox="1">
            <a:spLocks noChangeArrowheads="1"/>
          </p:cNvSpPr>
          <p:nvPr/>
        </p:nvSpPr>
        <p:spPr bwMode="auto">
          <a:xfrm>
            <a:off x="361507" y="2636912"/>
            <a:ext cx="8782493" cy="1196126"/>
          </a:xfrm>
          <a:prstGeom prst="rect">
            <a:avLst/>
          </a:prstGeom>
          <a:noFill/>
          <a:ln w="9525">
            <a:noFill/>
            <a:miter lim="800000"/>
            <a:headEnd/>
            <a:tailEnd/>
          </a:ln>
          <a:effectLst/>
        </p:spPr>
        <p:txBody>
          <a:bodyPr wrap="square" lIns="0" tIns="43639" rIns="0" bIns="43639">
            <a:spAutoFit/>
          </a:bodyPr>
          <a:lstStyle/>
          <a:p>
            <a:pPr algn="ctr">
              <a:defRPr/>
            </a:pPr>
            <a:r>
              <a:rPr lang="it-IT" sz="3600" b="1" dirty="0" smtClean="0">
                <a:solidFill>
                  <a:srgbClr val="BD0D51"/>
                </a:solidFill>
                <a:effectLst>
                  <a:outerShdw blurRad="38100" dist="38100" dir="2700000" algn="tl">
                    <a:srgbClr val="C0C0C0"/>
                  </a:outerShdw>
                </a:effectLst>
                <a:latin typeface="+mj-lt"/>
                <a:cs typeface="Times New Roman" pitchFamily="18" charset="0"/>
              </a:rPr>
              <a:t>Caratteri strutturali del </a:t>
            </a:r>
            <a:r>
              <a:rPr lang="it-IT" sz="3600" b="1" smtClean="0">
                <a:solidFill>
                  <a:srgbClr val="BD0D51"/>
                </a:solidFill>
                <a:effectLst>
                  <a:outerShdw blurRad="38100" dist="38100" dir="2700000" algn="tl">
                    <a:srgbClr val="C0C0C0"/>
                  </a:outerShdw>
                </a:effectLst>
                <a:latin typeface="+mj-lt"/>
                <a:cs typeface="Times New Roman" pitchFamily="18" charset="0"/>
              </a:rPr>
              <a:t>turismo costiero: la Versilia</a:t>
            </a:r>
            <a:endParaRPr lang="it-IT" sz="3600" b="1" dirty="0" smtClean="0">
              <a:solidFill>
                <a:srgbClr val="BD0D51"/>
              </a:solidFill>
              <a:effectLst>
                <a:outerShdw blurRad="38100" dist="38100" dir="2700000" algn="tl">
                  <a:srgbClr val="C0C0C0"/>
                </a:outerShdw>
              </a:effectLst>
              <a:latin typeface="+mj-lt"/>
              <a:cs typeface="Times New Roman" pitchFamily="18" charset="0"/>
            </a:endParaRPr>
          </a:p>
        </p:txBody>
      </p:sp>
      <p:sp>
        <p:nvSpPr>
          <p:cNvPr id="5918" name="Text Box 3870"/>
          <p:cNvSpPr txBox="1">
            <a:spLocks noChangeArrowheads="1"/>
          </p:cNvSpPr>
          <p:nvPr/>
        </p:nvSpPr>
        <p:spPr bwMode="auto">
          <a:xfrm>
            <a:off x="1158407" y="5651500"/>
            <a:ext cx="6869723" cy="549795"/>
          </a:xfrm>
          <a:prstGeom prst="rect">
            <a:avLst/>
          </a:prstGeom>
          <a:noFill/>
          <a:ln w="9525">
            <a:noFill/>
            <a:miter lim="800000"/>
            <a:headEnd/>
            <a:tailEnd/>
          </a:ln>
          <a:effectLst/>
        </p:spPr>
        <p:txBody>
          <a:bodyPr lIns="0" tIns="43639" rIns="0" bIns="43639">
            <a:spAutoFit/>
          </a:bodyPr>
          <a:lstStyle/>
          <a:p>
            <a:pPr algn="ctr" eaLnBrk="1" hangingPunct="1">
              <a:spcBef>
                <a:spcPct val="50000"/>
              </a:spcBef>
              <a:defRPr/>
            </a:pPr>
            <a:r>
              <a:rPr lang="it-IT" sz="3000" b="1" smtClean="0">
                <a:solidFill>
                  <a:srgbClr val="452747"/>
                </a:solidFill>
                <a:effectLst>
                  <a:outerShdw blurRad="38100" dist="38100" dir="2700000" algn="tl">
                    <a:srgbClr val="C0C0C0"/>
                  </a:outerShdw>
                </a:effectLst>
                <a:latin typeface="+mj-lt"/>
                <a:cs typeface="Times New Roman" pitchFamily="18" charset="0"/>
              </a:rPr>
              <a:t>Montignoso, 9 ottobre 2018</a:t>
            </a:r>
            <a:endParaRPr lang="it-IT" sz="3000" dirty="0">
              <a:solidFill>
                <a:schemeClr val="tx2"/>
              </a:solidFill>
              <a:effectLst>
                <a:outerShdw blurRad="38100" dist="38100" dir="2700000" algn="tl">
                  <a:srgbClr val="C0C0C0"/>
                </a:outerShdw>
              </a:effectLst>
              <a:latin typeface="+mj-lt"/>
            </a:endParaRPr>
          </a:p>
        </p:txBody>
      </p:sp>
      <p:sp>
        <p:nvSpPr>
          <p:cNvPr id="5919" name="Text Box 3871"/>
          <p:cNvSpPr txBox="1">
            <a:spLocks noChangeArrowheads="1"/>
          </p:cNvSpPr>
          <p:nvPr/>
        </p:nvSpPr>
        <p:spPr bwMode="auto">
          <a:xfrm>
            <a:off x="467544" y="4797152"/>
            <a:ext cx="8243248" cy="580573"/>
          </a:xfrm>
          <a:prstGeom prst="rect">
            <a:avLst/>
          </a:prstGeom>
          <a:noFill/>
          <a:ln w="9525">
            <a:noFill/>
            <a:miter lim="800000"/>
            <a:headEnd/>
            <a:tailEnd/>
          </a:ln>
          <a:effectLst/>
        </p:spPr>
        <p:txBody>
          <a:bodyPr wrap="square" lIns="0" tIns="43639" rIns="0" bIns="43639">
            <a:spAutoFit/>
          </a:bodyPr>
          <a:lstStyle/>
          <a:p>
            <a:pPr algn="ctr" eaLnBrk="1" hangingPunct="1">
              <a:spcBef>
                <a:spcPct val="50000"/>
              </a:spcBef>
              <a:defRPr/>
            </a:pPr>
            <a:r>
              <a:rPr lang="it-IT" sz="3200" b="1" dirty="0" smtClean="0">
                <a:solidFill>
                  <a:srgbClr val="452747"/>
                </a:solidFill>
                <a:effectLst>
                  <a:outerShdw blurRad="38100" dist="38100" dir="2700000" algn="tl">
                    <a:srgbClr val="C0C0C0"/>
                  </a:outerShdw>
                </a:effectLst>
                <a:latin typeface="+mj-lt"/>
                <a:cs typeface="Times New Roman" pitchFamily="18" charset="0"/>
              </a:rPr>
              <a:t>Enrico  Conti</a:t>
            </a:r>
            <a:endParaRPr lang="it-IT" sz="3200" dirty="0">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51520" y="5445224"/>
            <a:ext cx="8496944" cy="216024"/>
          </a:xfrm>
          <a:prstGeom prst="rect">
            <a:avLst/>
          </a:prstGeom>
          <a:solidFill>
            <a:srgbClr val="FFC000">
              <a:alpha val="13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6" name="Grafico 15"/>
          <p:cNvGraphicFramePr/>
          <p:nvPr/>
        </p:nvGraphicFramePr>
        <p:xfrm>
          <a:off x="4114800" y="1340768"/>
          <a:ext cx="5029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a:off x="0" y="114301"/>
            <a:ext cx="9143999" cy="738664"/>
          </a:xfrm>
          <a:prstGeom prst="rect">
            <a:avLst/>
          </a:prstGeom>
          <a:noFill/>
        </p:spPr>
        <p:txBody>
          <a:bodyPr wrap="square" rtlCol="0">
            <a:spAutoFit/>
          </a:bodyPr>
          <a:lstStyle/>
          <a:p>
            <a:pPr algn="ctr"/>
            <a:r>
              <a:rPr lang="it-IT" sz="2400" b="1" dirty="0" smtClean="0">
                <a:latin typeface="+mj-lt"/>
              </a:rPr>
              <a:t>La presenze turistiche negli ambiti balneari: </a:t>
            </a:r>
            <a:r>
              <a:rPr lang="it-IT" sz="2400" b="1" dirty="0" smtClean="0"/>
              <a:t>1997-2017 </a:t>
            </a:r>
            <a:endParaRPr lang="it-IT" sz="2400" b="1" dirty="0" smtClean="0">
              <a:latin typeface="+mj-lt"/>
            </a:endParaRPr>
          </a:p>
          <a:p>
            <a:endParaRPr lang="it-IT" dirty="0"/>
          </a:p>
        </p:txBody>
      </p:sp>
      <p:sp>
        <p:nvSpPr>
          <p:cNvPr id="22" name="CasellaDiTesto 21"/>
          <p:cNvSpPr txBox="1"/>
          <p:nvPr/>
        </p:nvSpPr>
        <p:spPr>
          <a:xfrm>
            <a:off x="251520" y="1032991"/>
            <a:ext cx="8892480" cy="307777"/>
          </a:xfrm>
          <a:prstGeom prst="rect">
            <a:avLst/>
          </a:prstGeom>
          <a:noFill/>
        </p:spPr>
        <p:txBody>
          <a:bodyPr wrap="square" rtlCol="0">
            <a:spAutoFit/>
          </a:bodyPr>
          <a:lstStyle/>
          <a:p>
            <a:r>
              <a:rPr lang="it-IT" sz="1400" b="1" dirty="0" smtClean="0"/>
              <a:t>Ambiti balneari: variazioni medie annue  delle presenze in strutture ufficiali  1997-2007, 2007-2017, 2015-2017</a:t>
            </a:r>
            <a:endParaRPr lang="it-IT" sz="1400" b="1" dirty="0"/>
          </a:p>
        </p:txBody>
      </p:sp>
      <p:sp>
        <p:nvSpPr>
          <p:cNvPr id="11" name="Rettangolo 10"/>
          <p:cNvSpPr/>
          <p:nvPr/>
        </p:nvSpPr>
        <p:spPr>
          <a:xfrm>
            <a:off x="8028384" y="1700808"/>
            <a:ext cx="648072" cy="2232248"/>
          </a:xfrm>
          <a:prstGeom prst="rect">
            <a:avLst/>
          </a:prstGeom>
          <a:solidFill>
            <a:srgbClr val="C00000">
              <a:alpha val="7000"/>
            </a:srgb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44016" y="4129335"/>
            <a:ext cx="8892480" cy="307777"/>
          </a:xfrm>
          <a:prstGeom prst="rect">
            <a:avLst/>
          </a:prstGeom>
          <a:noFill/>
        </p:spPr>
        <p:txBody>
          <a:bodyPr wrap="square" rtlCol="0">
            <a:spAutoFit/>
          </a:bodyPr>
          <a:lstStyle/>
          <a:p>
            <a:r>
              <a:rPr lang="it-IT" sz="1400" b="1" dirty="0" smtClean="0"/>
              <a:t>Presenze e posti letto: in AirBnB ( stime Irpet) e nelle strutture ufficiali (Istat) 2017 </a:t>
            </a:r>
            <a:endParaRPr lang="it-IT" sz="1400" b="1" dirty="0"/>
          </a:p>
        </p:txBody>
      </p:sp>
      <p:graphicFrame>
        <p:nvGraphicFramePr>
          <p:cNvPr id="15" name="Tabella 14"/>
          <p:cNvGraphicFramePr>
            <a:graphicFrameLocks noGrp="1"/>
          </p:cNvGraphicFramePr>
          <p:nvPr/>
        </p:nvGraphicFramePr>
        <p:xfrm>
          <a:off x="179512" y="1412772"/>
          <a:ext cx="4176464" cy="2203452"/>
        </p:xfrm>
        <a:graphic>
          <a:graphicData uri="http://schemas.openxmlformats.org/drawingml/2006/table">
            <a:tbl>
              <a:tblPr/>
              <a:tblGrid>
                <a:gridCol w="1469497"/>
                <a:gridCol w="850761"/>
                <a:gridCol w="928103"/>
                <a:gridCol w="928103"/>
              </a:tblGrid>
              <a:tr h="244828">
                <a:tc>
                  <a:txBody>
                    <a:bodyPr/>
                    <a:lstStyle/>
                    <a:p>
                      <a:pPr algn="l" fontAlgn="b"/>
                      <a:r>
                        <a:rPr lang="it-IT"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dirty="0">
                          <a:solidFill>
                            <a:srgbClr val="000000"/>
                          </a:solidFill>
                          <a:latin typeface="Calibri"/>
                        </a:rPr>
                        <a:t>1997-2007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dirty="0">
                          <a:solidFill>
                            <a:srgbClr val="000000"/>
                          </a:solidFill>
                          <a:latin typeface="Calibri"/>
                        </a:rPr>
                        <a:t>2007-2017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dirty="0">
                          <a:solidFill>
                            <a:srgbClr val="000000"/>
                          </a:solidFill>
                          <a:latin typeface="Calibri"/>
                        </a:rPr>
                        <a:t>2015-2017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8">
                <a:tc>
                  <a:txBody>
                    <a:bodyPr/>
                    <a:lstStyle/>
                    <a:p>
                      <a:pPr algn="l" fontAlgn="b"/>
                      <a:r>
                        <a:rPr lang="it-IT" sz="1400" b="0" i="0" u="none" strike="noStrike">
                          <a:solidFill>
                            <a:srgbClr val="000000"/>
                          </a:solidFill>
                          <a:latin typeface="Calibri"/>
                        </a:rPr>
                        <a:t>Versilia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it-IT" sz="1400" b="0" i="0" u="none" strike="noStrike">
                          <a:solidFill>
                            <a:srgbClr val="000000"/>
                          </a:solidFill>
                          <a:latin typeface="Calibri"/>
                        </a:rPr>
                        <a:t>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it-IT" sz="1400" b="0" i="0" u="none" strike="noStrike" dirty="0">
                          <a:solidFill>
                            <a:srgbClr val="000000"/>
                          </a:solidFill>
                          <a:latin typeface="Calibri"/>
                        </a:rPr>
                        <a:t>-1.0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it-IT" sz="1400" b="0" i="0" u="none" strike="noStrike" dirty="0">
                          <a:solidFill>
                            <a:srgbClr val="000000"/>
                          </a:solidFill>
                          <a:latin typeface="Calibri"/>
                        </a:rPr>
                        <a:t>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44828">
                <a:tc>
                  <a:txBody>
                    <a:bodyPr/>
                    <a:lstStyle/>
                    <a:p>
                      <a:pPr marL="0" algn="l" defTabSz="914400" rtl="0" eaLnBrk="1" fontAlgn="b" latinLnBrk="0" hangingPunct="1"/>
                      <a:r>
                        <a:rPr lang="it-IT" sz="1400" b="0" i="0" u="none" strike="noStrike" kern="1200" dirty="0">
                          <a:solidFill>
                            <a:srgbClr val="000000"/>
                          </a:solidFill>
                          <a:latin typeface="Calibri"/>
                          <a:ea typeface="+mn-ea"/>
                          <a:cs typeface="+mn-cs"/>
                        </a:rPr>
                        <a:t>Costa degli Etruschi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it-IT" sz="1400" b="0" i="0" u="none" strike="noStrike" kern="1200" dirty="0">
                          <a:solidFill>
                            <a:srgbClr val="000000"/>
                          </a:solidFill>
                          <a:latin typeface="Calibri"/>
                          <a:ea typeface="+mn-ea"/>
                          <a:cs typeface="+mn-cs"/>
                        </a:rPr>
                        <a:t>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it-IT" sz="1400" b="0" i="0" u="none" strike="noStrike" kern="1200">
                          <a:solidFill>
                            <a:srgbClr val="000000"/>
                          </a:solidFill>
                          <a:latin typeface="Calibri"/>
                          <a:ea typeface="+mn-ea"/>
                          <a:cs typeface="+mn-cs"/>
                        </a:rPr>
                        <a:t>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it-IT" sz="1400" b="0" i="0" u="none" strike="noStrike" kern="1200">
                          <a:solidFill>
                            <a:srgbClr val="000000"/>
                          </a:solidFill>
                          <a:latin typeface="Calibri"/>
                          <a:ea typeface="+mn-ea"/>
                          <a:cs typeface="+mn-cs"/>
                        </a:rPr>
                        <a:t>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4828">
                <a:tc>
                  <a:txBody>
                    <a:bodyPr/>
                    <a:lstStyle/>
                    <a:p>
                      <a:pPr algn="l" fontAlgn="b"/>
                      <a:r>
                        <a:rPr lang="it-IT" sz="1400" b="0" i="0" u="none" strike="noStrike" dirty="0">
                          <a:solidFill>
                            <a:srgbClr val="000000"/>
                          </a:solidFill>
                          <a:latin typeface="Calibri"/>
                        </a:rPr>
                        <a:t>Isola d’Elba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Calibri"/>
                        </a:rPr>
                        <a:t>-0.5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Calibri"/>
                        </a:rPr>
                        <a:t>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4828">
                <a:tc>
                  <a:txBody>
                    <a:bodyPr/>
                    <a:lstStyle/>
                    <a:p>
                      <a:pPr algn="l" fontAlgn="b"/>
                      <a:r>
                        <a:rPr lang="it-IT" sz="1400" b="0" i="0" u="none" strike="noStrike" dirty="0">
                          <a:solidFill>
                            <a:srgbClr val="000000"/>
                          </a:solidFill>
                          <a:latin typeface="Calibri"/>
                        </a:rPr>
                        <a:t>Maremma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4828">
                <a:tc>
                  <a:txBody>
                    <a:bodyPr/>
                    <a:lstStyle/>
                    <a:p>
                      <a:pPr algn="l" fontAlgn="b"/>
                      <a:r>
                        <a:rPr lang="it-IT" sz="1400" b="0" i="0" u="none" strike="noStrike" dirty="0">
                          <a:solidFill>
                            <a:srgbClr val="000000"/>
                          </a:solidFill>
                          <a:latin typeface="Calibri"/>
                        </a:rPr>
                        <a:t>Maremma </a:t>
                      </a:r>
                      <a:r>
                        <a:rPr lang="it-IT" sz="1400" b="0" i="0" u="none" strike="noStrike">
                          <a:solidFill>
                            <a:srgbClr val="000000"/>
                          </a:solidFill>
                          <a:latin typeface="Calibri"/>
                        </a:rPr>
                        <a:t>Area </a:t>
                      </a:r>
                      <a:r>
                        <a:rPr lang="it-IT" sz="1400" b="0" i="0" u="none" strike="noStrike" smtClean="0">
                          <a:solidFill>
                            <a:srgbClr val="000000"/>
                          </a:solidFill>
                          <a:latin typeface="Calibri"/>
                        </a:rPr>
                        <a:t>N</a:t>
                      </a:r>
                      <a:endParaRPr lang="it-IT"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smtClean="0">
                          <a:solidFill>
                            <a:srgbClr val="000000"/>
                          </a:solidFill>
                          <a:latin typeface="Calibri"/>
                        </a:rPr>
                        <a:t>0.2 </a:t>
                      </a:r>
                      <a:endParaRPr lang="it-IT"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Calibri"/>
                        </a:rPr>
                        <a:t>-2.1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4828">
                <a:tc>
                  <a:txBody>
                    <a:bodyPr/>
                    <a:lstStyle/>
                    <a:p>
                      <a:pPr algn="l" fontAlgn="b"/>
                      <a:r>
                        <a:rPr lang="it-IT" sz="1400" b="0" i="0" u="none" strike="noStrike" dirty="0">
                          <a:solidFill>
                            <a:srgbClr val="000000"/>
                          </a:solidFill>
                          <a:latin typeface="Calibri"/>
                        </a:rPr>
                        <a:t>Riviera Apuana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8">
                <a:tc>
                  <a:txBody>
                    <a:bodyPr/>
                    <a:lstStyle/>
                    <a:p>
                      <a:pPr algn="l" fontAlgn="b"/>
                      <a:r>
                        <a:rPr lang="it-IT" sz="1400" b="1" i="0" u="none" strike="noStrike" smtClean="0">
                          <a:solidFill>
                            <a:srgbClr val="000000"/>
                          </a:solidFill>
                          <a:latin typeface="Calibri"/>
                        </a:rPr>
                        <a:t>Ambiti balneari</a:t>
                      </a:r>
                      <a:r>
                        <a:rPr lang="it-IT" sz="1400" b="1" i="0" u="none" strike="noStrike" baseline="0" smtClean="0">
                          <a:solidFill>
                            <a:srgbClr val="000000"/>
                          </a:solidFill>
                          <a:latin typeface="Calibri"/>
                        </a:rPr>
                        <a:t> tot</a:t>
                      </a:r>
                      <a:endParaRPr lang="it-IT"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Calibri"/>
                        </a:rPr>
                        <a:t>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smtClean="0">
                          <a:solidFill>
                            <a:srgbClr val="000000"/>
                          </a:solidFill>
                          <a:latin typeface="Calibri"/>
                        </a:rPr>
                        <a:t>0.3 </a:t>
                      </a:r>
                      <a:endParaRPr lang="it-IT"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smtClean="0">
                          <a:solidFill>
                            <a:srgbClr val="000000"/>
                          </a:solidFill>
                          <a:latin typeface="Calibri"/>
                        </a:rPr>
                        <a:t>0.2 </a:t>
                      </a:r>
                      <a:endParaRPr lang="it-IT"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28">
                <a:tc>
                  <a:txBody>
                    <a:bodyPr/>
                    <a:lstStyle/>
                    <a:p>
                      <a:pPr algn="l" fontAlgn="b"/>
                      <a:r>
                        <a:rPr lang="it-IT" sz="1400" b="0" i="0" u="none" strike="noStrike">
                          <a:solidFill>
                            <a:srgbClr val="000000"/>
                          </a:solidFill>
                          <a:latin typeface="Calibri"/>
                        </a:rPr>
                        <a:t>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Tabella 16"/>
          <p:cNvGraphicFramePr>
            <a:graphicFrameLocks noGrp="1"/>
          </p:cNvGraphicFramePr>
          <p:nvPr/>
        </p:nvGraphicFramePr>
        <p:xfrm>
          <a:off x="179512" y="4581128"/>
          <a:ext cx="8640961" cy="2135530"/>
        </p:xfrm>
        <a:graphic>
          <a:graphicData uri="http://schemas.openxmlformats.org/drawingml/2006/table">
            <a:tbl>
              <a:tblPr/>
              <a:tblGrid>
                <a:gridCol w="1377932"/>
                <a:gridCol w="715464"/>
                <a:gridCol w="844645"/>
                <a:gridCol w="754006"/>
                <a:gridCol w="706988"/>
                <a:gridCol w="942650"/>
                <a:gridCol w="785542"/>
                <a:gridCol w="1021204"/>
                <a:gridCol w="706988"/>
                <a:gridCol w="785542"/>
              </a:tblGrid>
              <a:tr h="174545">
                <a:tc>
                  <a:txBody>
                    <a:bodyPr/>
                    <a:lstStyle/>
                    <a:p>
                      <a:pPr algn="l" fontAlgn="b"/>
                      <a:r>
                        <a:rPr lang="it-IT" sz="1100" b="0" i="0" u="none" strike="noStrike" dirty="0">
                          <a:solidFill>
                            <a:srgbClr val="000000"/>
                          </a:solidFill>
                          <a:latin typeface="Calibri"/>
                        </a:rPr>
                        <a:t> </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it-IT" sz="1400" b="1" i="0" u="none" strike="noStrike">
                          <a:solidFill>
                            <a:srgbClr val="000000"/>
                          </a:solidFill>
                          <a:latin typeface="Calibri"/>
                        </a:rPr>
                        <a:t>AirBnB</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b"/>
                      <a:r>
                        <a:rPr lang="it-IT" sz="1400" b="0" i="0" u="none" strike="noStrike">
                          <a:solidFill>
                            <a:srgbClr val="000000"/>
                          </a:solidFill>
                          <a:latin typeface="Calibri"/>
                        </a:rPr>
                        <a:t>Strutture uffficiali</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200" b="0" i="0" u="none" strike="noStrike">
                          <a:solidFill>
                            <a:srgbClr val="000000"/>
                          </a:solidFill>
                          <a:latin typeface="Calibri"/>
                        </a:rPr>
                        <a:t> </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200" b="0" i="0" u="none" strike="noStrike">
                        <a:solidFill>
                          <a:srgbClr val="000000"/>
                        </a:solidFill>
                        <a:latin typeface="Calibri"/>
                      </a:endParaRPr>
                    </a:p>
                  </a:txBody>
                  <a:tcPr marL="6289" marR="6289" marT="62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342779">
                <a:tc>
                  <a:txBody>
                    <a:bodyPr/>
                    <a:lstStyle/>
                    <a:p>
                      <a:pPr algn="l" fontAlgn="b"/>
                      <a:r>
                        <a:rPr lang="it-IT" sz="1100" b="0" i="0" u="none" strike="noStrike">
                          <a:solidFill>
                            <a:srgbClr val="000000"/>
                          </a:solidFill>
                          <a:latin typeface="Calibri"/>
                        </a:rPr>
                        <a:t> </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 letto</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Presenze</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 p. letto su Ufficiali</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 letto per Kmq</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Presenze per </a:t>
                      </a:r>
                      <a:r>
                        <a:rPr lang="it-IT" sz="1200" b="0" i="0" u="none" strike="noStrike" dirty="0" smtClean="0">
                          <a:solidFill>
                            <a:srgbClr val="000000"/>
                          </a:solidFill>
                          <a:latin typeface="Calibri"/>
                        </a:rPr>
                        <a:t>Kmq</a:t>
                      </a:r>
                      <a:endParaRPr lang="it-IT" sz="1200" b="0" i="0" u="none" strike="noStrike" dirty="0">
                        <a:solidFill>
                          <a:srgbClr val="000000"/>
                        </a:solidFill>
                        <a:latin typeface="Calibri"/>
                      </a:endParaRP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 letto</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Presenze</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p. letto per Kmq</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Presenze per </a:t>
                      </a:r>
                      <a:r>
                        <a:rPr lang="it-IT" sz="1200" b="0" i="0" u="none" strike="noStrike" dirty="0" smtClean="0">
                          <a:solidFill>
                            <a:srgbClr val="000000"/>
                          </a:solidFill>
                          <a:latin typeface="Calibri"/>
                        </a:rPr>
                        <a:t>Kmq</a:t>
                      </a:r>
                      <a:endParaRPr lang="it-IT" sz="1200" b="0" i="0" u="none" strike="noStrike" dirty="0">
                        <a:solidFill>
                          <a:srgbClr val="000000"/>
                        </a:solidFill>
                        <a:latin typeface="Calibri"/>
                      </a:endParaRP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400" b="1" i="0" u="none" strike="noStrike">
                          <a:solidFill>
                            <a:srgbClr val="C00000"/>
                          </a:solidFill>
                          <a:latin typeface="Calibri"/>
                        </a:rPr>
                        <a:t>Versilia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1" i="0" u="none" strike="noStrike">
                          <a:solidFill>
                            <a:srgbClr val="C00000"/>
                          </a:solidFill>
                          <a:latin typeface="Calibri"/>
                        </a:rPr>
                        <a:t>9,327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1" i="0" u="none" strike="noStrike">
                          <a:solidFill>
                            <a:srgbClr val="C00000"/>
                          </a:solidFill>
                          <a:latin typeface="Calibri"/>
                        </a:rPr>
                        <a:t>700,051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1" i="0" u="none" strike="noStrike">
                          <a:solidFill>
                            <a:srgbClr val="C00000"/>
                          </a:solidFill>
                          <a:latin typeface="Calibri"/>
                        </a:rPr>
                        <a:t>27%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1" i="0" u="none" strike="noStrike">
                          <a:solidFill>
                            <a:srgbClr val="C00000"/>
                          </a:solidFill>
                          <a:latin typeface="Calibri"/>
                        </a:rPr>
                        <a:t>26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1" i="0" u="none" strike="noStrike">
                          <a:solidFill>
                            <a:srgbClr val="000000"/>
                          </a:solidFill>
                          <a:latin typeface="Calibri"/>
                        </a:rPr>
                        <a:t>1,966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a:solidFill>
                            <a:srgbClr val="000000"/>
                          </a:solidFill>
                          <a:latin typeface="Calibri"/>
                        </a:rPr>
                        <a:t>34,216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a:solidFill>
                            <a:srgbClr val="000000"/>
                          </a:solidFill>
                          <a:latin typeface="Calibri"/>
                        </a:rPr>
                        <a:t>2,593,152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Calibri"/>
                        </a:rPr>
                        <a:t>96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Calibri"/>
                        </a:rPr>
                        <a:t>7,284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a:solidFill>
                            <a:srgbClr val="000000"/>
                          </a:solidFill>
                          <a:latin typeface="Calibri"/>
                        </a:rPr>
                        <a:t>Riviera Apuana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2,497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91,297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501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29,558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1,029,898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162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5,657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dirty="0" smtClean="0">
                          <a:solidFill>
                            <a:srgbClr val="000000"/>
                          </a:solidFill>
                          <a:latin typeface="Calibri"/>
                        </a:rPr>
                        <a:t>Maremma </a:t>
                      </a:r>
                      <a:r>
                        <a:rPr lang="it-IT" sz="1200" b="0" i="0" u="none" strike="noStrike" dirty="0">
                          <a:solidFill>
                            <a:srgbClr val="000000"/>
                          </a:solidFill>
                          <a:latin typeface="Calibri"/>
                        </a:rPr>
                        <a:t>Nord</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4,997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315,928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12%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244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40,943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2,570,516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1,983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a:solidFill>
                            <a:srgbClr val="000000"/>
                          </a:solidFill>
                          <a:latin typeface="Calibri"/>
                        </a:rPr>
                        <a:t>Maremma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9,499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551,177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201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55,529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3,086,312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1,124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a:solidFill>
                            <a:srgbClr val="000000"/>
                          </a:solidFill>
                          <a:latin typeface="Calibri"/>
                        </a:rPr>
                        <a:t>Costa degli Etruschi</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9,398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602,279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623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86,342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5,807,253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89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6,007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marL="0" algn="l" defTabSz="914400" rtl="0" eaLnBrk="1" fontAlgn="b" latinLnBrk="0" hangingPunct="1"/>
                      <a:r>
                        <a:rPr lang="it-IT" sz="1200" b="0" i="0" u="none" strike="noStrike" kern="1200">
                          <a:solidFill>
                            <a:srgbClr val="000000"/>
                          </a:solidFill>
                          <a:latin typeface="Calibri"/>
                          <a:ea typeface="+mn-ea"/>
                          <a:cs typeface="+mn-cs"/>
                        </a:rPr>
                        <a:t>Isola d’Elba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7,600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624,766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21%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31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2,537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35,622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dirty="0">
                          <a:solidFill>
                            <a:srgbClr val="000000"/>
                          </a:solidFill>
                          <a:latin typeface="Calibri"/>
                          <a:ea typeface="+mn-ea"/>
                          <a:cs typeface="+mn-cs"/>
                        </a:rPr>
                        <a:t>2,816,827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dirty="0">
                          <a:solidFill>
                            <a:srgbClr val="000000"/>
                          </a:solidFill>
                          <a:latin typeface="Calibri"/>
                          <a:ea typeface="+mn-ea"/>
                          <a:cs typeface="+mn-cs"/>
                        </a:rPr>
                        <a:t>145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it-IT" sz="1200" b="0" i="0" u="none" strike="noStrike" kern="1200">
                          <a:solidFill>
                            <a:srgbClr val="000000"/>
                          </a:solidFill>
                          <a:latin typeface="Calibri"/>
                          <a:ea typeface="+mn-ea"/>
                          <a:cs typeface="+mn-cs"/>
                        </a:rPr>
                        <a:t>11,439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a:solidFill>
                            <a:srgbClr val="000000"/>
                          </a:solidFill>
                          <a:latin typeface="Calibri"/>
                        </a:rPr>
                        <a:t>Balneare totale</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44,452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2,972,836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493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286,982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18,280,745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3,034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45">
                <a:tc>
                  <a:txBody>
                    <a:bodyPr/>
                    <a:lstStyle/>
                    <a:p>
                      <a:pPr algn="l" fontAlgn="b"/>
                      <a:r>
                        <a:rPr lang="it-IT" sz="1200" b="0" i="0" u="none" strike="noStrike">
                          <a:solidFill>
                            <a:srgbClr val="000000"/>
                          </a:solidFill>
                          <a:latin typeface="Calibri"/>
                        </a:rPr>
                        <a:t>Toscana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164,100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15,055,260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655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560,099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46,430,366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24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dirty="0">
                          <a:solidFill>
                            <a:srgbClr val="000000"/>
                          </a:solidFill>
                          <a:latin typeface="Calibri"/>
                        </a:rPr>
                        <a:t>2,019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107996"/>
          </a:xfrm>
          <a:prstGeom prst="rect">
            <a:avLst/>
          </a:prstGeom>
          <a:noFill/>
        </p:spPr>
        <p:txBody>
          <a:bodyPr wrap="square" rtlCol="0">
            <a:spAutoFit/>
          </a:bodyPr>
          <a:lstStyle/>
          <a:p>
            <a:pPr algn="ctr"/>
            <a:r>
              <a:rPr lang="it-IT" sz="2400" b="1" dirty="0" smtClean="0">
                <a:latin typeface="+mj-lt"/>
              </a:rPr>
              <a:t>Evoluzione da presenze turistiche negli ambiti balneari: </a:t>
            </a:r>
            <a:r>
              <a:rPr lang="it-IT" sz="2400" b="1" dirty="0" smtClean="0"/>
              <a:t>1997-2017 </a:t>
            </a:r>
          </a:p>
          <a:p>
            <a:pPr algn="ctr"/>
            <a:r>
              <a:rPr lang="it-IT" sz="2400" b="1" dirty="0" smtClean="0"/>
              <a:t>Settore alberghiero ed Extra-alberghiero </a:t>
            </a:r>
            <a:endParaRPr lang="it-IT" sz="2400" b="1" dirty="0" smtClean="0">
              <a:latin typeface="+mj-lt"/>
            </a:endParaRPr>
          </a:p>
          <a:p>
            <a:endParaRPr lang="it-IT" dirty="0"/>
          </a:p>
        </p:txBody>
      </p:sp>
      <p:sp>
        <p:nvSpPr>
          <p:cNvPr id="4" name="CasellaDiTesto 3"/>
          <p:cNvSpPr txBox="1"/>
          <p:nvPr/>
        </p:nvSpPr>
        <p:spPr>
          <a:xfrm>
            <a:off x="899592" y="1124744"/>
            <a:ext cx="7920880" cy="369332"/>
          </a:xfrm>
          <a:prstGeom prst="rect">
            <a:avLst/>
          </a:prstGeom>
          <a:noFill/>
        </p:spPr>
        <p:txBody>
          <a:bodyPr wrap="square" rtlCol="0">
            <a:spAutoFit/>
          </a:bodyPr>
          <a:lstStyle/>
          <a:p>
            <a:pPr algn="ctr"/>
            <a:r>
              <a:rPr lang="it-IT" b="1" dirty="0" smtClean="0"/>
              <a:t>Numero indice 1997 =100</a:t>
            </a:r>
            <a:endParaRPr lang="it-IT" dirty="0"/>
          </a:p>
        </p:txBody>
      </p:sp>
      <p:graphicFrame>
        <p:nvGraphicFramePr>
          <p:cNvPr id="6" name="Grafico 5"/>
          <p:cNvGraphicFramePr>
            <a:graphicFrameLocks/>
          </p:cNvGraphicFramePr>
          <p:nvPr/>
        </p:nvGraphicFramePr>
        <p:xfrm>
          <a:off x="251520" y="906235"/>
          <a:ext cx="8640960" cy="56191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
            <a:ext cx="9143999" cy="646331"/>
          </a:xfrm>
          <a:prstGeom prst="rect">
            <a:avLst/>
          </a:prstGeom>
          <a:noFill/>
        </p:spPr>
        <p:txBody>
          <a:bodyPr wrap="square" rtlCol="0">
            <a:spAutoFit/>
          </a:bodyPr>
          <a:lstStyle/>
          <a:p>
            <a:pPr algn="ctr"/>
            <a:r>
              <a:rPr lang="it-IT" b="1" dirty="0" smtClean="0">
                <a:latin typeface="+mj-lt"/>
              </a:rPr>
              <a:t>Evoluzione delle </a:t>
            </a:r>
            <a:r>
              <a:rPr lang="it-IT" b="1" smtClean="0">
                <a:latin typeface="+mj-lt"/>
              </a:rPr>
              <a:t>presenze turistiche negli ambiti balneari </a:t>
            </a:r>
          </a:p>
          <a:p>
            <a:pPr algn="ctr"/>
            <a:r>
              <a:rPr lang="it-IT" b="1" smtClean="0">
                <a:latin typeface="+mj-lt"/>
              </a:rPr>
              <a:t>STRANIERI, TOSCANI, ALTRI </a:t>
            </a:r>
            <a:r>
              <a:rPr lang="it-IT" b="1" smtClean="0"/>
              <a:t>ITALIANI : Var. media annua delle presenze 2007/1997, 2017/2007</a:t>
            </a:r>
            <a:endParaRPr lang="it-IT" sz="2000" dirty="0"/>
          </a:p>
        </p:txBody>
      </p:sp>
      <p:graphicFrame>
        <p:nvGraphicFramePr>
          <p:cNvPr id="8" name="Tabella 7"/>
          <p:cNvGraphicFramePr>
            <a:graphicFrameLocks noGrp="1"/>
          </p:cNvGraphicFramePr>
          <p:nvPr/>
        </p:nvGraphicFramePr>
        <p:xfrm>
          <a:off x="395536" y="1484784"/>
          <a:ext cx="8496944" cy="4896547"/>
        </p:xfrm>
        <a:graphic>
          <a:graphicData uri="http://schemas.openxmlformats.org/drawingml/2006/table">
            <a:tbl>
              <a:tblPr/>
              <a:tblGrid>
                <a:gridCol w="2328543"/>
                <a:gridCol w="1273423"/>
                <a:gridCol w="1385371"/>
                <a:gridCol w="1939519"/>
                <a:gridCol w="1570088"/>
              </a:tblGrid>
              <a:tr h="716567">
                <a:tc>
                  <a:txBody>
                    <a:bodyPr/>
                    <a:lstStyle/>
                    <a:p>
                      <a:pPr algn="l" rtl="0" fontAlgn="ctr"/>
                      <a:r>
                        <a:rPr lang="it-IT" sz="16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Arial"/>
                        </a:rPr>
                        <a:t>Stranieri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Arial"/>
                        </a:rPr>
                        <a:t>Italiani </a:t>
                      </a:r>
                      <a:endParaRPr lang="it-IT" sz="1600" b="1" i="0" u="none" strike="noStrike" smtClean="0">
                        <a:solidFill>
                          <a:srgbClr val="000000"/>
                        </a:solidFill>
                        <a:latin typeface="Arial"/>
                      </a:endParaRPr>
                    </a:p>
                    <a:p>
                      <a:pPr algn="ctr" rtl="0" fontAlgn="ctr"/>
                      <a:r>
                        <a:rPr lang="it-IT" sz="1600" b="1" i="0" u="none" strike="noStrike" smtClean="0">
                          <a:solidFill>
                            <a:srgbClr val="000000"/>
                          </a:solidFill>
                          <a:latin typeface="Arial"/>
                        </a:rPr>
                        <a:t>non </a:t>
                      </a:r>
                      <a:r>
                        <a:rPr lang="it-IT" sz="1600" b="1" i="0" u="none" strike="noStrike">
                          <a:solidFill>
                            <a:srgbClr val="000000"/>
                          </a:solidFill>
                          <a:latin typeface="Arial"/>
                        </a:rPr>
                        <a:t>Toscani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600" b="1" i="0" u="none" strike="noStrike">
                          <a:solidFill>
                            <a:srgbClr val="000000"/>
                          </a:solidFill>
                          <a:latin typeface="Arial"/>
                        </a:rPr>
                        <a:t>Toscani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570">
                <a:tc rowSpan="2">
                  <a:txBody>
                    <a:bodyPr/>
                    <a:lstStyle/>
                    <a:p>
                      <a:pPr algn="ctr" rtl="0" fontAlgn="ctr"/>
                      <a:r>
                        <a:rPr lang="it-IT" sz="1600" b="1" i="0" u="none" strike="noStrike">
                          <a:solidFill>
                            <a:srgbClr val="000000"/>
                          </a:solidFill>
                          <a:latin typeface="Calibri"/>
                        </a:rPr>
                        <a:t>Versilia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1"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1" i="0" u="none" strike="noStrike">
                          <a:solidFill>
                            <a:srgbClr val="000000"/>
                          </a:solidFill>
                          <a:latin typeface="Calibri"/>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rtl="0" fontAlgn="ctr"/>
                      <a:r>
                        <a:rPr lang="it-IT" sz="1600" b="1"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r" rtl="0" fontAlgn="ctr"/>
                      <a:r>
                        <a:rPr lang="it-IT" sz="16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r>
              <a:tr h="298570">
                <a:tc vMerge="1">
                  <a:txBody>
                    <a:bodyPr/>
                    <a:lstStyle/>
                    <a:p>
                      <a:endParaRPr lang="it-IT"/>
                    </a:p>
                  </a:txBody>
                  <a:tcPr/>
                </a:tc>
                <a:tc>
                  <a:txBody>
                    <a:bodyPr/>
                    <a:lstStyle/>
                    <a:p>
                      <a:pPr algn="l" rtl="0" fontAlgn="ctr"/>
                      <a:r>
                        <a:rPr lang="it-IT" sz="1600" b="1"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1"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rtl="0" fontAlgn="ctr"/>
                      <a:r>
                        <a:rPr lang="it-IT" sz="1600" b="1"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r" rtl="0" fontAlgn="ctr"/>
                      <a:r>
                        <a:rPr lang="it-IT" sz="1600" b="1" i="0" u="none" strike="noStrike">
                          <a:solidFill>
                            <a:srgbClr val="000000"/>
                          </a:solidFill>
                          <a:latin typeface="Calibri"/>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298570">
                <a:tc rowSpan="2">
                  <a:txBody>
                    <a:bodyPr/>
                    <a:lstStyle/>
                    <a:p>
                      <a:pPr algn="ctr" rtl="0" fontAlgn="ctr"/>
                      <a:r>
                        <a:rPr lang="it-IT" sz="1600" b="0" i="0" u="none" strike="noStrike">
                          <a:solidFill>
                            <a:srgbClr val="000000"/>
                          </a:solidFill>
                          <a:latin typeface="Calibri"/>
                        </a:rPr>
                        <a:t>Costa degli Etruschi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c>
                  <a:txBody>
                    <a:bodyPr/>
                    <a:lstStyle/>
                    <a:p>
                      <a:pPr algn="r" rtl="0" fontAlgn="ctr"/>
                      <a:r>
                        <a:rPr lang="it-IT" sz="1600" b="0" i="0" u="none" strike="noStrike">
                          <a:solidFill>
                            <a:srgbClr val="000000"/>
                          </a:solidFill>
                          <a:latin typeface="Calibri"/>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rtl="0" fontAlgn="ctr"/>
                      <a:r>
                        <a:rPr lang="it-IT" sz="1600" b="0" i="0" u="none" strike="noStrike">
                          <a:solidFill>
                            <a:srgbClr val="000000"/>
                          </a:solidFill>
                          <a:latin typeface="Calibri"/>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B7E"/>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r" rtl="0" fontAlgn="ctr"/>
                      <a:r>
                        <a:rPr lang="it-IT" sz="1600" b="0" i="0" u="none" strike="noStrike">
                          <a:solidFill>
                            <a:srgbClr val="000000"/>
                          </a:solidFill>
                          <a:latin typeface="Calibri"/>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rtl="0" fontAlgn="ctr"/>
                      <a:r>
                        <a:rPr lang="it-IT" sz="1600" b="0" i="0" u="none" strike="noStrike">
                          <a:solidFill>
                            <a:srgbClr val="000000"/>
                          </a:solidFill>
                          <a:latin typeface="Calibri"/>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r>
              <a:tr h="298570">
                <a:tc rowSpan="2">
                  <a:txBody>
                    <a:bodyPr/>
                    <a:lstStyle/>
                    <a:p>
                      <a:pPr algn="ctr" rtl="0" fontAlgn="ctr"/>
                      <a:r>
                        <a:rPr lang="it-IT" sz="1600" b="0" i="0" u="none" strike="noStrike">
                          <a:solidFill>
                            <a:srgbClr val="000000"/>
                          </a:solidFill>
                          <a:latin typeface="Calibri"/>
                        </a:rPr>
                        <a:t>Isola d’Elba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c>
                  <a:txBody>
                    <a:bodyPr/>
                    <a:lstStyle/>
                    <a:p>
                      <a:pPr algn="r" rtl="0" fontAlgn="ctr"/>
                      <a:r>
                        <a:rPr lang="it-IT" sz="1600" b="0" i="0" u="none" strike="noStrike">
                          <a:solidFill>
                            <a:srgbClr val="000000"/>
                          </a:solidFill>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r" rtl="0" fontAlgn="ctr"/>
                      <a:r>
                        <a:rPr lang="it-IT" sz="1600" b="0" i="0" u="none" strike="noStrike">
                          <a:solidFill>
                            <a:srgbClr val="000000"/>
                          </a:solidFill>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rtl="0" fontAlgn="ctr"/>
                      <a:r>
                        <a:rPr lang="it-IT" sz="1600" b="0"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r" rtl="0" fontAlgn="ctr"/>
                      <a:r>
                        <a:rPr lang="it-IT" sz="16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r>
              <a:tr h="298570">
                <a:tc rowSpan="2">
                  <a:txBody>
                    <a:bodyPr/>
                    <a:lstStyle/>
                    <a:p>
                      <a:pPr algn="ctr" rtl="0" fontAlgn="ctr"/>
                      <a:r>
                        <a:rPr lang="it-IT" sz="1600" b="0" i="0" u="none" strike="noStrike">
                          <a:solidFill>
                            <a:srgbClr val="000000"/>
                          </a:solidFill>
                          <a:latin typeface="Calibri"/>
                        </a:rPr>
                        <a:t>Maremma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rtl="0" fontAlgn="ctr"/>
                      <a:r>
                        <a:rPr lang="it-IT" sz="1600" b="0" i="0" u="none" strike="noStrike">
                          <a:solidFill>
                            <a:srgbClr val="000000"/>
                          </a:solidFill>
                          <a:latin typeface="Calibri"/>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17F"/>
                    </a:solidFill>
                  </a:tcPr>
                </a:tc>
                <a:tc>
                  <a:txBody>
                    <a:bodyPr/>
                    <a:lstStyle/>
                    <a:p>
                      <a:pPr algn="r" rtl="0" fontAlgn="ctr"/>
                      <a:r>
                        <a:rPr lang="it-IT" sz="1600" b="0" i="0" u="none" strike="noStrike">
                          <a:solidFill>
                            <a:srgbClr val="000000"/>
                          </a:solidFill>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r" rtl="0" fontAlgn="ctr"/>
                      <a:r>
                        <a:rPr lang="it-IT" sz="1600" b="0" i="0" u="none" strike="noStrike">
                          <a:solidFill>
                            <a:srgbClr val="000000"/>
                          </a:solidFill>
                          <a:latin typeface="Calibri"/>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r" rtl="0" fontAlgn="ctr"/>
                      <a:r>
                        <a:rPr lang="it-IT" sz="16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r>
              <a:tr h="298570">
                <a:tc rowSpan="2">
                  <a:txBody>
                    <a:bodyPr/>
                    <a:lstStyle/>
                    <a:p>
                      <a:pPr algn="ctr" rtl="0" fontAlgn="ctr"/>
                      <a:r>
                        <a:rPr lang="it-IT" sz="1600" b="0" i="0" u="none" strike="noStrike">
                          <a:solidFill>
                            <a:srgbClr val="000000"/>
                          </a:solidFill>
                          <a:latin typeface="Calibri"/>
                        </a:rPr>
                        <a:t>Maremma Area Nord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rtl="0" fontAlgn="ctr"/>
                      <a:r>
                        <a:rPr lang="it-IT" sz="1600" b="0" i="0" u="none" strike="noStrike">
                          <a:solidFill>
                            <a:srgbClr val="000000"/>
                          </a:solidFill>
                          <a:latin typeface="Calibri"/>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r" rtl="0" fontAlgn="ctr"/>
                      <a:r>
                        <a:rPr lang="it-IT" sz="1600" b="0" i="0" u="none" strike="noStrike">
                          <a:solidFill>
                            <a:srgbClr val="000000"/>
                          </a:solidFill>
                          <a:latin typeface="Calibri"/>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r" rtl="0" fontAlgn="ctr"/>
                      <a:r>
                        <a:rPr lang="it-IT" sz="1600" b="0" i="0" u="none" strike="noStrike">
                          <a:solidFill>
                            <a:srgbClr val="000000"/>
                          </a:solidFill>
                          <a:latin typeface="Calibri"/>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r" rtl="0" fontAlgn="ctr"/>
                      <a:r>
                        <a:rPr lang="it-IT" sz="1600" b="0" i="0" u="none" strike="noStrike">
                          <a:solidFill>
                            <a:srgbClr val="000000"/>
                          </a:solidFill>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r>
              <a:tr h="298570">
                <a:tc rowSpan="2">
                  <a:txBody>
                    <a:bodyPr/>
                    <a:lstStyle/>
                    <a:p>
                      <a:pPr algn="ctr" rtl="0" fontAlgn="ctr"/>
                      <a:r>
                        <a:rPr lang="it-IT" sz="1600" b="0" i="0" u="none" strike="noStrike">
                          <a:solidFill>
                            <a:srgbClr val="000000"/>
                          </a:solidFill>
                          <a:latin typeface="Calibri"/>
                        </a:rPr>
                        <a:t>Riviera Apuana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rtl="0" fontAlgn="ctr"/>
                      <a:r>
                        <a:rPr lang="it-IT" sz="1600" b="0" i="0" u="none" strike="noStrike">
                          <a:solidFill>
                            <a:srgbClr val="000000"/>
                          </a:solidFill>
                          <a:latin typeface="Calibri"/>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r" rtl="0" fontAlgn="ctr"/>
                      <a:r>
                        <a:rPr lang="it-IT" sz="1600" b="0" i="0" u="none" strike="noStrike">
                          <a:solidFill>
                            <a:srgbClr val="000000"/>
                          </a:solidFill>
                          <a:latin typeface="Calibri"/>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r" rtl="0" fontAlgn="ctr"/>
                      <a:r>
                        <a:rPr lang="it-IT" sz="1600" b="0" i="0" u="none" strike="noStrike">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r" rtl="0" fontAlgn="ctr"/>
                      <a:r>
                        <a:rPr lang="it-IT" sz="16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r>
              <a:tr h="298570">
                <a:tc rowSpan="2">
                  <a:txBody>
                    <a:bodyPr/>
                    <a:lstStyle/>
                    <a:p>
                      <a:pPr algn="ctr" rtl="0" fontAlgn="ctr"/>
                      <a:r>
                        <a:rPr lang="it-IT" sz="1600" b="0" i="0" u="none" strike="noStrike">
                          <a:solidFill>
                            <a:srgbClr val="000000"/>
                          </a:solidFill>
                          <a:latin typeface="Calibri"/>
                        </a:rPr>
                        <a:t>Livorno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600" b="0" i="0" u="none" strike="noStrike">
                          <a:solidFill>
                            <a:srgbClr val="000000"/>
                          </a:solidFill>
                          <a:latin typeface="Calibri"/>
                        </a:rPr>
                        <a:t>2007/1997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87D"/>
                    </a:solidFill>
                  </a:tcPr>
                </a:tc>
                <a:tc>
                  <a:txBody>
                    <a:bodyPr/>
                    <a:lstStyle/>
                    <a:p>
                      <a:pPr algn="r" rtl="0" fontAlgn="ctr"/>
                      <a:r>
                        <a:rPr lang="it-IT" sz="16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rtl="0" fontAlgn="ctr"/>
                      <a:r>
                        <a:rPr lang="it-IT" sz="1600" b="0" i="0" u="none" strike="noStrike">
                          <a:solidFill>
                            <a:srgbClr val="000000"/>
                          </a:solidFill>
                          <a:latin typeface="Calibri"/>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DCF7F"/>
                    </a:solidFill>
                  </a:tcPr>
                </a:tc>
              </a:tr>
              <a:tr h="298570">
                <a:tc vMerge="1">
                  <a:txBody>
                    <a:bodyPr/>
                    <a:lstStyle/>
                    <a:p>
                      <a:endParaRPr lang="it-IT"/>
                    </a:p>
                  </a:txBody>
                  <a:tcPr/>
                </a:tc>
                <a:tc>
                  <a:txBody>
                    <a:bodyPr/>
                    <a:lstStyle/>
                    <a:p>
                      <a:pPr algn="l" rtl="0" fontAlgn="ctr"/>
                      <a:r>
                        <a:rPr lang="it-IT" sz="1600" b="0" i="0" u="none" strike="noStrike">
                          <a:solidFill>
                            <a:srgbClr val="000000"/>
                          </a:solidFill>
                          <a:latin typeface="Calibri"/>
                        </a:rPr>
                        <a:t>2017/2007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it-IT" sz="1600" b="0" i="0" u="none" strike="noStrike">
                          <a:solidFill>
                            <a:srgbClr val="000000"/>
                          </a:solidFill>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3"/>
                    </a:solidFill>
                  </a:tcPr>
                </a:tc>
                <a:tc>
                  <a:txBody>
                    <a:bodyPr/>
                    <a:lstStyle/>
                    <a:p>
                      <a:pPr algn="r" rtl="0" fontAlgn="ctr"/>
                      <a:r>
                        <a:rPr lang="it-IT" sz="1600" b="0" i="0" u="none" strike="noStrike">
                          <a:solidFill>
                            <a:srgbClr val="000000"/>
                          </a:solidFill>
                          <a:latin typeface="Calibri"/>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r" rtl="0" fontAlgn="ctr"/>
                      <a:r>
                        <a:rPr lang="it-IT" sz="1600" b="0" i="0" u="none" strike="noStrike">
                          <a:solidFill>
                            <a:srgbClr val="000000"/>
                          </a:solidFill>
                          <a:latin typeface="Calibri"/>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
            <a:ext cx="9143999" cy="1631216"/>
          </a:xfrm>
          <a:prstGeom prst="rect">
            <a:avLst/>
          </a:prstGeom>
          <a:noFill/>
        </p:spPr>
        <p:txBody>
          <a:bodyPr wrap="square" rtlCol="0">
            <a:spAutoFit/>
          </a:bodyPr>
          <a:lstStyle/>
          <a:p>
            <a:pPr algn="ctr"/>
            <a:r>
              <a:rPr lang="it-IT" sz="2000" b="1" dirty="0" smtClean="0">
                <a:latin typeface="+mj-lt"/>
              </a:rPr>
              <a:t>Evoluzione delle </a:t>
            </a:r>
            <a:r>
              <a:rPr lang="it-IT" sz="2000" b="1" smtClean="0">
                <a:latin typeface="+mj-lt"/>
              </a:rPr>
              <a:t>presenze turistiche in Versilia, Costa degli Etruschi, Riviera Apuana</a:t>
            </a:r>
          </a:p>
          <a:p>
            <a:pPr algn="ctr"/>
            <a:r>
              <a:rPr lang="it-IT" sz="2000" b="1" smtClean="0">
                <a:latin typeface="+mj-lt"/>
              </a:rPr>
              <a:t> STRANIERI, TOSCANI, ALTRI </a:t>
            </a:r>
            <a:r>
              <a:rPr lang="it-IT" sz="2000" b="1" smtClean="0"/>
              <a:t>ITALIANI </a:t>
            </a:r>
            <a:r>
              <a:rPr lang="it-IT" sz="2000" b="1" smtClean="0">
                <a:latin typeface="+mj-lt"/>
              </a:rPr>
              <a:t>: </a:t>
            </a:r>
            <a:r>
              <a:rPr lang="it-IT" sz="2000" b="1" smtClean="0"/>
              <a:t>1997-2017</a:t>
            </a:r>
          </a:p>
          <a:p>
            <a:pPr algn="ctr"/>
            <a:endParaRPr lang="it-IT" sz="2000" b="1" smtClean="0"/>
          </a:p>
          <a:p>
            <a:pPr algn="ctr"/>
            <a:r>
              <a:rPr lang="it-IT" sz="1600" b="1" smtClean="0"/>
              <a:t>             Numero indice 1997=100 </a:t>
            </a:r>
            <a:endParaRPr lang="it-IT" sz="1600" b="1" smtClean="0">
              <a:latin typeface="+mj-lt"/>
            </a:endParaRPr>
          </a:p>
          <a:p>
            <a:endParaRPr lang="it-IT" sz="2000" dirty="0"/>
          </a:p>
        </p:txBody>
      </p:sp>
      <p:graphicFrame>
        <p:nvGraphicFramePr>
          <p:cNvPr id="11" name="Grafico 10"/>
          <p:cNvGraphicFramePr/>
          <p:nvPr/>
        </p:nvGraphicFramePr>
        <p:xfrm>
          <a:off x="323528" y="1340768"/>
          <a:ext cx="8640960" cy="55172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046440"/>
          </a:xfrm>
          <a:prstGeom prst="rect">
            <a:avLst/>
          </a:prstGeom>
          <a:noFill/>
        </p:spPr>
        <p:txBody>
          <a:bodyPr wrap="square" rtlCol="0">
            <a:spAutoFit/>
          </a:bodyPr>
          <a:lstStyle/>
          <a:p>
            <a:pPr algn="ctr"/>
            <a:r>
              <a:rPr lang="it-IT" sz="2200" b="1" smtClean="0"/>
              <a:t>Presenze turistiche ufficiali: distribuzione % per nazionalità</a:t>
            </a:r>
            <a:r>
              <a:rPr lang="it-IT" sz="2200" b="1" smtClean="0">
                <a:latin typeface="+mj-lt"/>
              </a:rPr>
              <a:t> </a:t>
            </a:r>
          </a:p>
          <a:p>
            <a:pPr algn="ctr"/>
            <a:r>
              <a:rPr lang="it-IT" sz="2200" b="1" smtClean="0">
                <a:latin typeface="+mj-lt"/>
              </a:rPr>
              <a:t>anno 2017</a:t>
            </a:r>
            <a:endParaRPr lang="it-IT" sz="2200" b="1" dirty="0" smtClean="0"/>
          </a:p>
          <a:p>
            <a:endParaRPr lang="it-IT" dirty="0"/>
          </a:p>
        </p:txBody>
      </p:sp>
      <p:graphicFrame>
        <p:nvGraphicFramePr>
          <p:cNvPr id="4" name="Tabella 3"/>
          <p:cNvGraphicFramePr>
            <a:graphicFrameLocks noGrp="1"/>
          </p:cNvGraphicFramePr>
          <p:nvPr/>
        </p:nvGraphicFramePr>
        <p:xfrm>
          <a:off x="251518" y="1345312"/>
          <a:ext cx="8640960" cy="2587744"/>
        </p:xfrm>
        <a:graphic>
          <a:graphicData uri="http://schemas.openxmlformats.org/drawingml/2006/table">
            <a:tbl>
              <a:tblPr/>
              <a:tblGrid>
                <a:gridCol w="2551407"/>
                <a:gridCol w="676617"/>
                <a:gridCol w="676617"/>
                <a:gridCol w="676617"/>
                <a:gridCol w="676617"/>
                <a:gridCol w="676617"/>
                <a:gridCol w="676617"/>
                <a:gridCol w="676617"/>
                <a:gridCol w="676617"/>
                <a:gridCol w="676617"/>
              </a:tblGrid>
              <a:tr h="576064">
                <a:tc>
                  <a:txBody>
                    <a:bodyPr/>
                    <a:lstStyle/>
                    <a:p>
                      <a:pPr algn="l" fontAlgn="b"/>
                      <a:r>
                        <a:rPr lang="it-IT"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Calibri"/>
                        </a:rPr>
                        <a:t>Versilia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Riviera Apuana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Costa degli Etruschi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Maremma Area Nord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Maremma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Isola d'Elba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Livorno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Balneari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Totale 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49168">
                <a:tc>
                  <a:txBody>
                    <a:bodyPr/>
                    <a:lstStyle/>
                    <a:p>
                      <a:pPr algn="l" fontAlgn="b"/>
                      <a:r>
                        <a:rPr lang="it-IT" sz="1200" b="0" i="0" u="none" strike="noStrike">
                          <a:solidFill>
                            <a:srgbClr val="000000"/>
                          </a:solidFill>
                          <a:latin typeface="Calibri"/>
                        </a:rPr>
                        <a:t>Europa Ovest, Nord e mediterranea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67D"/>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it-IT" sz="1200" b="0" i="0" u="none" strike="noStrike">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C07C"/>
                    </a:solidFill>
                  </a:tcPr>
                </a:tc>
                <a:tc>
                  <a:txBody>
                    <a:bodyPr/>
                    <a:lstStyle/>
                    <a:p>
                      <a:pPr algn="r" fontAlgn="b"/>
                      <a:r>
                        <a:rPr lang="it-IT" sz="1200" b="0"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D"/>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E82"/>
                    </a:solidFill>
                  </a:tcPr>
                </a:tc>
                <a:tc>
                  <a:txBody>
                    <a:bodyPr/>
                    <a:lstStyle/>
                    <a:p>
                      <a:pPr algn="r" fontAlgn="b"/>
                      <a:r>
                        <a:rPr lang="it-IT" sz="1200" b="0" i="0" u="none" strike="noStrike">
                          <a:solidFill>
                            <a:srgbClr val="000000"/>
                          </a:solidFill>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77D"/>
                    </a:solidFill>
                  </a:tcPr>
                </a:tc>
                <a:tc>
                  <a:txBody>
                    <a:bodyPr/>
                    <a:lstStyle/>
                    <a:p>
                      <a:pPr algn="r" fontAlgn="b"/>
                      <a:r>
                        <a:rPr lang="it-IT" sz="12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17F"/>
                    </a:solidFill>
                  </a:tcPr>
                </a:tc>
                <a:tc>
                  <a:txBody>
                    <a:bodyPr/>
                    <a:lstStyle/>
                    <a:p>
                      <a:pPr algn="r" fontAlgn="b"/>
                      <a:r>
                        <a:rPr lang="it-IT" sz="12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A7E"/>
                    </a:solidFill>
                  </a:tcPr>
                </a:tc>
                <a:tc>
                  <a:txBody>
                    <a:bodyPr/>
                    <a:lstStyle/>
                    <a:p>
                      <a:pPr algn="r" fontAlgn="b"/>
                      <a:r>
                        <a:rPr lang="it-IT" sz="1200" b="0"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49168">
                <a:tc>
                  <a:txBody>
                    <a:bodyPr/>
                    <a:lstStyle/>
                    <a:p>
                      <a:pPr algn="l" fontAlgn="b"/>
                      <a:r>
                        <a:rPr lang="it-IT" sz="1200" b="0" i="0" u="none" strike="noStrike">
                          <a:solidFill>
                            <a:srgbClr val="000000"/>
                          </a:solidFill>
                          <a:latin typeface="Calibri"/>
                        </a:rPr>
                        <a:t>Italia Nord Ovest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it-IT" sz="12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it-IT" sz="12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r" fontAlgn="b"/>
                      <a:r>
                        <a:rPr lang="it-IT" sz="12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r" fontAlgn="b"/>
                      <a:r>
                        <a:rPr lang="it-IT"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380"/>
                    </a:solidFill>
                  </a:tcPr>
                </a:tc>
                <a:tc>
                  <a:txBody>
                    <a:bodyPr/>
                    <a:lstStyle/>
                    <a:p>
                      <a:pPr algn="r" fontAlgn="b"/>
                      <a:r>
                        <a:rPr lang="it-IT" sz="12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r" fontAlgn="b"/>
                      <a:r>
                        <a:rPr lang="it-IT" sz="12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it-IT"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r>
              <a:tr h="149168">
                <a:tc>
                  <a:txBody>
                    <a:bodyPr/>
                    <a:lstStyle/>
                    <a:p>
                      <a:pPr algn="l" fontAlgn="b"/>
                      <a:r>
                        <a:rPr lang="it-IT" sz="1200" b="0" i="0" u="none" strike="noStrike">
                          <a:solidFill>
                            <a:srgbClr val="000000"/>
                          </a:solidFill>
                          <a:latin typeface="Calibri"/>
                        </a:rPr>
                        <a:t>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it-IT"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A81"/>
                    </a:solidFill>
                  </a:tcPr>
                </a:tc>
                <a:tc>
                  <a:txBody>
                    <a:bodyPr/>
                    <a:lstStyle/>
                    <a:p>
                      <a:pPr algn="r" fontAlgn="b"/>
                      <a:r>
                        <a:rPr lang="it-IT" sz="1200" b="0" i="0" u="none" strike="noStrike">
                          <a:solidFill>
                            <a:srgbClr val="000000"/>
                          </a:solidFill>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it-IT"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r" fontAlgn="b"/>
                      <a:r>
                        <a:rPr lang="it-IT" sz="12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it-IT"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it-IT" sz="12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780"/>
                    </a:solidFill>
                  </a:tcPr>
                </a:tc>
                <a:tc>
                  <a:txBody>
                    <a:bodyPr/>
                    <a:lstStyle/>
                    <a:p>
                      <a:pPr algn="r" fontAlgn="b"/>
                      <a:r>
                        <a:rPr lang="it-IT"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r>
              <a:tr h="149168">
                <a:tc>
                  <a:txBody>
                    <a:bodyPr/>
                    <a:lstStyle/>
                    <a:p>
                      <a:pPr algn="l" fontAlgn="b"/>
                      <a:r>
                        <a:rPr lang="it-IT" sz="1200" b="0" i="0" u="none" strike="noStrike">
                          <a:solidFill>
                            <a:srgbClr val="000000"/>
                          </a:solidFill>
                          <a:latin typeface="Calibri"/>
                        </a:rPr>
                        <a:t>Italia Nord 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r" fontAlgn="b"/>
                      <a:r>
                        <a:rPr lang="it-IT"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c>
                  <a:txBody>
                    <a:bodyPr/>
                    <a:lstStyle/>
                    <a:p>
                      <a:pPr algn="r" fontAlgn="b"/>
                      <a:r>
                        <a:rPr lang="it-IT"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r" fontAlgn="b"/>
                      <a:r>
                        <a:rPr lang="it-IT"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it-IT"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it-IT"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r>
              <a:tr h="149168">
                <a:tc>
                  <a:txBody>
                    <a:bodyPr/>
                    <a:lstStyle/>
                    <a:p>
                      <a:pPr algn="l" fontAlgn="b"/>
                      <a:r>
                        <a:rPr lang="it-IT" sz="1200" b="0" i="0" u="none" strike="noStrike">
                          <a:solidFill>
                            <a:srgbClr val="000000"/>
                          </a:solidFill>
                          <a:latin typeface="Calibri"/>
                        </a:rPr>
                        <a:t>Est europa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it-IT"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tc>
                  <a:txBody>
                    <a:bodyPr/>
                    <a:lstStyle/>
                    <a:p>
                      <a:pPr algn="r" fontAlgn="b"/>
                      <a:r>
                        <a:rPr lang="it-IT"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it-IT"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r h="149168">
                <a:tc>
                  <a:txBody>
                    <a:bodyPr/>
                    <a:lstStyle/>
                    <a:p>
                      <a:pPr algn="l" fontAlgn="b"/>
                      <a:r>
                        <a:rPr lang="it-IT" sz="1200" b="0" i="0" u="none" strike="noStrike">
                          <a:solidFill>
                            <a:srgbClr val="000000"/>
                          </a:solidFill>
                          <a:latin typeface="Calibri"/>
                        </a:rPr>
                        <a:t>Italia Sud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it-IT"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2"/>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it-IT"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it-IT" sz="12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r>
              <a:tr h="149168">
                <a:tc>
                  <a:txBody>
                    <a:bodyPr/>
                    <a:lstStyle/>
                    <a:p>
                      <a:pPr algn="l" fontAlgn="b"/>
                      <a:r>
                        <a:rPr lang="it-IT" sz="1200" b="0" i="0" u="none" strike="noStrike">
                          <a:solidFill>
                            <a:srgbClr val="000000"/>
                          </a:solidFill>
                          <a:latin typeface="Calibri"/>
                        </a:rPr>
                        <a:t>Italia Centro (esclusa 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276"/>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r" fontAlgn="b"/>
                      <a:r>
                        <a:rPr lang="it-IT"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it-IT"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it-IT"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r" fontAlgn="b"/>
                      <a:r>
                        <a:rPr lang="it-IT"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r>
              <a:tr h="149168">
                <a:tc>
                  <a:txBody>
                    <a:bodyPr/>
                    <a:lstStyle/>
                    <a:p>
                      <a:pPr algn="l" fontAlgn="b"/>
                      <a:r>
                        <a:rPr lang="it-IT" sz="1200" b="0" i="0" u="none" strike="noStrike">
                          <a:solidFill>
                            <a:srgbClr val="000000"/>
                          </a:solidFill>
                          <a:latin typeface="Calibri"/>
                        </a:rPr>
                        <a:t>Altri extra-europei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06C"/>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F"/>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06C"/>
                    </a:solidFill>
                  </a:tcPr>
                </a:tc>
                <a:tc>
                  <a:txBody>
                    <a:bodyPr/>
                    <a:lstStyle/>
                    <a:p>
                      <a:pPr algn="r" fontAlgn="b"/>
                      <a:r>
                        <a:rPr lang="it-IT"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r" fontAlgn="b"/>
                      <a:r>
                        <a:rPr lang="it-IT"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583"/>
                    </a:solidFill>
                  </a:tcPr>
                </a:tc>
              </a:tr>
              <a:tr h="149168">
                <a:tc>
                  <a:txBody>
                    <a:bodyPr/>
                    <a:lstStyle/>
                    <a:p>
                      <a:pPr algn="l" fontAlgn="b"/>
                      <a:r>
                        <a:rPr lang="it-IT" sz="1200" b="0" i="0" u="none" strike="noStrike">
                          <a:solidFill>
                            <a:srgbClr val="000000"/>
                          </a:solidFill>
                          <a:latin typeface="Calibri"/>
                        </a:rPr>
                        <a:t>Usa e Canada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B"/>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36D"/>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r" fontAlgn="b"/>
                      <a:r>
                        <a:rPr lang="it-IT"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r" fontAlgn="b"/>
                      <a:r>
                        <a:rPr lang="it-IT"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r>
              <a:tr h="149168">
                <a:tc>
                  <a:txBody>
                    <a:bodyPr/>
                    <a:lstStyle/>
                    <a:p>
                      <a:pPr algn="l" fontAlgn="b"/>
                      <a:r>
                        <a:rPr lang="it-IT" sz="1200" b="0" i="0" u="none" strike="noStrike">
                          <a:solidFill>
                            <a:srgbClr val="000000"/>
                          </a:solidFill>
                          <a:latin typeface="Calibri"/>
                        </a:rPr>
                        <a:t>Altri europa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6C"/>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F6C"/>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it-IT"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D6B"/>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71"/>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B6E"/>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6C"/>
                    </a:solidFill>
                  </a:tcPr>
                </a:tc>
                <a:tc>
                  <a:txBody>
                    <a:bodyPr/>
                    <a:lstStyle/>
                    <a:p>
                      <a:pPr algn="r" fontAlgn="b"/>
                      <a:r>
                        <a:rPr lang="it-IT"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149168">
                <a:tc>
                  <a:txBody>
                    <a:bodyPr/>
                    <a:lstStyle/>
                    <a:p>
                      <a:pPr algn="l" fontAlgn="b"/>
                      <a:r>
                        <a:rPr lang="it-IT"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ella 4"/>
          <p:cNvGraphicFramePr>
            <a:graphicFrameLocks noGrp="1"/>
          </p:cNvGraphicFramePr>
          <p:nvPr/>
        </p:nvGraphicFramePr>
        <p:xfrm>
          <a:off x="251523" y="4437112"/>
          <a:ext cx="8640961" cy="2377440"/>
        </p:xfrm>
        <a:graphic>
          <a:graphicData uri="http://schemas.openxmlformats.org/drawingml/2006/table">
            <a:tbl>
              <a:tblPr/>
              <a:tblGrid>
                <a:gridCol w="2551408"/>
                <a:gridCol w="676617"/>
                <a:gridCol w="676617"/>
                <a:gridCol w="676617"/>
                <a:gridCol w="676617"/>
                <a:gridCol w="676617"/>
                <a:gridCol w="676617"/>
                <a:gridCol w="676617"/>
                <a:gridCol w="676617"/>
                <a:gridCol w="676617"/>
              </a:tblGrid>
              <a:tr h="467063">
                <a:tc>
                  <a:txBody>
                    <a:bodyPr/>
                    <a:lstStyle/>
                    <a:p>
                      <a:pPr algn="l" fontAlgn="b"/>
                      <a:r>
                        <a:rPr lang="it-IT"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Calibri"/>
                        </a:rPr>
                        <a:t>Versilia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Riviera Apuana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Costa degli Etruschi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Maremma Area Nord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Maremma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Isola d'Elba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Livorno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Balneari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it-IT" sz="1200" b="1" i="0" u="none" strike="noStrike">
                          <a:solidFill>
                            <a:srgbClr val="000000"/>
                          </a:solidFill>
                          <a:latin typeface="Calibri"/>
                        </a:rPr>
                        <a:t>Totale complessivo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69318">
                <a:tc>
                  <a:txBody>
                    <a:bodyPr/>
                    <a:lstStyle/>
                    <a:p>
                      <a:pPr algn="l" fontAlgn="b"/>
                      <a:r>
                        <a:rPr lang="it-IT" sz="1200" b="0" i="0" u="none" strike="noStrike">
                          <a:solidFill>
                            <a:srgbClr val="000000"/>
                          </a:solidFill>
                          <a:latin typeface="Calibri"/>
                        </a:rPr>
                        <a:t>Europa Ovest, Nord e mediterranea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D"/>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2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E"/>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r" fontAlgn="b"/>
                      <a:r>
                        <a:rPr lang="it-IT"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r" fontAlgn="b"/>
                      <a:r>
                        <a:rPr lang="it-IT" sz="1200" b="0" i="0" u="none" strike="noStrike">
                          <a:solidFill>
                            <a:srgbClr val="000000"/>
                          </a:solidFill>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it-IT" sz="1200" b="0" i="0" u="none" strike="noStrike">
                          <a:solidFill>
                            <a:srgbClr val="000000"/>
                          </a:solidFill>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r" fontAlgn="b"/>
                      <a:r>
                        <a:rPr lang="it-IT" sz="1200" b="0" i="0" u="none" strike="noStrike">
                          <a:solidFill>
                            <a:srgbClr val="000000"/>
                          </a:solidFill>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F"/>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r>
              <a:tr h="169318">
                <a:tc>
                  <a:txBody>
                    <a:bodyPr/>
                    <a:lstStyle/>
                    <a:p>
                      <a:pPr algn="l" fontAlgn="b"/>
                      <a:r>
                        <a:rPr lang="it-IT" sz="1200" b="0" i="0" u="none" strike="noStrike">
                          <a:solidFill>
                            <a:srgbClr val="000000"/>
                          </a:solidFill>
                          <a:latin typeface="Calibri"/>
                        </a:rPr>
                        <a:t>Italia Nord Ovest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it-IT" sz="12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it-IT" sz="12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r" fontAlgn="b"/>
                      <a:r>
                        <a:rPr lang="it-IT" sz="1200" b="0" i="0" u="none" strike="noStrike">
                          <a:solidFill>
                            <a:srgbClr val="000000"/>
                          </a:solidFill>
                          <a:latin typeface="Calibri"/>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r" fontAlgn="b"/>
                      <a:r>
                        <a:rPr lang="it-IT" sz="12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it-IT" sz="1200" b="0" i="0" u="none" strike="noStrike">
                          <a:solidFill>
                            <a:srgbClr val="000000"/>
                          </a:solidFill>
                          <a:latin typeface="Calibri"/>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it-IT" sz="12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r>
              <a:tr h="169318">
                <a:tc>
                  <a:txBody>
                    <a:bodyPr/>
                    <a:lstStyle/>
                    <a:p>
                      <a:pPr algn="l" fontAlgn="b"/>
                      <a:r>
                        <a:rPr lang="it-IT" sz="1200" b="0" i="0" u="none" strike="noStrike">
                          <a:solidFill>
                            <a:srgbClr val="000000"/>
                          </a:solidFill>
                          <a:latin typeface="Calibri"/>
                        </a:rPr>
                        <a:t>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it-IT" sz="12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r" fontAlgn="b"/>
                      <a:r>
                        <a:rPr lang="it-IT" sz="1200" b="0" i="0" u="none" strike="noStrike">
                          <a:solidFill>
                            <a:srgbClr val="000000"/>
                          </a:solidFill>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r" fontAlgn="b"/>
                      <a:r>
                        <a:rPr lang="it-IT" sz="12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r" fontAlgn="b"/>
                      <a:r>
                        <a:rPr lang="it-IT" sz="12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it-IT" sz="12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r" fontAlgn="b"/>
                      <a:r>
                        <a:rPr lang="it-IT" sz="12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r" fontAlgn="b"/>
                      <a:r>
                        <a:rPr lang="it-IT" sz="12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it-IT"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r>
              <a:tr h="169318">
                <a:tc>
                  <a:txBody>
                    <a:bodyPr/>
                    <a:lstStyle/>
                    <a:p>
                      <a:pPr algn="l" fontAlgn="b"/>
                      <a:r>
                        <a:rPr lang="it-IT" sz="1200" b="0" i="0" u="none" strike="noStrike">
                          <a:solidFill>
                            <a:srgbClr val="000000"/>
                          </a:solidFill>
                          <a:latin typeface="Calibri"/>
                        </a:rPr>
                        <a:t>Italia Nord Est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it-IT" sz="1200" b="0" i="0" u="none" strike="noStrike">
                          <a:solidFill>
                            <a:srgbClr val="000000"/>
                          </a:solidFill>
                          <a:latin typeface="Calibri"/>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r" fontAlgn="b"/>
                      <a:r>
                        <a:rPr lang="it-IT" sz="1200" b="0" i="0" u="none" strike="noStrike">
                          <a:solidFill>
                            <a:srgbClr val="000000"/>
                          </a:solidFill>
                          <a:latin typeface="Calibri"/>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3"/>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it-IT"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it-IT"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fontAlgn="b"/>
                      <a:r>
                        <a:rPr lang="it-IT" sz="1200" b="0" i="0" u="none" strike="noStrike">
                          <a:solidFill>
                            <a:srgbClr val="000000"/>
                          </a:solidFill>
                          <a:latin typeface="Calibri"/>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r>
              <a:tr h="169318">
                <a:tc>
                  <a:txBody>
                    <a:bodyPr/>
                    <a:lstStyle/>
                    <a:p>
                      <a:pPr algn="l" fontAlgn="b"/>
                      <a:r>
                        <a:rPr lang="it-IT" sz="1200" b="0" i="0" u="none" strike="noStrike">
                          <a:solidFill>
                            <a:srgbClr val="000000"/>
                          </a:solidFill>
                          <a:latin typeface="Calibri"/>
                        </a:rPr>
                        <a:t>Est europa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it-IT" sz="1200" b="0" i="0" u="none" strike="noStrike">
                          <a:solidFill>
                            <a:srgbClr val="000000"/>
                          </a:solidFill>
                          <a:latin typeface="Calibri"/>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r" fontAlgn="b"/>
                      <a:r>
                        <a:rPr lang="it-IT" sz="12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F82"/>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it-IT" sz="12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383"/>
                    </a:solidFill>
                  </a:tcPr>
                </a:tc>
                <a:tc>
                  <a:txBody>
                    <a:bodyPr/>
                    <a:lstStyle/>
                    <a:p>
                      <a:pPr algn="r" fontAlgn="b"/>
                      <a:r>
                        <a:rPr lang="it-IT" sz="12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82"/>
                    </a:solidFill>
                  </a:tcPr>
                </a:tc>
              </a:tr>
              <a:tr h="169318">
                <a:tc>
                  <a:txBody>
                    <a:bodyPr/>
                    <a:lstStyle/>
                    <a:p>
                      <a:pPr algn="l" fontAlgn="b"/>
                      <a:r>
                        <a:rPr lang="it-IT" sz="1200" b="0" i="0" u="none" strike="noStrike">
                          <a:solidFill>
                            <a:srgbClr val="000000"/>
                          </a:solidFill>
                          <a:latin typeface="Calibri"/>
                        </a:rPr>
                        <a:t>Italia Sud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it-IT"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r" fontAlgn="b"/>
                      <a:r>
                        <a:rPr lang="it-IT"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r" fontAlgn="b"/>
                      <a:r>
                        <a:rPr lang="it-IT" sz="12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it-IT"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it-IT"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it-IT" sz="12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r>
              <a:tr h="169318">
                <a:tc>
                  <a:txBody>
                    <a:bodyPr/>
                    <a:lstStyle/>
                    <a:p>
                      <a:pPr algn="l" fontAlgn="b"/>
                      <a:r>
                        <a:rPr lang="it-IT" sz="1200" b="0" i="0" u="none" strike="noStrike">
                          <a:solidFill>
                            <a:srgbClr val="000000"/>
                          </a:solidFill>
                          <a:latin typeface="Calibri"/>
                        </a:rPr>
                        <a:t>Italia Centro (esclusa Toscana)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it-IT" sz="12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r" fontAlgn="b"/>
                      <a:r>
                        <a:rPr lang="it-IT"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it-IT" sz="1200" b="0" i="0" u="none" strike="noStrike">
                          <a:solidFill>
                            <a:srgbClr val="000000"/>
                          </a:solidFill>
                          <a:latin typeface="Calibri"/>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fontAlgn="b"/>
                      <a:r>
                        <a:rPr lang="it-IT" sz="1200" b="0" i="0" u="none" strike="noStrike">
                          <a:solidFill>
                            <a:srgbClr val="000000"/>
                          </a:solidFill>
                          <a:latin typeface="Calibri"/>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r>
              <a:tr h="169318">
                <a:tc>
                  <a:txBody>
                    <a:bodyPr/>
                    <a:lstStyle/>
                    <a:p>
                      <a:pPr algn="l" fontAlgn="b"/>
                      <a:r>
                        <a:rPr lang="it-IT" sz="1200" b="0" i="0" u="none" strike="noStrike">
                          <a:solidFill>
                            <a:srgbClr val="000000"/>
                          </a:solidFill>
                          <a:latin typeface="Calibri"/>
                        </a:rPr>
                        <a:t>Altri extra-europei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it-IT" sz="1200" b="0" i="0" u="none" strike="noStrike">
                          <a:solidFill>
                            <a:srgbClr val="000000"/>
                          </a:solidFill>
                          <a:latin typeface="Calibri"/>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200" b="0" i="0" u="none" strike="noStrike">
                          <a:solidFill>
                            <a:srgbClr val="000000"/>
                          </a:solidFill>
                          <a:latin typeface="Calibri"/>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r" fontAlgn="b"/>
                      <a:r>
                        <a:rPr lang="it-IT" sz="1200" b="0" i="0" u="none" strike="noStrike">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r>
              <a:tr h="169318">
                <a:tc>
                  <a:txBody>
                    <a:bodyPr/>
                    <a:lstStyle/>
                    <a:p>
                      <a:pPr algn="l" fontAlgn="b"/>
                      <a:r>
                        <a:rPr lang="it-IT" sz="1200" b="0" i="0" u="none" strike="noStrike">
                          <a:solidFill>
                            <a:srgbClr val="000000"/>
                          </a:solidFill>
                          <a:latin typeface="Calibri"/>
                        </a:rPr>
                        <a:t>Usa e Canada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it-IT" sz="12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it-IT" sz="1200" b="0" i="0" u="none" strike="noStrike">
                          <a:solidFill>
                            <a:srgbClr val="000000"/>
                          </a:solidFill>
                          <a:latin typeface="Calibri"/>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it-IT" sz="1200" b="0" i="0" u="none" strike="noStrike">
                          <a:solidFill>
                            <a:srgbClr val="000000"/>
                          </a:solidFill>
                          <a:latin typeface="Calibri"/>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it-IT" sz="1200" b="0" i="0" u="none" strike="noStrike">
                          <a:solidFill>
                            <a:srgbClr val="000000"/>
                          </a:solidFill>
                          <a:latin typeface="Calibri"/>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r>
              <a:tr h="169318">
                <a:tc>
                  <a:txBody>
                    <a:bodyPr/>
                    <a:lstStyle/>
                    <a:p>
                      <a:pPr algn="l" fontAlgn="b"/>
                      <a:r>
                        <a:rPr lang="it-IT" sz="1200" b="0" i="0" u="none" strike="noStrike">
                          <a:solidFill>
                            <a:srgbClr val="000000"/>
                          </a:solidFill>
                          <a:latin typeface="Calibri"/>
                        </a:rPr>
                        <a:t>Altri europa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0" i="0" u="none" strike="noStrike">
                          <a:solidFill>
                            <a:srgbClr val="000000"/>
                          </a:solidFill>
                          <a:latin typeface="Calibri"/>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it-IT" sz="1200" b="0" i="0" u="none" strike="noStrike">
                          <a:solidFill>
                            <a:srgbClr val="000000"/>
                          </a:solidFill>
                          <a:latin typeface="Calibri"/>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r" fontAlgn="b"/>
                      <a:r>
                        <a:rPr lang="it-IT"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r" fontAlgn="b"/>
                      <a:r>
                        <a:rPr lang="it-IT" sz="1200" b="0" i="0" u="none" strike="noStrike">
                          <a:solidFill>
                            <a:srgbClr val="000000"/>
                          </a:solidFill>
                          <a:latin typeface="Calibri"/>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r" fontAlgn="b"/>
                      <a:r>
                        <a:rPr lang="it-IT" sz="1200" b="0" i="0" u="none" strike="noStrike">
                          <a:solidFill>
                            <a:srgbClr val="000000"/>
                          </a:solidFill>
                          <a:latin typeface="Calibri"/>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bl>
          </a:graphicData>
        </a:graphic>
      </p:graphicFrame>
      <p:sp>
        <p:nvSpPr>
          <p:cNvPr id="6" name="CasellaDiTesto 5"/>
          <p:cNvSpPr txBox="1"/>
          <p:nvPr/>
        </p:nvSpPr>
        <p:spPr>
          <a:xfrm>
            <a:off x="323528" y="4077072"/>
            <a:ext cx="8568952" cy="369332"/>
          </a:xfrm>
          <a:prstGeom prst="rect">
            <a:avLst/>
          </a:prstGeom>
          <a:noFill/>
        </p:spPr>
        <p:txBody>
          <a:bodyPr wrap="square" rtlCol="0">
            <a:spAutoFit/>
          </a:bodyPr>
          <a:lstStyle/>
          <a:p>
            <a:r>
              <a:rPr lang="it-IT" b="1" smtClean="0"/>
              <a:t>Variazione della distribuzione delle presenze per provenienza 2007-2017</a:t>
            </a:r>
            <a:endParaRPr lang="it-IT" b="1"/>
          </a:p>
        </p:txBody>
      </p:sp>
      <p:sp>
        <p:nvSpPr>
          <p:cNvPr id="7" name="CasellaDiTesto 6"/>
          <p:cNvSpPr txBox="1"/>
          <p:nvPr/>
        </p:nvSpPr>
        <p:spPr>
          <a:xfrm>
            <a:off x="323528" y="908720"/>
            <a:ext cx="8568952" cy="369332"/>
          </a:xfrm>
          <a:prstGeom prst="rect">
            <a:avLst/>
          </a:prstGeom>
          <a:noFill/>
        </p:spPr>
        <p:txBody>
          <a:bodyPr wrap="square" rtlCol="0">
            <a:spAutoFit/>
          </a:bodyPr>
          <a:lstStyle/>
          <a:p>
            <a:r>
              <a:rPr lang="it-IT" b="1" smtClean="0"/>
              <a:t>Distribuzione delle presenze per provenienza negli ambiti balneari: anno 2017</a:t>
            </a:r>
            <a:endParaRPr lang="it-IT"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046440"/>
          </a:xfrm>
          <a:prstGeom prst="rect">
            <a:avLst/>
          </a:prstGeom>
          <a:noFill/>
        </p:spPr>
        <p:txBody>
          <a:bodyPr wrap="square" rtlCol="0">
            <a:spAutoFit/>
          </a:bodyPr>
          <a:lstStyle/>
          <a:p>
            <a:pPr algn="ctr"/>
            <a:r>
              <a:rPr lang="it-IT" sz="2200" b="1" smtClean="0"/>
              <a:t>Variazione%  delle presenze e contributo alla crescita complessiva  per  gruppi di nazionalità</a:t>
            </a:r>
            <a:r>
              <a:rPr lang="it-IT" sz="2200" b="1" smtClean="0">
                <a:latin typeface="+mj-lt"/>
              </a:rPr>
              <a:t>: 2007-2017</a:t>
            </a:r>
          </a:p>
          <a:p>
            <a:endParaRPr lang="it-IT" dirty="0"/>
          </a:p>
        </p:txBody>
      </p:sp>
      <p:graphicFrame>
        <p:nvGraphicFramePr>
          <p:cNvPr id="4" name="Grafico 3"/>
          <p:cNvGraphicFramePr/>
          <p:nvPr/>
        </p:nvGraphicFramePr>
        <p:xfrm>
          <a:off x="5004048" y="1700808"/>
          <a:ext cx="4139952" cy="5157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p:cNvGraphicFramePr/>
          <p:nvPr/>
        </p:nvGraphicFramePr>
        <p:xfrm>
          <a:off x="251520" y="1457400"/>
          <a:ext cx="4464496" cy="5400600"/>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llaDiTesto 5"/>
          <p:cNvSpPr txBox="1"/>
          <p:nvPr/>
        </p:nvSpPr>
        <p:spPr>
          <a:xfrm>
            <a:off x="0" y="980728"/>
            <a:ext cx="4860032" cy="646331"/>
          </a:xfrm>
          <a:prstGeom prst="rect">
            <a:avLst/>
          </a:prstGeom>
          <a:noFill/>
        </p:spPr>
        <p:txBody>
          <a:bodyPr wrap="square" rtlCol="0">
            <a:spAutoFit/>
          </a:bodyPr>
          <a:lstStyle/>
          <a:p>
            <a:pPr algn="ctr"/>
            <a:r>
              <a:rPr lang="it-IT" smtClean="0"/>
              <a:t>Var. %  delle presenze per gruppi di nazionalità 2017/2007</a:t>
            </a:r>
            <a:endParaRPr lang="it-IT"/>
          </a:p>
        </p:txBody>
      </p:sp>
      <p:sp>
        <p:nvSpPr>
          <p:cNvPr id="7" name="CasellaDiTesto 6"/>
          <p:cNvSpPr txBox="1"/>
          <p:nvPr/>
        </p:nvSpPr>
        <p:spPr>
          <a:xfrm>
            <a:off x="4607496" y="980728"/>
            <a:ext cx="4536504" cy="646331"/>
          </a:xfrm>
          <a:prstGeom prst="rect">
            <a:avLst/>
          </a:prstGeom>
          <a:noFill/>
        </p:spPr>
        <p:txBody>
          <a:bodyPr wrap="square" rtlCol="0">
            <a:spAutoFit/>
          </a:bodyPr>
          <a:lstStyle/>
          <a:p>
            <a:pPr algn="r"/>
            <a:r>
              <a:rPr lang="it-IT" smtClean="0"/>
              <a:t>Contributo alla crescita % delle presenze per gruppi di nazionalità 2017/2007</a:t>
            </a: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107996"/>
          </a:xfrm>
          <a:prstGeom prst="rect">
            <a:avLst/>
          </a:prstGeom>
          <a:noFill/>
        </p:spPr>
        <p:txBody>
          <a:bodyPr wrap="square" rtlCol="0">
            <a:spAutoFit/>
          </a:bodyPr>
          <a:lstStyle/>
          <a:p>
            <a:pPr algn="ctr"/>
            <a:r>
              <a:rPr lang="it-IT" sz="2400" b="1" dirty="0" smtClean="0">
                <a:latin typeface="+mj-lt"/>
              </a:rPr>
              <a:t>Presenze turistiche nelle diverse tipologia ricettive</a:t>
            </a:r>
          </a:p>
          <a:p>
            <a:pPr algn="ctr"/>
            <a:r>
              <a:rPr lang="it-IT" sz="2400" b="1" dirty="0" smtClean="0">
                <a:latin typeface="+mj-lt"/>
              </a:rPr>
              <a:t>Var.% e contributo alla var.% complessiva - 2007-2017</a:t>
            </a:r>
            <a:endParaRPr lang="it-IT" sz="2400" b="1" dirty="0" smtClean="0"/>
          </a:p>
          <a:p>
            <a:endParaRPr lang="it-IT" dirty="0"/>
          </a:p>
        </p:txBody>
      </p:sp>
      <p:sp>
        <p:nvSpPr>
          <p:cNvPr id="6" name="CasellaDiTesto 5"/>
          <p:cNvSpPr txBox="1"/>
          <p:nvPr/>
        </p:nvSpPr>
        <p:spPr>
          <a:xfrm>
            <a:off x="323528" y="980728"/>
            <a:ext cx="8640960" cy="369332"/>
          </a:xfrm>
          <a:prstGeom prst="rect">
            <a:avLst/>
          </a:prstGeom>
          <a:noFill/>
        </p:spPr>
        <p:txBody>
          <a:bodyPr wrap="square" rtlCol="0">
            <a:spAutoFit/>
          </a:bodyPr>
          <a:lstStyle/>
          <a:p>
            <a:r>
              <a:rPr lang="it-IT" b="1" dirty="0" smtClean="0"/>
              <a:t>Variazione % delle presenze per tipologia ricettiva 2007-2017</a:t>
            </a:r>
            <a:endParaRPr lang="it-IT" b="1" dirty="0"/>
          </a:p>
        </p:txBody>
      </p:sp>
      <p:sp>
        <p:nvSpPr>
          <p:cNvPr id="7" name="CasellaDiTesto 6"/>
          <p:cNvSpPr txBox="1"/>
          <p:nvPr/>
        </p:nvSpPr>
        <p:spPr>
          <a:xfrm>
            <a:off x="251520" y="4005064"/>
            <a:ext cx="8352928" cy="369332"/>
          </a:xfrm>
          <a:prstGeom prst="rect">
            <a:avLst/>
          </a:prstGeom>
          <a:noFill/>
        </p:spPr>
        <p:txBody>
          <a:bodyPr wrap="square" rtlCol="0">
            <a:spAutoFit/>
          </a:bodyPr>
          <a:lstStyle/>
          <a:p>
            <a:r>
              <a:rPr lang="it-IT" b="1" dirty="0" smtClean="0"/>
              <a:t>Contributo alla variazione % delle presenze delle tipologie ricettive 2007-2017</a:t>
            </a:r>
            <a:endParaRPr lang="it-IT" b="1" dirty="0"/>
          </a:p>
        </p:txBody>
      </p:sp>
      <p:graphicFrame>
        <p:nvGraphicFramePr>
          <p:cNvPr id="10" name="Tabella 9"/>
          <p:cNvGraphicFramePr>
            <a:graphicFrameLocks noGrp="1"/>
          </p:cNvGraphicFramePr>
          <p:nvPr/>
        </p:nvGraphicFramePr>
        <p:xfrm>
          <a:off x="179512" y="4365104"/>
          <a:ext cx="8784974" cy="2420888"/>
        </p:xfrm>
        <a:graphic>
          <a:graphicData uri="http://schemas.openxmlformats.org/drawingml/2006/table">
            <a:tbl>
              <a:tblPr/>
              <a:tblGrid>
                <a:gridCol w="1404662"/>
                <a:gridCol w="648072"/>
                <a:gridCol w="758457"/>
                <a:gridCol w="674686"/>
                <a:gridCol w="674686"/>
                <a:gridCol w="674686"/>
                <a:gridCol w="674686"/>
                <a:gridCol w="843358"/>
                <a:gridCol w="941749"/>
                <a:gridCol w="815246"/>
                <a:gridCol w="674686"/>
              </a:tblGrid>
              <a:tr h="440281">
                <a:tc>
                  <a:txBody>
                    <a:bodyPr/>
                    <a:lstStyle/>
                    <a:p>
                      <a:pPr algn="l" fontAlgn="b"/>
                      <a:r>
                        <a:rPr lang="it-IT" sz="1200" b="0" i="0" u="none" strike="noStrike">
                          <a:solidFill>
                            <a:srgbClr val="000000"/>
                          </a:solidFill>
                          <a:latin typeface="Calibri"/>
                        </a:rPr>
                        <a:t>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smtClean="0">
                          <a:solidFill>
                            <a:srgbClr val="000000"/>
                          </a:solidFill>
                          <a:latin typeface="Calibri"/>
                        </a:rPr>
                        <a:t>1 </a:t>
                      </a:r>
                      <a:r>
                        <a:rPr lang="it-IT" sz="1200" b="1" i="0" u="none" strike="noStrike">
                          <a:solidFill>
                            <a:srgbClr val="000000"/>
                          </a:solidFill>
                          <a:latin typeface="Calibri"/>
                        </a:rPr>
                        <a:t>stella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smtClean="0">
                          <a:solidFill>
                            <a:srgbClr val="000000"/>
                          </a:solidFill>
                          <a:latin typeface="Calibri"/>
                        </a:rPr>
                        <a:t>2 </a:t>
                      </a:r>
                      <a:r>
                        <a:rPr lang="it-IT" sz="1200" b="1" i="0" u="none" strike="noStrike">
                          <a:solidFill>
                            <a:srgbClr val="000000"/>
                          </a:solidFill>
                          <a:latin typeface="Calibri"/>
                        </a:rPr>
                        <a:t>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smtClean="0">
                          <a:solidFill>
                            <a:srgbClr val="000000"/>
                          </a:solidFill>
                          <a:latin typeface="Calibri"/>
                        </a:rPr>
                        <a:t>3 </a:t>
                      </a:r>
                      <a:r>
                        <a:rPr lang="it-IT" sz="1200" b="1" i="0" u="none" strike="noStrike">
                          <a:solidFill>
                            <a:srgbClr val="000000"/>
                          </a:solidFill>
                          <a:latin typeface="Calibri"/>
                        </a:rPr>
                        <a:t>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smtClean="0">
                          <a:solidFill>
                            <a:srgbClr val="000000"/>
                          </a:solidFill>
                          <a:latin typeface="Calibri"/>
                        </a:rPr>
                        <a:t>4 </a:t>
                      </a:r>
                      <a:r>
                        <a:rPr lang="it-IT" sz="1200" b="1" i="0" u="none" strike="noStrike">
                          <a:solidFill>
                            <a:srgbClr val="000000"/>
                          </a:solidFill>
                          <a:latin typeface="Calibri"/>
                        </a:rPr>
                        <a:t>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smtClean="0">
                          <a:solidFill>
                            <a:srgbClr val="000000"/>
                          </a:solidFill>
                          <a:latin typeface="Calibri"/>
                        </a:rPr>
                        <a:t>5 </a:t>
                      </a:r>
                      <a:r>
                        <a:rPr lang="it-IT" sz="1200" b="1" i="0" u="none" strike="noStrike">
                          <a:solidFill>
                            <a:srgbClr val="000000"/>
                          </a:solidFill>
                          <a:latin typeface="Calibri"/>
                        </a:rPr>
                        <a:t>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RTA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Campeggi e villaggi</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Agriturismo</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Altri </a:t>
                      </a:r>
                      <a:r>
                        <a:rPr lang="it-IT" sz="1200" b="1" i="0" u="none" strike="noStrike" smtClean="0">
                          <a:solidFill>
                            <a:srgbClr val="000000"/>
                          </a:solidFill>
                          <a:latin typeface="Calibri"/>
                        </a:rPr>
                        <a:t>extra-alberghieri</a:t>
                      </a:r>
                      <a:endParaRPr lang="it-IT" sz="1200" b="1" i="0" u="none" strike="noStrike">
                        <a:solidFill>
                          <a:srgbClr val="000000"/>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Totale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90">
                <a:tc>
                  <a:txBody>
                    <a:bodyPr/>
                    <a:lstStyle/>
                    <a:p>
                      <a:pPr algn="l" fontAlgn="b"/>
                      <a:r>
                        <a:rPr lang="it-IT" sz="1200" b="1" i="0" u="none" strike="noStrike">
                          <a:solidFill>
                            <a:srgbClr val="000000"/>
                          </a:solidFill>
                          <a:latin typeface="Calibri"/>
                        </a:rPr>
                        <a:t>Isola d'Elba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0.3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b"/>
                      <a:r>
                        <a:rPr lang="it-IT" sz="1200" b="0" i="0" u="none" strike="noStrike">
                          <a:solidFill>
                            <a:srgbClr val="000000"/>
                          </a:solidFill>
                          <a:latin typeface="Calibri"/>
                        </a:rPr>
                        <a:t>-           0.5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b"/>
                      <a:r>
                        <a:rPr lang="it-IT" sz="1200" b="0" i="0" u="none" strike="noStrike">
                          <a:solidFill>
                            <a:srgbClr val="000000"/>
                          </a:solidFill>
                          <a:latin typeface="Calibri"/>
                        </a:rPr>
                        <a:t>-           4.9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D"/>
                    </a:solidFill>
                  </a:tcPr>
                </a:tc>
                <a:tc>
                  <a:txBody>
                    <a:bodyPr/>
                    <a:lstStyle/>
                    <a:p>
                      <a:pPr algn="ctr" fontAlgn="b"/>
                      <a:r>
                        <a:rPr lang="it-IT" sz="1200" b="0" i="0" u="none" strike="noStrike">
                          <a:solidFill>
                            <a:srgbClr val="000000"/>
                          </a:solidFill>
                          <a:latin typeface="Calibri"/>
                        </a:rPr>
                        <a:t>-           0.9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smtClean="0">
                          <a:solidFill>
                            <a:srgbClr val="000000"/>
                          </a:solidFill>
                          <a:latin typeface="+mn-lt"/>
                        </a:rPr>
                        <a:t> n.d.</a:t>
                      </a:r>
                      <a:r>
                        <a:rPr lang="it-IT" sz="1200" b="0" i="0" u="none" strike="noStrike">
                          <a:solidFill>
                            <a:srgbClr val="000000"/>
                          </a:solidFill>
                          <a:latin typeface="Calibri"/>
                        </a:rPr>
                        <a:t>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3.5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b"/>
                      <a:r>
                        <a:rPr lang="it-IT" sz="1200" b="0" i="0" u="none" strike="noStrike">
                          <a:solidFill>
                            <a:srgbClr val="000000"/>
                          </a:solidFill>
                          <a:latin typeface="Calibri"/>
                        </a:rPr>
                        <a:t>                  0.9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it-IT" sz="1200" b="0" i="0" u="none" strike="noStrike">
                          <a:solidFill>
                            <a:srgbClr val="000000"/>
                          </a:solidFill>
                          <a:latin typeface="Calibri"/>
                        </a:rPr>
                        <a:t>                     0.8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it-IT" sz="1200" b="0" i="0" u="none" strike="noStrike">
                          <a:solidFill>
                            <a:srgbClr val="000000"/>
                          </a:solidFill>
                          <a:latin typeface="Calibri"/>
                        </a:rPr>
                        <a:t>                 1.7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b"/>
                      <a:r>
                        <a:rPr lang="it-IT" sz="1200" b="0" i="0" u="none" strike="noStrike">
                          <a:solidFill>
                            <a:srgbClr val="000000"/>
                          </a:solidFill>
                          <a:latin typeface="Calibri"/>
                        </a:rPr>
                        <a:t>-           4.9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r>
              <a:tr h="254939">
                <a:tc>
                  <a:txBody>
                    <a:bodyPr/>
                    <a:lstStyle/>
                    <a:p>
                      <a:pPr algn="l" fontAlgn="b"/>
                      <a:r>
                        <a:rPr lang="it-IT" sz="1200" b="0" i="0" u="none" strike="noStrike">
                          <a:solidFill>
                            <a:srgbClr val="000000"/>
                          </a:solidFill>
                          <a:latin typeface="Calibri"/>
                        </a:rPr>
                        <a:t>Costa degli Etruschi</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b"/>
                      <a:r>
                        <a:rPr lang="it-IT" sz="1200" b="0" i="0" u="none" strike="noStrike">
                          <a:solidFill>
                            <a:srgbClr val="000000"/>
                          </a:solidFill>
                          <a:latin typeface="Calibri"/>
                        </a:rPr>
                        <a:t>-           0.6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           0.7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            0.8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it-IT" sz="1200" b="0" i="0" u="none" strike="noStrike">
                          <a:solidFill>
                            <a:srgbClr val="000000"/>
                          </a:solidFill>
                          <a:latin typeface="Calibri"/>
                        </a:rPr>
                        <a:t>-           0.1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b"/>
                      <a:r>
                        <a:rPr lang="it-IT" sz="1200" b="0" i="0" u="none" strike="noStrike">
                          <a:solidFill>
                            <a:srgbClr val="000000"/>
                          </a:solidFill>
                          <a:latin typeface="Calibri"/>
                        </a:rPr>
                        <a:t>            2.2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b"/>
                      <a:r>
                        <a:rPr lang="it-IT" sz="1200" b="0" i="0" u="none" strike="noStrike">
                          <a:solidFill>
                            <a:srgbClr val="000000"/>
                          </a:solidFill>
                          <a:latin typeface="Calibri"/>
                        </a:rPr>
                        <a:t>               18.9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C97E"/>
                    </a:solidFill>
                  </a:tcPr>
                </a:tc>
                <a:tc>
                  <a:txBody>
                    <a:bodyPr/>
                    <a:lstStyle/>
                    <a:p>
                      <a:pPr algn="ctr" fontAlgn="b"/>
                      <a:r>
                        <a:rPr lang="it-IT" sz="1200" b="0" i="0" u="none" strike="noStrike">
                          <a:solidFill>
                            <a:srgbClr val="000000"/>
                          </a:solidFill>
                          <a:latin typeface="Calibri"/>
                        </a:rPr>
                        <a:t>                     3.1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b"/>
                      <a:r>
                        <a:rPr lang="it-IT" sz="1200" b="0" i="0" u="none" strike="noStrike">
                          <a:solidFill>
                            <a:srgbClr val="000000"/>
                          </a:solidFill>
                          <a:latin typeface="Calibri"/>
                        </a:rPr>
                        <a:t>                 1.3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b"/>
                      <a:r>
                        <a:rPr lang="it-IT" sz="1200" b="0" i="0" u="none" strike="noStrike">
                          <a:solidFill>
                            <a:srgbClr val="000000"/>
                          </a:solidFill>
                          <a:latin typeface="Calibri"/>
                        </a:rPr>
                        <a:t>          24.9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254939">
                <a:tc>
                  <a:txBody>
                    <a:bodyPr/>
                    <a:lstStyle/>
                    <a:p>
                      <a:pPr algn="l" fontAlgn="b"/>
                      <a:r>
                        <a:rPr lang="it-IT" sz="1200" b="0" i="0" u="none" strike="noStrike">
                          <a:solidFill>
                            <a:srgbClr val="000000"/>
                          </a:solidFill>
                          <a:latin typeface="Calibri"/>
                        </a:rPr>
                        <a:t>Maremma Area Nord</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0.0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b"/>
                      <a:r>
                        <a:rPr lang="it-IT" sz="1200" b="0" i="0" u="none" strike="noStrike">
                          <a:solidFill>
                            <a:srgbClr val="000000"/>
                          </a:solidFill>
                          <a:latin typeface="Calibri"/>
                        </a:rPr>
                        <a:t>-           0.4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b"/>
                      <a:r>
                        <a:rPr lang="it-IT" sz="1200" b="0" i="0" u="none" strike="noStrike">
                          <a:solidFill>
                            <a:srgbClr val="000000"/>
                          </a:solidFill>
                          <a:latin typeface="Calibri"/>
                        </a:rPr>
                        <a:t>            0.4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200" b="0" i="0" u="none" strike="noStrike">
                          <a:solidFill>
                            <a:srgbClr val="000000"/>
                          </a:solidFill>
                          <a:latin typeface="Calibri"/>
                        </a:rPr>
                        <a:t>-           0.8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ctr" fontAlgn="b"/>
                      <a:r>
                        <a:rPr lang="it-IT" sz="1200" b="0" i="0" u="none" strike="noStrike">
                          <a:solidFill>
                            <a:srgbClr val="000000"/>
                          </a:solidFill>
                          <a:latin typeface="Calibri"/>
                        </a:rPr>
                        <a:t>            0.8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it-IT" sz="1200" b="0" i="0" u="none" strike="noStrike">
                          <a:solidFill>
                            <a:srgbClr val="000000"/>
                          </a:solidFill>
                          <a:latin typeface="Calibri"/>
                        </a:rPr>
                        <a:t>-           0.5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b"/>
                      <a:r>
                        <a:rPr lang="it-IT" sz="1200" b="0" i="0" u="none" strike="noStrike">
                          <a:solidFill>
                            <a:srgbClr val="000000"/>
                          </a:solidFill>
                          <a:latin typeface="Calibri"/>
                        </a:rPr>
                        <a:t>                  1.2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b"/>
                      <a:r>
                        <a:rPr lang="it-IT" sz="1200" b="0" i="0" u="none" strike="noStrike">
                          <a:solidFill>
                            <a:srgbClr val="000000"/>
                          </a:solidFill>
                          <a:latin typeface="Calibri"/>
                        </a:rPr>
                        <a:t>                     1.2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b"/>
                      <a:r>
                        <a:rPr lang="it-IT" sz="1200" b="0" i="0" u="none" strike="noStrike">
                          <a:solidFill>
                            <a:srgbClr val="000000"/>
                          </a:solidFill>
                          <a:latin typeface="Calibri"/>
                        </a:rPr>
                        <a:t>-               0.1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b"/>
                      <a:r>
                        <a:rPr lang="it-IT" sz="1200" b="0" i="0" u="none" strike="noStrike">
                          <a:solidFill>
                            <a:srgbClr val="000000"/>
                          </a:solidFill>
                          <a:latin typeface="Calibri"/>
                        </a:rPr>
                        <a:t>            1.9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r>
              <a:tr h="266504">
                <a:tc>
                  <a:txBody>
                    <a:bodyPr/>
                    <a:lstStyle/>
                    <a:p>
                      <a:pPr algn="ctr" fontAlgn="b"/>
                      <a:r>
                        <a:rPr lang="it-IT" sz="1200" b="0" i="0" u="none" strike="noStrike">
                          <a:solidFill>
                            <a:schemeClr val="tx1"/>
                          </a:solidFill>
                          <a:latin typeface="Calibri"/>
                        </a:rPr>
                        <a:t>Livorno</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5.5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7.0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7.4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b"/>
                      <a:r>
                        <a:rPr lang="it-IT" sz="1200" b="0" i="0" u="none" strike="noStrike" smtClean="0">
                          <a:solidFill>
                            <a:schemeClr val="tx1"/>
                          </a:solidFill>
                          <a:latin typeface="Calibri"/>
                        </a:rPr>
                        <a:t>3.1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smtClean="0">
                          <a:solidFill>
                            <a:schemeClr val="tx1"/>
                          </a:solidFill>
                          <a:latin typeface="+mn-lt"/>
                        </a:rPr>
                        <a:t>n.d.</a:t>
                      </a:r>
                      <a:r>
                        <a:rPr lang="it-IT" sz="1200" b="0" i="0" u="none" strike="noStrike">
                          <a:solidFill>
                            <a:schemeClr val="tx1"/>
                          </a:solidFill>
                          <a:latin typeface="Calibri"/>
                        </a:rPr>
                        <a:t>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0.3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b"/>
                      <a:r>
                        <a:rPr lang="it-IT" sz="1200" b="0" i="0" u="none" strike="noStrike" smtClean="0">
                          <a:solidFill>
                            <a:schemeClr val="tx1"/>
                          </a:solidFill>
                          <a:latin typeface="Calibri"/>
                        </a:rPr>
                        <a:t>  </a:t>
                      </a:r>
                      <a:r>
                        <a:rPr lang="it-IT" sz="1200" b="0" i="0" u="none" strike="noStrike">
                          <a:solidFill>
                            <a:schemeClr val="tx1"/>
                          </a:solidFill>
                          <a:latin typeface="Calibri"/>
                        </a:rPr>
                        <a:t>6.1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ctr" fontAlgn="b"/>
                      <a:r>
                        <a:rPr lang="it-IT" sz="1200" b="0" i="0" u="none" strike="noStrike" smtClean="0">
                          <a:solidFill>
                            <a:schemeClr val="tx1"/>
                          </a:solidFill>
                          <a:latin typeface="Calibri"/>
                        </a:rPr>
                        <a:t>0.3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4.2 </a:t>
                      </a:r>
                      <a:endParaRPr lang="it-IT" sz="1200" b="0" i="0" u="none" strike="noStrike">
                        <a:solidFill>
                          <a:schemeClr val="tx1"/>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ctr" fontAlgn="b"/>
                      <a:r>
                        <a:rPr lang="it-IT" sz="1200" b="0" i="0" u="none" strike="noStrike">
                          <a:solidFill>
                            <a:schemeClr val="tx1"/>
                          </a:solidFill>
                          <a:latin typeface="Calibri"/>
                        </a:rPr>
                        <a:t>  </a:t>
                      </a:r>
                      <a:r>
                        <a:rPr lang="it-IT" sz="1200" b="0" i="0" u="none" strike="noStrike" smtClean="0">
                          <a:solidFill>
                            <a:schemeClr val="tx1"/>
                          </a:solidFill>
                          <a:latin typeface="Calibri"/>
                        </a:rPr>
                        <a:t>        </a:t>
                      </a:r>
                      <a:r>
                        <a:rPr lang="it-IT" sz="1200" b="0" i="0" u="none" strike="noStrike">
                          <a:solidFill>
                            <a:schemeClr val="tx1"/>
                          </a:solidFill>
                          <a:latin typeface="Calibri"/>
                        </a:rPr>
                        <a:t>3.5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r>
              <a:tr h="224457">
                <a:tc>
                  <a:txBody>
                    <a:bodyPr/>
                    <a:lstStyle/>
                    <a:p>
                      <a:pPr algn="l" fontAlgn="b"/>
                      <a:r>
                        <a:rPr lang="it-IT" sz="1200" b="0" i="0" u="none" strike="noStrike">
                          <a:solidFill>
                            <a:srgbClr val="000000"/>
                          </a:solidFill>
                          <a:latin typeface="Calibri"/>
                        </a:rPr>
                        <a:t>Maremma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0.3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ctr" fontAlgn="b"/>
                      <a:r>
                        <a:rPr lang="it-IT" sz="1200" b="0" i="0" u="none" strike="noStrike">
                          <a:solidFill>
                            <a:srgbClr val="000000"/>
                          </a:solidFill>
                          <a:latin typeface="Calibri"/>
                        </a:rPr>
                        <a:t>-           1.2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282"/>
                    </a:solidFill>
                  </a:tcPr>
                </a:tc>
                <a:tc>
                  <a:txBody>
                    <a:bodyPr/>
                    <a:lstStyle/>
                    <a:p>
                      <a:pPr algn="ctr" fontAlgn="b"/>
                      <a:r>
                        <a:rPr lang="it-IT" sz="1200" b="0" i="0" u="none" strike="noStrike">
                          <a:solidFill>
                            <a:srgbClr val="000000"/>
                          </a:solidFill>
                          <a:latin typeface="Calibri"/>
                        </a:rPr>
                        <a:t>-           1.9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b"/>
                      <a:r>
                        <a:rPr lang="it-IT" sz="1200" b="0" i="0" u="none" strike="noStrike">
                          <a:solidFill>
                            <a:srgbClr val="000000"/>
                          </a:solidFill>
                          <a:latin typeface="Calibri"/>
                        </a:rPr>
                        <a:t>-           0.5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            3.5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b"/>
                      <a:r>
                        <a:rPr lang="it-IT" sz="1200" b="0" i="0" u="none" strike="noStrike">
                          <a:solidFill>
                            <a:srgbClr val="000000"/>
                          </a:solidFill>
                          <a:latin typeface="Calibri"/>
                        </a:rPr>
                        <a:t>            3.5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b"/>
                      <a:r>
                        <a:rPr lang="it-IT" sz="1200" b="0" i="0" u="none" strike="noStrike">
                          <a:solidFill>
                            <a:srgbClr val="000000"/>
                          </a:solidFill>
                          <a:latin typeface="Calibri"/>
                        </a:rPr>
                        <a:t>                  1.6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b"/>
                      <a:r>
                        <a:rPr lang="it-IT" sz="1200" b="0" i="0" u="none" strike="noStrike">
                          <a:solidFill>
                            <a:srgbClr val="000000"/>
                          </a:solidFill>
                          <a:latin typeface="Calibri"/>
                        </a:rPr>
                        <a:t>                     0.4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200" b="0" i="0" u="none" strike="noStrike">
                          <a:solidFill>
                            <a:srgbClr val="000000"/>
                          </a:solidFill>
                          <a:latin typeface="Calibri"/>
                        </a:rPr>
                        <a:t>-               2.9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it-IT" sz="1200" b="0" i="0" u="none" strike="noStrike">
                          <a:solidFill>
                            <a:srgbClr val="000000"/>
                          </a:solidFill>
                          <a:latin typeface="Calibri"/>
                        </a:rPr>
                        <a:t>            2.2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r>
              <a:tr h="230923">
                <a:tc>
                  <a:txBody>
                    <a:bodyPr/>
                    <a:lstStyle/>
                    <a:p>
                      <a:pPr algn="l" fontAlgn="b"/>
                      <a:r>
                        <a:rPr lang="it-IT" sz="1200" b="0" i="0" u="none" strike="noStrike">
                          <a:solidFill>
                            <a:srgbClr val="000000"/>
                          </a:solidFill>
                          <a:latin typeface="Calibri"/>
                        </a:rPr>
                        <a:t>Riviera Apuana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0.6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           1.4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b"/>
                      <a:r>
                        <a:rPr lang="it-IT" sz="1200" b="0" i="0" u="none" strike="noStrike">
                          <a:solidFill>
                            <a:srgbClr val="000000"/>
                          </a:solidFill>
                          <a:latin typeface="Calibri"/>
                        </a:rPr>
                        <a:t>-           2.4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b"/>
                      <a:r>
                        <a:rPr lang="it-IT" sz="1200" b="0" i="0" u="none" strike="noStrike">
                          <a:solidFill>
                            <a:srgbClr val="000000"/>
                          </a:solidFill>
                          <a:latin typeface="Calibri"/>
                        </a:rPr>
                        <a:t>            2.4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smtClean="0">
                          <a:solidFill>
                            <a:srgbClr val="000000"/>
                          </a:solidFill>
                          <a:latin typeface="+mn-lt"/>
                        </a:rPr>
                        <a:t> n.d.</a:t>
                      </a:r>
                      <a:r>
                        <a:rPr lang="it-IT" sz="1200" b="0" i="0" u="none" strike="noStrike">
                          <a:solidFill>
                            <a:srgbClr val="000000"/>
                          </a:solidFill>
                          <a:latin typeface="Calibri"/>
                        </a:rPr>
                        <a:t>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3.2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b"/>
                      <a:r>
                        <a:rPr lang="it-IT" sz="1200" b="0" i="0" u="none" strike="noStrike">
                          <a:solidFill>
                            <a:srgbClr val="000000"/>
                          </a:solidFill>
                          <a:latin typeface="Calibri"/>
                        </a:rPr>
                        <a:t>-              16.0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tc>
                  <a:txBody>
                    <a:bodyPr/>
                    <a:lstStyle/>
                    <a:p>
                      <a:pPr algn="ctr" fontAlgn="b"/>
                      <a:r>
                        <a:rPr lang="it-IT" sz="1200" b="0" i="0" u="none" strike="noStrike">
                          <a:solidFill>
                            <a:srgbClr val="000000"/>
                          </a:solidFill>
                          <a:latin typeface="Calibri"/>
                        </a:rPr>
                        <a:t>                     0.1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200" b="0" i="0" u="none" strike="noStrike">
                          <a:solidFill>
                            <a:srgbClr val="000000"/>
                          </a:solidFill>
                          <a:latin typeface="Calibri"/>
                        </a:rPr>
                        <a:t>-               5.7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b"/>
                      <a:r>
                        <a:rPr lang="it-IT" sz="1200" b="0" i="0" u="none" strike="noStrike">
                          <a:solidFill>
                            <a:srgbClr val="000000"/>
                          </a:solidFill>
                          <a:latin typeface="Calibri"/>
                        </a:rPr>
                        <a:t>-        20.3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r h="296398">
                <a:tc>
                  <a:txBody>
                    <a:bodyPr/>
                    <a:lstStyle/>
                    <a:p>
                      <a:pPr algn="ctr" fontAlgn="b"/>
                      <a:r>
                        <a:rPr lang="it-IT" sz="1600" b="1" i="0" u="none" strike="noStrike">
                          <a:solidFill>
                            <a:srgbClr val="C00000"/>
                          </a:solidFill>
                          <a:latin typeface="Calibri"/>
                        </a:rPr>
                        <a:t>Versilia</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   </a:t>
                      </a:r>
                      <a:r>
                        <a:rPr lang="it-IT" sz="1600" b="1" i="0" u="none" strike="noStrike">
                          <a:solidFill>
                            <a:srgbClr val="000000"/>
                          </a:solidFill>
                          <a:latin typeface="Calibri"/>
                        </a:rPr>
                        <a:t>0.9 </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3.0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3.4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2.4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1.2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b"/>
                      <a:r>
                        <a:rPr lang="it-IT" sz="1600" b="1" i="0" u="none" strike="noStrike" smtClean="0">
                          <a:solidFill>
                            <a:srgbClr val="000000"/>
                          </a:solidFill>
                          <a:latin typeface="Calibri"/>
                        </a:rPr>
                        <a:t>0.6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6.7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it-IT" sz="1600" b="1" i="0" u="none" strike="noStrike" smtClean="0">
                          <a:solidFill>
                            <a:srgbClr val="000000"/>
                          </a:solidFill>
                          <a:latin typeface="Calibri"/>
                        </a:rPr>
                        <a:t>0.1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600" b="1" i="0" u="none" strike="noStrike" smtClean="0">
                          <a:solidFill>
                            <a:srgbClr val="000000"/>
                          </a:solidFill>
                          <a:latin typeface="Calibri"/>
                        </a:rPr>
                        <a:t>0.5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600" b="1" i="0" u="none" strike="noStrike">
                          <a:solidFill>
                            <a:srgbClr val="000000"/>
                          </a:solidFill>
                          <a:latin typeface="Calibri"/>
                        </a:rPr>
                        <a:t>- </a:t>
                      </a:r>
                      <a:r>
                        <a:rPr lang="it-IT" sz="1600" b="1" i="0" u="none" strike="noStrike" smtClean="0">
                          <a:solidFill>
                            <a:srgbClr val="000000"/>
                          </a:solidFill>
                          <a:latin typeface="Calibri"/>
                        </a:rPr>
                        <a:t>9.2 </a:t>
                      </a:r>
                      <a:endParaRPr lang="it-IT" sz="1600" b="1" i="0" u="none" strike="noStrike">
                        <a:solidFill>
                          <a:srgbClr val="000000"/>
                        </a:solidFill>
                        <a:latin typeface="Calibri"/>
                      </a:endParaRP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r>
              <a:tr h="224457">
                <a:tc>
                  <a:txBody>
                    <a:bodyPr/>
                    <a:lstStyle/>
                    <a:p>
                      <a:pPr algn="l" fontAlgn="b"/>
                      <a:r>
                        <a:rPr lang="it-IT" sz="1400" b="1" i="0" u="none" strike="noStrike">
                          <a:solidFill>
                            <a:srgbClr val="000000"/>
                          </a:solidFill>
                          <a:latin typeface="Calibri"/>
                        </a:rPr>
                        <a:t>Toscana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           0.6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           1.8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b"/>
                      <a:r>
                        <a:rPr lang="it-IT" sz="1200" b="0" i="0" u="none" strike="noStrike">
                          <a:solidFill>
                            <a:srgbClr val="000000"/>
                          </a:solidFill>
                          <a:latin typeface="Calibri"/>
                        </a:rPr>
                        <a:t>-           3.8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ctr" fontAlgn="b"/>
                      <a:r>
                        <a:rPr lang="it-IT" sz="1200" b="0" i="0" u="none" strike="noStrike">
                          <a:solidFill>
                            <a:srgbClr val="000000"/>
                          </a:solidFill>
                          <a:latin typeface="Calibri"/>
                        </a:rPr>
                        <a:t>            5.9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ctr" fontAlgn="b"/>
                      <a:r>
                        <a:rPr lang="it-IT" sz="1200" b="0" i="0" u="none" strike="noStrike">
                          <a:solidFill>
                            <a:srgbClr val="000000"/>
                          </a:solidFill>
                          <a:latin typeface="Calibri"/>
                        </a:rPr>
                        <a:t>            1.9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b"/>
                      <a:r>
                        <a:rPr lang="it-IT" sz="1200" b="0" i="0" u="none" strike="noStrike">
                          <a:solidFill>
                            <a:srgbClr val="000000"/>
                          </a:solidFill>
                          <a:latin typeface="Calibri"/>
                        </a:rPr>
                        <a:t>            0.5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200" b="0" i="0" u="none" strike="noStrike">
                          <a:solidFill>
                            <a:srgbClr val="000000"/>
                          </a:solidFill>
                          <a:latin typeface="Calibri"/>
                        </a:rPr>
                        <a:t>                  1.4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it-IT" sz="1200" b="0" i="0" u="none" strike="noStrike">
                          <a:solidFill>
                            <a:srgbClr val="000000"/>
                          </a:solidFill>
                          <a:latin typeface="Calibri"/>
                        </a:rPr>
                        <a:t>                     2.5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b"/>
                      <a:r>
                        <a:rPr lang="it-IT" sz="1200" b="0" i="0" u="none" strike="noStrike">
                          <a:solidFill>
                            <a:srgbClr val="000000"/>
                          </a:solidFill>
                          <a:latin typeface="Calibri"/>
                        </a:rPr>
                        <a:t>                 4.7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b"/>
                      <a:r>
                        <a:rPr lang="it-IT" sz="1200" b="0" i="0" u="none" strike="noStrike">
                          <a:solidFill>
                            <a:srgbClr val="000000"/>
                          </a:solidFill>
                          <a:latin typeface="Calibri"/>
                        </a:rPr>
                        <a:t>          10.7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r>
            </a:tbl>
          </a:graphicData>
        </a:graphic>
      </p:graphicFrame>
      <p:graphicFrame>
        <p:nvGraphicFramePr>
          <p:cNvPr id="11" name="Tabella 10"/>
          <p:cNvGraphicFramePr>
            <a:graphicFrameLocks noGrp="1"/>
          </p:cNvGraphicFramePr>
          <p:nvPr/>
        </p:nvGraphicFramePr>
        <p:xfrm>
          <a:off x="251520" y="1412776"/>
          <a:ext cx="8568953" cy="2556284"/>
        </p:xfrm>
        <a:graphic>
          <a:graphicData uri="http://schemas.openxmlformats.org/drawingml/2006/table">
            <a:tbl>
              <a:tblPr/>
              <a:tblGrid>
                <a:gridCol w="1425872"/>
                <a:gridCol w="658096"/>
                <a:gridCol w="658096"/>
                <a:gridCol w="658096"/>
                <a:gridCol w="658096"/>
                <a:gridCol w="658096"/>
                <a:gridCol w="658096"/>
                <a:gridCol w="822619"/>
                <a:gridCol w="918591"/>
                <a:gridCol w="795199"/>
                <a:gridCol w="658096"/>
              </a:tblGrid>
              <a:tr h="504056">
                <a:tc>
                  <a:txBody>
                    <a:bodyPr/>
                    <a:lstStyle/>
                    <a:p>
                      <a:pPr algn="ctr" fontAlgn="b"/>
                      <a:r>
                        <a:rPr lang="it-IT" sz="1200" b="0" i="0" u="none" strike="noStrike">
                          <a:solidFill>
                            <a:srgbClr val="000000"/>
                          </a:solidFill>
                          <a:latin typeface="Calibri"/>
                        </a:rPr>
                        <a:t>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 Alberghi 1 stella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 Alberghi 2 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 Alberghi 3 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 Alberghi 4 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 Alberghi 5 stelle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RTA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Campeggi e villaggi</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Agriturismo</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Altri extra-alberghieri</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1" i="0" u="none" strike="noStrike">
                          <a:solidFill>
                            <a:srgbClr val="000000"/>
                          </a:solidFill>
                          <a:latin typeface="Calibri"/>
                        </a:rPr>
                        <a:t>Totale</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b"/>
                      <a:r>
                        <a:rPr lang="it-IT" sz="1200" b="0" i="0" u="none" strike="noStrike">
                          <a:solidFill>
                            <a:srgbClr val="000000"/>
                          </a:solidFill>
                          <a:latin typeface="Calibri"/>
                        </a:rPr>
                        <a:t>Isola d'Elba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-63.7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ctr" fontAlgn="b"/>
                      <a:r>
                        <a:rPr lang="it-IT" sz="1200" b="0" i="0" u="none" strike="noStrike">
                          <a:solidFill>
                            <a:srgbClr val="000000"/>
                          </a:solidFill>
                          <a:latin typeface="Calibri"/>
                        </a:rPr>
                        <a:t>-10.6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b"/>
                      <a:r>
                        <a:rPr lang="it-IT" sz="1200" b="0" i="0" u="none" strike="noStrike">
                          <a:solidFill>
                            <a:srgbClr val="000000"/>
                          </a:solidFill>
                          <a:latin typeface="Calibri"/>
                        </a:rPr>
                        <a:t>-20.3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b"/>
                      <a:r>
                        <a:rPr lang="it-IT" sz="1200" b="0" i="0" u="none" strike="noStrike">
                          <a:solidFill>
                            <a:srgbClr val="000000"/>
                          </a:solidFill>
                          <a:latin typeface="Calibri"/>
                        </a:rPr>
                        <a:t>-5.9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b"/>
                      <a:r>
                        <a:rPr lang="it-IT" sz="1200" b="0" i="0" u="none" strike="noStrike">
                          <a:solidFill>
                            <a:srgbClr val="000000"/>
                          </a:solidFill>
                          <a:latin typeface="Calibri"/>
                        </a:rPr>
                        <a:t> </a:t>
                      </a:r>
                      <a:r>
                        <a:rPr lang="it-IT" sz="1200" b="0" i="0" u="none" strike="noStrike" smtClean="0">
                          <a:solidFill>
                            <a:srgbClr val="000000"/>
                          </a:solidFill>
                          <a:latin typeface="Calibri"/>
                        </a:rPr>
                        <a:t>n.d.</a:t>
                      </a:r>
                      <a:endParaRPr lang="it-IT" sz="1200" b="0" i="0" u="none" strike="noStrike">
                        <a:solidFill>
                          <a:srgbClr val="000000"/>
                        </a:solidFill>
                        <a:latin typeface="Calibri"/>
                      </a:endParaRP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-30.6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it-IT" sz="1200" b="0" i="0" u="none" strike="noStrike">
                          <a:solidFill>
                            <a:srgbClr val="000000"/>
                          </a:solidFill>
                          <a:latin typeface="Calibri"/>
                        </a:rPr>
                        <a:t>3.1</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200" b="0" i="0" u="none" strike="noStrike">
                          <a:solidFill>
                            <a:srgbClr val="000000"/>
                          </a:solidFill>
                          <a:latin typeface="Calibri"/>
                        </a:rPr>
                        <a:t>105.0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ctr" fontAlgn="b"/>
                      <a:r>
                        <a:rPr lang="it-IT" sz="1200" b="0" i="0" u="none" strike="noStrike">
                          <a:solidFill>
                            <a:srgbClr val="000000"/>
                          </a:solidFill>
                          <a:latin typeface="Calibri"/>
                        </a:rPr>
                        <a:t>12.6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b"/>
                      <a:r>
                        <a:rPr lang="it-IT" sz="1200" b="0" i="0" u="none" strike="noStrike">
                          <a:solidFill>
                            <a:srgbClr val="000000"/>
                          </a:solidFill>
                          <a:latin typeface="Calibri"/>
                        </a:rPr>
                        <a:t>-4.9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r>
              <a:tr h="252028">
                <a:tc>
                  <a:txBody>
                    <a:bodyPr/>
                    <a:lstStyle/>
                    <a:p>
                      <a:pPr algn="ctr" fontAlgn="b"/>
                      <a:r>
                        <a:rPr lang="it-IT" sz="1200" b="0" i="0" u="none" strike="noStrike">
                          <a:solidFill>
                            <a:srgbClr val="000000"/>
                          </a:solidFill>
                          <a:latin typeface="Calibri"/>
                        </a:rPr>
                        <a:t>Costa degli Etruschi</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-19.5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it-IT" sz="1200" b="0" i="0" u="none" strike="noStrike">
                          <a:solidFill>
                            <a:srgbClr val="000000"/>
                          </a:solidFill>
                          <a:latin typeface="Calibri"/>
                        </a:rPr>
                        <a:t>-45.3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c>
                  <a:txBody>
                    <a:bodyPr/>
                    <a:lstStyle/>
                    <a:p>
                      <a:pPr algn="ctr" fontAlgn="b"/>
                      <a:r>
                        <a:rPr lang="it-IT" sz="1200" b="0" i="0" u="none" strike="noStrike">
                          <a:solidFill>
                            <a:srgbClr val="000000"/>
                          </a:solidFill>
                          <a:latin typeface="Calibri"/>
                        </a:rPr>
                        <a:t>-5.8</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b"/>
                      <a:r>
                        <a:rPr lang="it-IT" sz="1200" b="0" i="0" u="none" strike="noStrike">
                          <a:solidFill>
                            <a:srgbClr val="000000"/>
                          </a:solidFill>
                          <a:latin typeface="Calibri"/>
                        </a:rPr>
                        <a:t>31.2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b"/>
                      <a:r>
                        <a:rPr lang="it-IT" sz="1200" b="0" i="0" u="none" strike="noStrike">
                          <a:solidFill>
                            <a:srgbClr val="000000"/>
                          </a:solidFill>
                          <a:latin typeface="Calibri"/>
                        </a:rPr>
                        <a:t>-19.6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it-IT" sz="1200" b="0" i="0" u="none" strike="noStrike">
                          <a:solidFill>
                            <a:srgbClr val="000000"/>
                          </a:solidFill>
                          <a:latin typeface="Calibri"/>
                        </a:rPr>
                        <a:t>27.0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b"/>
                      <a:r>
                        <a:rPr lang="it-IT" sz="1200" b="0" i="0" u="none" strike="noStrike">
                          <a:solidFill>
                            <a:srgbClr val="000000"/>
                          </a:solidFill>
                          <a:latin typeface="Calibri"/>
                        </a:rPr>
                        <a:t>32.3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ctr" fontAlgn="b"/>
                      <a:r>
                        <a:rPr lang="it-IT" sz="1200" b="0" i="0" u="none" strike="noStrike">
                          <a:solidFill>
                            <a:srgbClr val="000000"/>
                          </a:solidFill>
                          <a:latin typeface="Calibri"/>
                        </a:rPr>
                        <a:t>83.9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b"/>
                      <a:r>
                        <a:rPr lang="it-IT" sz="1200" b="0" i="0" u="none" strike="noStrike">
                          <a:solidFill>
                            <a:srgbClr val="000000"/>
                          </a:solidFill>
                          <a:latin typeface="Calibri"/>
                        </a:rPr>
                        <a:t>9.9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it-IT" sz="1200" b="0" i="0" u="none" strike="noStrike">
                          <a:solidFill>
                            <a:srgbClr val="000000"/>
                          </a:solidFill>
                          <a:latin typeface="Calibri"/>
                        </a:rPr>
                        <a:t>24.9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r>
              <a:tr h="252028">
                <a:tc>
                  <a:txBody>
                    <a:bodyPr/>
                    <a:lstStyle/>
                    <a:p>
                      <a:pPr algn="ctr" fontAlgn="b"/>
                      <a:r>
                        <a:rPr lang="it-IT" sz="1200" b="0" i="0" u="none" strike="noStrike">
                          <a:solidFill>
                            <a:srgbClr val="000000"/>
                          </a:solidFill>
                          <a:latin typeface="Calibri"/>
                        </a:rPr>
                        <a:t>Maremma Area Nord</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6.0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b"/>
                      <a:r>
                        <a:rPr lang="it-IT" sz="1200" b="0" i="0" u="none" strike="noStrike">
                          <a:solidFill>
                            <a:srgbClr val="000000"/>
                          </a:solidFill>
                          <a:latin typeface="Calibri"/>
                        </a:rPr>
                        <a:t>-19.4</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b"/>
                      <a:r>
                        <a:rPr lang="it-IT" sz="1200" b="0" i="0" u="none" strike="noStrike">
                          <a:solidFill>
                            <a:srgbClr val="000000"/>
                          </a:solidFill>
                          <a:latin typeface="Calibri"/>
                        </a:rPr>
                        <a:t>6.2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b"/>
                      <a:r>
                        <a:rPr lang="it-IT" sz="1200" b="0" i="0" u="none" strike="noStrike">
                          <a:solidFill>
                            <a:srgbClr val="000000"/>
                          </a:solidFill>
                          <a:latin typeface="Calibri"/>
                        </a:rPr>
                        <a:t>-13.2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b"/>
                      <a:r>
                        <a:rPr lang="it-IT" sz="1200" b="0" i="0" u="none" strike="noStrike">
                          <a:solidFill>
                            <a:srgbClr val="000000"/>
                          </a:solidFill>
                          <a:latin typeface="Calibri"/>
                        </a:rPr>
                        <a:t>184.9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b"/>
                      <a:r>
                        <a:rPr lang="it-IT" sz="1200" b="0" i="0" u="none" strike="noStrike">
                          <a:solidFill>
                            <a:srgbClr val="000000"/>
                          </a:solidFill>
                          <a:latin typeface="Calibri"/>
                        </a:rPr>
                        <a:t>-5.1</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b"/>
                      <a:r>
                        <a:rPr lang="it-IT" sz="1200" b="0" i="0" u="none" strike="noStrike">
                          <a:solidFill>
                            <a:srgbClr val="000000"/>
                          </a:solidFill>
                          <a:latin typeface="Calibri"/>
                        </a:rPr>
                        <a:t>2.3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200" b="0" i="0" u="none" strike="noStrike">
                          <a:solidFill>
                            <a:srgbClr val="000000"/>
                          </a:solidFill>
                          <a:latin typeface="Calibri"/>
                        </a:rPr>
                        <a:t>20.0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b"/>
                      <a:r>
                        <a:rPr lang="it-IT" sz="1200" b="0" i="0" u="none" strike="noStrike">
                          <a:solidFill>
                            <a:srgbClr val="000000"/>
                          </a:solidFill>
                          <a:latin typeface="Calibri"/>
                        </a:rPr>
                        <a:t>-0.5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b"/>
                      <a:r>
                        <a:rPr lang="it-IT" sz="1200" b="0" i="0" u="none" strike="noStrike">
                          <a:solidFill>
                            <a:srgbClr val="000000"/>
                          </a:solidFill>
                          <a:latin typeface="Calibri"/>
                        </a:rPr>
                        <a:t>1.9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r>
              <a:tr h="252028">
                <a:tc>
                  <a:txBody>
                    <a:bodyPr/>
                    <a:lstStyle/>
                    <a:p>
                      <a:pPr marL="0" algn="ctr" defTabSz="914400" rtl="0" eaLnBrk="1" fontAlgn="b" latinLnBrk="0" hangingPunct="1"/>
                      <a:r>
                        <a:rPr lang="it-IT" sz="1200" b="0" i="0" u="none" strike="noStrike" kern="1200">
                          <a:solidFill>
                            <a:srgbClr val="000000"/>
                          </a:solidFill>
                          <a:latin typeface="Calibri"/>
                          <a:ea typeface="+mn-ea"/>
                          <a:cs typeface="+mn-cs"/>
                        </a:rPr>
                        <a:t>Livorno</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mj-lt"/>
                        </a:rPr>
                        <a:t>-73.2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E6C"/>
                    </a:solidFill>
                  </a:tcPr>
                </a:tc>
                <a:tc>
                  <a:txBody>
                    <a:bodyPr/>
                    <a:lstStyle/>
                    <a:p>
                      <a:pPr algn="ctr" fontAlgn="b"/>
                      <a:r>
                        <a:rPr lang="it-IT" sz="1200" b="0" i="0" u="none" strike="noStrike">
                          <a:solidFill>
                            <a:srgbClr val="000000"/>
                          </a:solidFill>
                          <a:latin typeface="+mj-lt"/>
                        </a:rPr>
                        <a:t>-74.7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b"/>
                      <a:r>
                        <a:rPr lang="it-IT" sz="1200" b="0" i="0" u="none" strike="noStrike">
                          <a:solidFill>
                            <a:srgbClr val="000000"/>
                          </a:solidFill>
                          <a:latin typeface="+mj-lt"/>
                        </a:rPr>
                        <a:t>-21.9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tc>
                  <a:txBody>
                    <a:bodyPr/>
                    <a:lstStyle/>
                    <a:p>
                      <a:pPr algn="ctr" fontAlgn="b"/>
                      <a:r>
                        <a:rPr lang="it-IT" sz="1200" b="0" i="0" u="none" strike="noStrike">
                          <a:solidFill>
                            <a:srgbClr val="000000"/>
                          </a:solidFill>
                          <a:latin typeface="+mj-lt"/>
                        </a:rPr>
                        <a:t>12.9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a:solidFill>
                            <a:srgbClr val="000000"/>
                          </a:solidFill>
                          <a:latin typeface="+mj-lt"/>
                        </a:rPr>
                        <a:t> </a:t>
                      </a:r>
                      <a:r>
                        <a:rPr lang="it-IT" sz="1200" b="0" i="0" u="none" strike="noStrike" smtClean="0">
                          <a:solidFill>
                            <a:srgbClr val="000000"/>
                          </a:solidFill>
                          <a:latin typeface="+mj-lt"/>
                        </a:rPr>
                        <a:t> n.d.</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mj-lt"/>
                        </a:rPr>
                        <a:t>-76.7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it-IT" sz="1200" b="0" i="0" u="none" strike="noStrike">
                          <a:solidFill>
                            <a:srgbClr val="000000"/>
                          </a:solidFill>
                          <a:latin typeface="+mj-lt"/>
                        </a:rPr>
                        <a:t>56.0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784"/>
                    </a:solidFill>
                  </a:tcPr>
                </a:tc>
                <a:tc>
                  <a:txBody>
                    <a:bodyPr/>
                    <a:lstStyle/>
                    <a:p>
                      <a:pPr algn="ctr" fontAlgn="b"/>
                      <a:r>
                        <a:rPr lang="it-IT" sz="1200" b="0" i="0" u="none" strike="noStrike">
                          <a:solidFill>
                            <a:srgbClr val="000000"/>
                          </a:solidFill>
                          <a:latin typeface="+mj-lt"/>
                        </a:rPr>
                        <a:t>15.4</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it-IT" sz="1200" b="0" i="0" u="none" strike="noStrike">
                          <a:solidFill>
                            <a:srgbClr val="000000"/>
                          </a:solidFill>
                          <a:latin typeface="+mj-lt"/>
                        </a:rPr>
                        <a:t>34.6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ctr" fontAlgn="b"/>
                      <a:r>
                        <a:rPr lang="it-IT" sz="1200" b="0" i="0" u="none" strike="noStrike">
                          <a:solidFill>
                            <a:srgbClr val="000000"/>
                          </a:solidFill>
                          <a:latin typeface="+mj-lt"/>
                        </a:rPr>
                        <a:t>3.5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252028">
                <a:tc>
                  <a:txBody>
                    <a:bodyPr/>
                    <a:lstStyle/>
                    <a:p>
                      <a:pPr algn="ctr" fontAlgn="b"/>
                      <a:r>
                        <a:rPr lang="it-IT" sz="1200" b="0" i="0" u="none" strike="noStrike">
                          <a:solidFill>
                            <a:srgbClr val="000000"/>
                          </a:solidFill>
                          <a:latin typeface="Calibri"/>
                        </a:rPr>
                        <a:t>Maremma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-26.5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ctr" fontAlgn="b"/>
                      <a:r>
                        <a:rPr lang="it-IT" sz="1200" b="0" i="0" u="none" strike="noStrike">
                          <a:solidFill>
                            <a:srgbClr val="000000"/>
                          </a:solidFill>
                          <a:latin typeface="Calibri"/>
                        </a:rPr>
                        <a:t>-48.7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it-IT" sz="1200" b="0" i="0" u="none" strike="noStrike">
                          <a:solidFill>
                            <a:srgbClr val="000000"/>
                          </a:solidFill>
                          <a:latin typeface="Calibri"/>
                        </a:rPr>
                        <a:t>-19.8</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c>
                  <a:txBody>
                    <a:bodyPr/>
                    <a:lstStyle/>
                    <a:p>
                      <a:pPr algn="ctr" fontAlgn="b"/>
                      <a:r>
                        <a:rPr lang="it-IT" sz="1200" b="0" i="0" u="none" strike="noStrike">
                          <a:solidFill>
                            <a:srgbClr val="000000"/>
                          </a:solidFill>
                          <a:latin typeface="Calibri"/>
                        </a:rPr>
                        <a:t>-5.8</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c>
                  <a:txBody>
                    <a:bodyPr/>
                    <a:lstStyle/>
                    <a:p>
                      <a:pPr algn="ctr" fontAlgn="b"/>
                      <a:r>
                        <a:rPr lang="it-IT" sz="1200" b="0" i="0" u="none" strike="noStrike">
                          <a:solidFill>
                            <a:srgbClr val="000000"/>
                          </a:solidFill>
                          <a:latin typeface="Calibri"/>
                        </a:rPr>
                        <a:t>494.2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it-IT" sz="1200" b="0" i="0" u="none" strike="noStrike">
                          <a:solidFill>
                            <a:srgbClr val="000000"/>
                          </a:solidFill>
                          <a:latin typeface="Calibri"/>
                        </a:rPr>
                        <a:t>58.3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b"/>
                      <a:r>
                        <a:rPr lang="it-IT" sz="1200" b="0" i="0" u="none" strike="noStrike">
                          <a:solidFill>
                            <a:srgbClr val="000000"/>
                          </a:solidFill>
                          <a:latin typeface="Calibri"/>
                        </a:rPr>
                        <a:t>3.5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200" b="0" i="0" u="none" strike="noStrike">
                          <a:solidFill>
                            <a:srgbClr val="000000"/>
                          </a:solidFill>
                          <a:latin typeface="Calibri"/>
                        </a:rPr>
                        <a:t>3.4</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it-IT" sz="1200" b="0" i="0" u="none" strike="noStrike">
                          <a:solidFill>
                            <a:srgbClr val="000000"/>
                          </a:solidFill>
                          <a:latin typeface="Calibri"/>
                        </a:rPr>
                        <a:t>-29.3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b"/>
                      <a:r>
                        <a:rPr lang="it-IT" sz="1200" b="0" i="0" u="none" strike="noStrike">
                          <a:solidFill>
                            <a:srgbClr val="000000"/>
                          </a:solidFill>
                          <a:latin typeface="Calibri"/>
                        </a:rPr>
                        <a:t>2.2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252028">
                <a:tc>
                  <a:txBody>
                    <a:bodyPr/>
                    <a:lstStyle/>
                    <a:p>
                      <a:pPr algn="ctr" fontAlgn="b"/>
                      <a:r>
                        <a:rPr lang="it-IT" sz="1200" b="0" i="0" u="none" strike="noStrike">
                          <a:solidFill>
                            <a:srgbClr val="000000"/>
                          </a:solidFill>
                          <a:latin typeface="Calibri"/>
                        </a:rPr>
                        <a:t>Riviera Apuana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-59.8</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tc>
                  <a:txBody>
                    <a:bodyPr/>
                    <a:lstStyle/>
                    <a:p>
                      <a:pPr algn="ctr" fontAlgn="b"/>
                      <a:r>
                        <a:rPr lang="it-IT" sz="1200" b="0" i="0" u="none" strike="noStrike">
                          <a:solidFill>
                            <a:srgbClr val="000000"/>
                          </a:solidFill>
                          <a:latin typeface="Calibri"/>
                        </a:rPr>
                        <a:t>-39.6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b"/>
                      <a:r>
                        <a:rPr lang="it-IT" sz="1200" b="0" i="0" u="none" strike="noStrike">
                          <a:solidFill>
                            <a:srgbClr val="000000"/>
                          </a:solidFill>
                          <a:latin typeface="Calibri"/>
                        </a:rPr>
                        <a:t>-12.1</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b"/>
                      <a:r>
                        <a:rPr lang="it-IT" sz="1200" b="0" i="0" u="none" strike="noStrike">
                          <a:solidFill>
                            <a:srgbClr val="000000"/>
                          </a:solidFill>
                          <a:latin typeface="Calibri"/>
                        </a:rPr>
                        <a:t>83.1</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200" b="0" i="0" u="none" strike="noStrike">
                          <a:solidFill>
                            <a:srgbClr val="000000"/>
                          </a:solidFill>
                          <a:latin typeface="Calibri"/>
                        </a:rPr>
                        <a:t> </a:t>
                      </a:r>
                      <a:r>
                        <a:rPr lang="it-IT" sz="1200" b="0" i="0" u="none" strike="noStrike" smtClean="0">
                          <a:solidFill>
                            <a:srgbClr val="000000"/>
                          </a:solidFill>
                          <a:latin typeface="+mn-lt"/>
                        </a:rPr>
                        <a:t> n.d.</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106.6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b"/>
                      <a:r>
                        <a:rPr lang="it-IT" sz="1200" b="0" i="0" u="none" strike="noStrike">
                          <a:solidFill>
                            <a:srgbClr val="000000"/>
                          </a:solidFill>
                          <a:latin typeface="Calibri"/>
                        </a:rPr>
                        <a:t>-29.2</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ctr" fontAlgn="b"/>
                      <a:r>
                        <a:rPr lang="it-IT" sz="1200" b="0" i="0" u="none" strike="noStrike">
                          <a:solidFill>
                            <a:srgbClr val="000000"/>
                          </a:solidFill>
                          <a:latin typeface="Calibri"/>
                        </a:rPr>
                        <a:t>465.5</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C"/>
                    </a:solidFill>
                  </a:tcPr>
                </a:tc>
                <a:tc>
                  <a:txBody>
                    <a:bodyPr/>
                    <a:lstStyle/>
                    <a:p>
                      <a:pPr algn="ctr" fontAlgn="b"/>
                      <a:r>
                        <a:rPr lang="it-IT" sz="1200" b="0" i="0" u="none" strike="noStrike">
                          <a:solidFill>
                            <a:srgbClr val="000000"/>
                          </a:solidFill>
                          <a:latin typeface="Calibri"/>
                        </a:rPr>
                        <a:t>-37.6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b"/>
                      <a:r>
                        <a:rPr lang="it-IT" sz="1200" b="0" i="0" u="none" strike="noStrike">
                          <a:solidFill>
                            <a:srgbClr val="000000"/>
                          </a:solidFill>
                          <a:latin typeface="Calibri"/>
                        </a:rPr>
                        <a:t>-20.3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r>
              <a:tr h="288032">
                <a:tc>
                  <a:txBody>
                    <a:bodyPr/>
                    <a:lstStyle/>
                    <a:p>
                      <a:pPr algn="ctr" fontAlgn="b"/>
                      <a:r>
                        <a:rPr lang="it-IT" sz="1600" b="1" i="0" u="none" strike="noStrike">
                          <a:solidFill>
                            <a:srgbClr val="C00000"/>
                          </a:solidFill>
                          <a:latin typeface="Calibri"/>
                        </a:rPr>
                        <a:t>Versilia</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1" i="0" u="none" strike="noStrike">
                          <a:solidFill>
                            <a:srgbClr val="000000"/>
                          </a:solidFill>
                          <a:latin typeface="Calibri"/>
                        </a:rPr>
                        <a:t>-53.3</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ctr" fontAlgn="b"/>
                      <a:r>
                        <a:rPr lang="it-IT" sz="1600" b="1" i="0" u="none" strike="noStrike">
                          <a:solidFill>
                            <a:srgbClr val="000000"/>
                          </a:solidFill>
                          <a:latin typeface="Calibri"/>
                        </a:rPr>
                        <a:t>-45.9</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ctr" fontAlgn="b"/>
                      <a:r>
                        <a:rPr lang="it-IT" sz="1600" b="1" i="0" u="none" strike="noStrike">
                          <a:solidFill>
                            <a:srgbClr val="000000"/>
                          </a:solidFill>
                          <a:latin typeface="Calibri"/>
                        </a:rPr>
                        <a:t>-8.7</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b"/>
                      <a:r>
                        <a:rPr lang="it-IT" sz="1600" b="1" i="0" u="none" strike="noStrike">
                          <a:solidFill>
                            <a:srgbClr val="000000"/>
                          </a:solidFill>
                          <a:latin typeface="Calibri"/>
                        </a:rPr>
                        <a:t>12.7</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b"/>
                      <a:r>
                        <a:rPr lang="it-IT" sz="1600" b="1" i="0" u="none" strike="noStrike">
                          <a:solidFill>
                            <a:srgbClr val="000000"/>
                          </a:solidFill>
                          <a:latin typeface="Calibri"/>
                        </a:rPr>
                        <a:t>95.0</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b"/>
                      <a:r>
                        <a:rPr lang="it-IT" sz="1600" b="1" i="0" u="none" strike="noStrike">
                          <a:solidFill>
                            <a:srgbClr val="000000"/>
                          </a:solidFill>
                          <a:latin typeface="Calibri"/>
                        </a:rPr>
                        <a:t>20.8</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A84"/>
                    </a:solidFill>
                  </a:tcPr>
                </a:tc>
                <a:tc>
                  <a:txBody>
                    <a:bodyPr/>
                    <a:lstStyle/>
                    <a:p>
                      <a:pPr algn="ctr" fontAlgn="b"/>
                      <a:r>
                        <a:rPr lang="it-IT" sz="1600" b="1" i="0" u="none" strike="noStrike">
                          <a:solidFill>
                            <a:srgbClr val="000000"/>
                          </a:solidFill>
                          <a:latin typeface="Calibri"/>
                        </a:rPr>
                        <a:t>-26.3</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A"/>
                    </a:solidFill>
                  </a:tcPr>
                </a:tc>
                <a:tc>
                  <a:txBody>
                    <a:bodyPr/>
                    <a:lstStyle/>
                    <a:p>
                      <a:pPr algn="ctr" fontAlgn="b"/>
                      <a:r>
                        <a:rPr lang="it-IT" sz="1600" b="1" i="0" u="none" strike="noStrike">
                          <a:solidFill>
                            <a:srgbClr val="000000"/>
                          </a:solidFill>
                          <a:latin typeface="Calibri"/>
                        </a:rPr>
                        <a:t>30.5</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it-IT" sz="1600" b="1" i="0" u="none" strike="noStrike">
                          <a:solidFill>
                            <a:srgbClr val="000000"/>
                          </a:solidFill>
                          <a:latin typeface="Calibri"/>
                        </a:rPr>
                        <a:t>14.7</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b"/>
                      <a:r>
                        <a:rPr lang="it-IT" sz="1600" b="1" i="0" u="none" strike="noStrike">
                          <a:solidFill>
                            <a:srgbClr val="000000"/>
                          </a:solidFill>
                          <a:latin typeface="Calibri"/>
                        </a:rPr>
                        <a:t>-9.2</a:t>
                      </a:r>
                    </a:p>
                  </a:txBody>
                  <a:tcPr marL="7315" marR="7315" marT="73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r>
              <a:tr h="252028">
                <a:tc>
                  <a:txBody>
                    <a:bodyPr/>
                    <a:lstStyle/>
                    <a:p>
                      <a:pPr algn="ctr" fontAlgn="b"/>
                      <a:r>
                        <a:rPr lang="it-IT" sz="1200" b="0" i="0" u="none" strike="noStrike">
                          <a:solidFill>
                            <a:srgbClr val="000000"/>
                          </a:solidFill>
                          <a:latin typeface="Calibri"/>
                        </a:rPr>
                        <a:t>Toscana </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-40.7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476"/>
                    </a:solidFill>
                  </a:tcPr>
                </a:tc>
                <a:tc>
                  <a:txBody>
                    <a:bodyPr/>
                    <a:lstStyle/>
                    <a:p>
                      <a:pPr algn="ctr" fontAlgn="b"/>
                      <a:r>
                        <a:rPr lang="it-IT" sz="1200" b="0" i="0" u="none" strike="noStrike">
                          <a:solidFill>
                            <a:srgbClr val="000000"/>
                          </a:solidFill>
                          <a:latin typeface="Calibri"/>
                        </a:rPr>
                        <a:t>-39.3</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b"/>
                      <a:r>
                        <a:rPr lang="it-IT" sz="1200" b="0" i="0" u="none" strike="noStrike">
                          <a:solidFill>
                            <a:srgbClr val="000000"/>
                          </a:solidFill>
                          <a:latin typeface="Calibri"/>
                        </a:rPr>
                        <a:t>-15.6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b"/>
                      <a:r>
                        <a:rPr lang="it-IT" sz="1200" b="0" i="0" u="none" strike="noStrike">
                          <a:solidFill>
                            <a:srgbClr val="000000"/>
                          </a:solidFill>
                          <a:latin typeface="Calibri"/>
                        </a:rPr>
                        <a:t>29.9</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it-IT" sz="1200" b="0" i="0" u="none" strike="noStrike">
                          <a:solidFill>
                            <a:srgbClr val="000000"/>
                          </a:solidFill>
                          <a:latin typeface="Calibri"/>
                        </a:rPr>
                        <a:t>124.0</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082"/>
                    </a:solidFill>
                  </a:tcPr>
                </a:tc>
                <a:tc>
                  <a:txBody>
                    <a:bodyPr/>
                    <a:lstStyle/>
                    <a:p>
                      <a:pPr algn="ctr" fontAlgn="b"/>
                      <a:r>
                        <a:rPr lang="it-IT" sz="1200" b="0" i="0" u="none" strike="noStrike">
                          <a:solidFill>
                            <a:srgbClr val="000000"/>
                          </a:solidFill>
                          <a:latin typeface="Calibri"/>
                        </a:rPr>
                        <a:t>12.8</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b"/>
                      <a:r>
                        <a:rPr lang="it-IT" sz="1200" b="0" i="0" u="none" strike="noStrike">
                          <a:solidFill>
                            <a:srgbClr val="000000"/>
                          </a:solidFill>
                          <a:latin typeface="Calibri"/>
                        </a:rPr>
                        <a:t>6.6</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b"/>
                      <a:r>
                        <a:rPr lang="it-IT" sz="1200" b="0" i="0" u="none" strike="noStrike">
                          <a:solidFill>
                            <a:srgbClr val="000000"/>
                          </a:solidFill>
                          <a:latin typeface="Calibri"/>
                        </a:rPr>
                        <a:t>35.1</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b"/>
                      <a:r>
                        <a:rPr lang="it-IT" sz="1200" b="0" i="0" u="none" strike="noStrike">
                          <a:solidFill>
                            <a:srgbClr val="000000"/>
                          </a:solidFill>
                          <a:latin typeface="Calibri"/>
                        </a:rPr>
                        <a:t>30.4</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ctr" fontAlgn="b"/>
                      <a:r>
                        <a:rPr lang="it-IT" sz="1200" b="0" i="0" u="none" strike="noStrike">
                          <a:solidFill>
                            <a:srgbClr val="000000"/>
                          </a:solidFill>
                          <a:latin typeface="Calibri"/>
                        </a:rPr>
                        <a:t>10.7</a:t>
                      </a:r>
                    </a:p>
                  </a:txBody>
                  <a:tcPr marL="7315" marR="7315" marT="73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738664"/>
          </a:xfrm>
          <a:prstGeom prst="rect">
            <a:avLst/>
          </a:prstGeom>
          <a:noFill/>
        </p:spPr>
        <p:txBody>
          <a:bodyPr wrap="square" rtlCol="0">
            <a:spAutoFit/>
          </a:bodyPr>
          <a:lstStyle/>
          <a:p>
            <a:pPr algn="ctr"/>
            <a:r>
              <a:rPr lang="it-IT" sz="2400" b="1" smtClean="0">
                <a:latin typeface="+mj-lt"/>
              </a:rPr>
              <a:t>Tassi di occupazione e presenze  </a:t>
            </a:r>
            <a:r>
              <a:rPr lang="it-IT" sz="2400" b="1" dirty="0" smtClean="0">
                <a:latin typeface="+mj-lt"/>
              </a:rPr>
              <a:t>nelle diverse tipologia ricettive</a:t>
            </a:r>
          </a:p>
          <a:p>
            <a:endParaRPr lang="it-IT" dirty="0"/>
          </a:p>
        </p:txBody>
      </p:sp>
      <p:graphicFrame>
        <p:nvGraphicFramePr>
          <p:cNvPr id="14" name="Tabella 13"/>
          <p:cNvGraphicFramePr>
            <a:graphicFrameLocks noGrp="1"/>
          </p:cNvGraphicFramePr>
          <p:nvPr/>
        </p:nvGraphicFramePr>
        <p:xfrm>
          <a:off x="107502" y="1412776"/>
          <a:ext cx="8928994" cy="4644242"/>
        </p:xfrm>
        <a:graphic>
          <a:graphicData uri="http://schemas.openxmlformats.org/drawingml/2006/table">
            <a:tbl>
              <a:tblPr/>
              <a:tblGrid>
                <a:gridCol w="648074"/>
                <a:gridCol w="1944216"/>
                <a:gridCol w="576064"/>
                <a:gridCol w="504056"/>
                <a:gridCol w="720080"/>
                <a:gridCol w="576064"/>
                <a:gridCol w="648072"/>
                <a:gridCol w="504056"/>
                <a:gridCol w="648072"/>
                <a:gridCol w="936104"/>
                <a:gridCol w="792088"/>
                <a:gridCol w="432048"/>
              </a:tblGrid>
              <a:tr h="468710">
                <a:tc>
                  <a:txBody>
                    <a:bodyPr/>
                    <a:lstStyle/>
                    <a:p>
                      <a:pPr algn="ctr" fontAlgn="ctr"/>
                      <a:r>
                        <a:rPr lang="it-IT" sz="1200" b="0" i="0" u="none" strike="noStrike">
                          <a:solidFill>
                            <a:srgbClr val="000000"/>
                          </a:solidFill>
                          <a:latin typeface="Calibri"/>
                        </a:rPr>
                        <a:t>ambito</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indicatore</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1 STELLA</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2 STELLE </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3 STELLE </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4 STELLE</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5 STELLE</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RTA</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Campeggi e villaggi</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Agriturismo</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Altri EXTRAALB.</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Totale</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56">
                <a:tc rowSpan="5">
                  <a:txBody>
                    <a:bodyPr/>
                    <a:lstStyle/>
                    <a:p>
                      <a:pPr algn="ctr" fontAlgn="ctr"/>
                      <a:r>
                        <a:rPr lang="it-IT" sz="1200" b="0" i="0" u="none" strike="noStrike">
                          <a:solidFill>
                            <a:srgbClr val="000000"/>
                          </a:solidFill>
                          <a:latin typeface="Calibri"/>
                        </a:rPr>
                        <a:t>Versilia</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Tassi occupazione 2007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22.9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24.3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31.5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44.7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30.6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9.8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14.0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15.3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14.4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22.6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Tassi occupazione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16.6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19.2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29.2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37.6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35.6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11.2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11.5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12.1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13.3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20.8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18">
                <a:tc vMerge="1">
                  <a:txBody>
                    <a:bodyPr/>
                    <a:lstStyle/>
                    <a:p>
                      <a:endParaRPr lang="it-IT"/>
                    </a:p>
                  </a:txBody>
                  <a:tcPr/>
                </a:tc>
                <a:tc>
                  <a:txBody>
                    <a:bodyPr/>
                    <a:lstStyle/>
                    <a:p>
                      <a:pPr algn="ctr" fontAlgn="b"/>
                      <a:r>
                        <a:rPr lang="it-IT" sz="1200" b="0" i="0" u="none" strike="noStrike" smtClean="0">
                          <a:solidFill>
                            <a:srgbClr val="000000"/>
                          </a:solidFill>
                          <a:latin typeface="Calibri"/>
                        </a:rPr>
                        <a:t>Presenze  </a:t>
                      </a:r>
                      <a:r>
                        <a:rPr lang="it-IT" sz="1200" b="0" i="0" u="none" strike="noStrike">
                          <a:solidFill>
                            <a:srgbClr val="000000"/>
                          </a:solidFill>
                          <a:latin typeface="Calibri"/>
                        </a:rPr>
                        <a:t>Quota sul totale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it-IT" sz="1200" b="0" i="0" u="none" strike="noStrike">
                          <a:solidFill>
                            <a:srgbClr val="000000"/>
                          </a:solidFill>
                          <a:latin typeface="Calibri"/>
                        </a:rPr>
                        <a:t>4.2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it-IT" sz="1200" b="0" i="0" u="none" strike="noStrike">
                          <a:solidFill>
                            <a:srgbClr val="000000"/>
                          </a:solidFill>
                          <a:latin typeface="Calibri"/>
                        </a:rPr>
                        <a:t>28.0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c>
                  <a:txBody>
                    <a:bodyPr/>
                    <a:lstStyle/>
                    <a:p>
                      <a:pPr algn="ctr" fontAlgn="ctr"/>
                      <a:r>
                        <a:rPr lang="it-IT" sz="1200" b="0" i="0" u="none" strike="noStrike">
                          <a:solidFill>
                            <a:srgbClr val="000000"/>
                          </a:solidFill>
                          <a:latin typeface="Calibri"/>
                        </a:rPr>
                        <a:t>13.1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it-IT" sz="1200" b="0" i="0" u="none" strike="noStrike">
                          <a:solidFill>
                            <a:srgbClr val="000000"/>
                          </a:solidFill>
                          <a:latin typeface="Calibri"/>
                        </a:rPr>
                        <a:t>1.6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it-IT" sz="1200" b="0" i="0" u="none" strike="noStrike">
                          <a:solidFill>
                            <a:srgbClr val="000000"/>
                          </a:solidFill>
                          <a:latin typeface="Calibri"/>
                        </a:rPr>
                        <a:t>6.5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200" b="0" i="0" u="none" strike="noStrike">
                          <a:solidFill>
                            <a:srgbClr val="000000"/>
                          </a:solidFill>
                          <a:latin typeface="Calibri"/>
                        </a:rPr>
                        <a:t>37.6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ctr" fontAlgn="ctr"/>
                      <a:r>
                        <a:rPr lang="it-IT" sz="1200" b="0" i="0" u="none" strike="noStrike">
                          <a:solidFill>
                            <a:srgbClr val="000000"/>
                          </a:solidFill>
                          <a:latin typeface="Calibri"/>
                        </a:rPr>
                        <a:t>0.8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200" b="0" i="0" u="none" strike="noStrike">
                          <a:solidFill>
                            <a:srgbClr val="000000"/>
                          </a:solidFill>
                          <a:latin typeface="Calibri"/>
                        </a:rPr>
                        <a:t>7.0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200" b="0" i="0" u="none" strike="noStrike">
                          <a:solidFill>
                            <a:srgbClr val="000000"/>
                          </a:solidFill>
                          <a:latin typeface="Calibri"/>
                        </a:rPr>
                        <a:t>100.0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56">
                <a:tc vMerge="1">
                  <a:txBody>
                    <a:bodyPr/>
                    <a:lstStyle/>
                    <a:p>
                      <a:endParaRPr lang="it-IT"/>
                    </a:p>
                  </a:txBody>
                  <a:tcPr/>
                </a:tc>
                <a:tc>
                  <a:txBody>
                    <a:bodyPr/>
                    <a:lstStyle/>
                    <a:p>
                      <a:pPr algn="ctr" fontAlgn="b"/>
                      <a:r>
                        <a:rPr lang="it-IT" sz="1200" b="0" i="0" u="none" strike="noStrike">
                          <a:solidFill>
                            <a:srgbClr val="000000"/>
                          </a:solidFill>
                          <a:latin typeface="Calibri"/>
                        </a:rPr>
                        <a:t>Posti letto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-35.6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-31.5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76D"/>
                    </a:solidFill>
                  </a:tcPr>
                </a:tc>
                <a:tc>
                  <a:txBody>
                    <a:bodyPr/>
                    <a:lstStyle/>
                    <a:p>
                      <a:pPr algn="ctr" fontAlgn="ctr"/>
                      <a:r>
                        <a:rPr lang="it-IT" sz="1200" b="0" i="0" u="none" strike="noStrike">
                          <a:solidFill>
                            <a:srgbClr val="000000"/>
                          </a:solidFill>
                          <a:latin typeface="Calibri"/>
                        </a:rPr>
                        <a:t>-1.6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it-IT" sz="1200" b="0" i="0" u="none" strike="noStrike">
                          <a:solidFill>
                            <a:srgbClr val="000000"/>
                          </a:solidFill>
                          <a:latin typeface="Calibri"/>
                        </a:rPr>
                        <a:t>33.7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680"/>
                    </a:solidFill>
                  </a:tcPr>
                </a:tc>
                <a:tc>
                  <a:txBody>
                    <a:bodyPr/>
                    <a:lstStyle/>
                    <a:p>
                      <a:pPr algn="ctr" fontAlgn="ctr"/>
                      <a:r>
                        <a:rPr lang="it-IT" sz="1200" b="0" i="0" u="none" strike="noStrike">
                          <a:solidFill>
                            <a:srgbClr val="000000"/>
                          </a:solidFill>
                          <a:latin typeface="Calibri"/>
                        </a:rPr>
                        <a:t>67.5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5.0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it-IT" sz="1200" b="0" i="0" u="none" strike="noStrike">
                          <a:solidFill>
                            <a:srgbClr val="000000"/>
                          </a:solidFill>
                          <a:latin typeface="Calibri"/>
                        </a:rPr>
                        <a:t>-9.9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ctr" fontAlgn="ctr"/>
                      <a:r>
                        <a:rPr lang="it-IT" sz="1200" b="0" i="0" u="none" strike="noStrike">
                          <a:solidFill>
                            <a:srgbClr val="000000"/>
                          </a:solidFill>
                          <a:latin typeface="Calibri"/>
                        </a:rPr>
                        <a:t>65.9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C07C"/>
                    </a:solidFill>
                  </a:tcPr>
                </a:tc>
                <a:tc>
                  <a:txBody>
                    <a:bodyPr/>
                    <a:lstStyle/>
                    <a:p>
                      <a:pPr algn="ctr" fontAlgn="ctr"/>
                      <a:r>
                        <a:rPr lang="it-IT" sz="1200" b="0" i="0" u="none" strike="noStrike">
                          <a:solidFill>
                            <a:srgbClr val="000000"/>
                          </a:solidFill>
                          <a:latin typeface="Calibri"/>
                        </a:rPr>
                        <a:t>24.0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it-IT" sz="1200" b="0" i="0" u="none" strike="noStrike">
                          <a:solidFill>
                            <a:srgbClr val="000000"/>
                          </a:solidFill>
                          <a:latin typeface="Calibri"/>
                        </a:rPr>
                        <a:t>-1.1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presenze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-53.3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-45.9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96E"/>
                    </a:solidFill>
                  </a:tcPr>
                </a:tc>
                <a:tc>
                  <a:txBody>
                    <a:bodyPr/>
                    <a:lstStyle/>
                    <a:p>
                      <a:pPr algn="ctr" fontAlgn="ctr"/>
                      <a:r>
                        <a:rPr lang="it-IT" sz="1200" b="0" i="0" u="none" strike="noStrike">
                          <a:solidFill>
                            <a:srgbClr val="000000"/>
                          </a:solidFill>
                          <a:latin typeface="Calibri"/>
                        </a:rPr>
                        <a:t>-8.7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97D"/>
                    </a:solidFill>
                  </a:tcPr>
                </a:tc>
                <a:tc>
                  <a:txBody>
                    <a:bodyPr/>
                    <a:lstStyle/>
                    <a:p>
                      <a:pPr algn="ctr" fontAlgn="ctr"/>
                      <a:r>
                        <a:rPr lang="it-IT" sz="1200" b="0" i="0" u="none" strike="noStrike">
                          <a:solidFill>
                            <a:srgbClr val="000000"/>
                          </a:solidFill>
                          <a:latin typeface="Calibri"/>
                        </a:rPr>
                        <a:t>12.7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it-IT" sz="1200" b="0" i="0" u="none" strike="noStrike">
                          <a:solidFill>
                            <a:srgbClr val="000000"/>
                          </a:solidFill>
                          <a:latin typeface="Calibri"/>
                        </a:rPr>
                        <a:t>95.0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20.8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it-IT" sz="1200" b="0" i="0" u="none" strike="noStrike">
                          <a:solidFill>
                            <a:srgbClr val="000000"/>
                          </a:solidFill>
                          <a:latin typeface="Calibri"/>
                        </a:rPr>
                        <a:t>-26.3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ctr" fontAlgn="ctr"/>
                      <a:r>
                        <a:rPr lang="it-IT" sz="1200" b="0" i="0" u="none" strike="noStrike">
                          <a:solidFill>
                            <a:srgbClr val="000000"/>
                          </a:solidFill>
                          <a:latin typeface="Calibri"/>
                        </a:rPr>
                        <a:t>30.5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ctr" fontAlgn="ctr"/>
                      <a:r>
                        <a:rPr lang="it-IT" sz="1200" b="0" i="0" u="none" strike="noStrike">
                          <a:solidFill>
                            <a:srgbClr val="000000"/>
                          </a:solidFill>
                          <a:latin typeface="Calibri"/>
                        </a:rPr>
                        <a:t>14.7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it-IT" sz="1200" b="0" i="0" u="none" strike="noStrike">
                          <a:solidFill>
                            <a:srgbClr val="000000"/>
                          </a:solidFill>
                          <a:latin typeface="Calibri"/>
                        </a:rPr>
                        <a:t>-9.2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r>
              <a:tr h="234356">
                <a:tc rowSpan="5">
                  <a:txBody>
                    <a:bodyPr/>
                    <a:lstStyle/>
                    <a:p>
                      <a:pPr algn="ctr" fontAlgn="ctr"/>
                      <a:r>
                        <a:rPr lang="it-IT" sz="1200" b="0" i="0" u="none" strike="noStrike">
                          <a:solidFill>
                            <a:srgbClr val="000000"/>
                          </a:solidFill>
                          <a:latin typeface="Calibri"/>
                        </a:rPr>
                        <a:t>Costa degli Etruschi</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Tassi occupazione 2007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23.9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19.0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30.1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35.3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30.2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29.1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17.2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16.8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12.6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18.2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Tassi occupazione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20.2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14.4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26.0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34.4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24.3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20.4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18.3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13.7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15.2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18.4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710">
                <a:tc vMerge="1">
                  <a:txBody>
                    <a:bodyPr/>
                    <a:lstStyle/>
                    <a:p>
                      <a:endParaRPr lang="it-IT"/>
                    </a:p>
                  </a:txBody>
                  <a:tcPr/>
                </a:tc>
                <a:tc>
                  <a:txBody>
                    <a:bodyPr/>
                    <a:lstStyle/>
                    <a:p>
                      <a:pPr algn="ctr" fontAlgn="b"/>
                      <a:r>
                        <a:rPr lang="it-IT" sz="1200" b="0" i="0" u="none" strike="noStrike">
                          <a:solidFill>
                            <a:srgbClr val="000000"/>
                          </a:solidFill>
                          <a:latin typeface="Calibri"/>
                        </a:rPr>
                        <a:t>Presenze </a:t>
                      </a:r>
                      <a:r>
                        <a:rPr lang="it-IT" sz="1200" b="0" i="0" u="none" strike="noStrike" baseline="0" smtClean="0">
                          <a:solidFill>
                            <a:srgbClr val="000000"/>
                          </a:solidFill>
                          <a:latin typeface="Calibri"/>
                        </a:rPr>
                        <a:t> </a:t>
                      </a:r>
                      <a:r>
                        <a:rPr lang="it-IT" sz="1200" b="0" i="0" u="none" strike="noStrike" smtClean="0">
                          <a:solidFill>
                            <a:srgbClr val="000000"/>
                          </a:solidFill>
                          <a:latin typeface="Calibri"/>
                        </a:rPr>
                        <a:t>Quota </a:t>
                      </a:r>
                      <a:r>
                        <a:rPr lang="it-IT" sz="1200" b="0" i="0" u="none" strike="noStrike">
                          <a:solidFill>
                            <a:srgbClr val="000000"/>
                          </a:solidFill>
                          <a:latin typeface="Calibri"/>
                        </a:rPr>
                        <a:t>sul totale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0.4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it-IT" sz="1200" b="0" i="0" u="none" strike="noStrike">
                          <a:solidFill>
                            <a:srgbClr val="000000"/>
                          </a:solidFill>
                          <a:latin typeface="Calibri"/>
                        </a:rPr>
                        <a:t>0.7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it-IT" sz="1200" b="0" i="0" u="none" strike="noStrike">
                          <a:solidFill>
                            <a:srgbClr val="000000"/>
                          </a:solidFill>
                          <a:latin typeface="Calibri"/>
                        </a:rPr>
                        <a:t>6.2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it-IT" sz="1200" b="0" i="0" u="none" strike="noStrike">
                          <a:solidFill>
                            <a:srgbClr val="000000"/>
                          </a:solidFill>
                          <a:latin typeface="Calibri"/>
                        </a:rPr>
                        <a:t>1.4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it-IT" sz="1200" b="0" i="0" u="none" strike="noStrike">
                          <a:solidFill>
                            <a:srgbClr val="000000"/>
                          </a:solidFill>
                          <a:latin typeface="Calibri"/>
                        </a:rPr>
                        <a:t>0.3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it-IT" sz="1200" b="0" i="0" u="none" strike="noStrike">
                          <a:solidFill>
                            <a:srgbClr val="000000"/>
                          </a:solidFill>
                          <a:latin typeface="Calibri"/>
                        </a:rPr>
                        <a:t>7.6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it-IT" sz="1200" b="0" i="0" u="none" strike="noStrike">
                          <a:solidFill>
                            <a:srgbClr val="000000"/>
                          </a:solidFill>
                          <a:latin typeface="Calibri"/>
                        </a:rPr>
                        <a:t>62.4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780"/>
                    </a:solidFill>
                  </a:tcPr>
                </a:tc>
                <a:tc>
                  <a:txBody>
                    <a:bodyPr/>
                    <a:lstStyle/>
                    <a:p>
                      <a:pPr algn="ctr" fontAlgn="ctr"/>
                      <a:r>
                        <a:rPr lang="it-IT" sz="1200" b="0" i="0" u="none" strike="noStrike">
                          <a:solidFill>
                            <a:srgbClr val="000000"/>
                          </a:solidFill>
                          <a:latin typeface="Calibri"/>
                        </a:rPr>
                        <a:t>7.4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ctr" fontAlgn="ctr"/>
                      <a:r>
                        <a:rPr lang="it-IT" sz="1200" b="0" i="0" u="none" strike="noStrike">
                          <a:solidFill>
                            <a:srgbClr val="000000"/>
                          </a:solidFill>
                          <a:latin typeface="Calibri"/>
                        </a:rPr>
                        <a:t>13.7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it-IT" sz="1200" b="0" i="0" u="none" strike="noStrike">
                          <a:solidFill>
                            <a:srgbClr val="000000"/>
                          </a:solidFill>
                          <a:latin typeface="Calibri"/>
                        </a:rPr>
                        <a:t>100.0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183">
                <a:tc vMerge="1">
                  <a:txBody>
                    <a:bodyPr/>
                    <a:lstStyle/>
                    <a:p>
                      <a:endParaRPr lang="it-IT"/>
                    </a:p>
                  </a:txBody>
                  <a:tcPr/>
                </a:tc>
                <a:tc>
                  <a:txBody>
                    <a:bodyPr/>
                    <a:lstStyle/>
                    <a:p>
                      <a:pPr algn="ctr" fontAlgn="b"/>
                      <a:r>
                        <a:rPr lang="it-IT" sz="1200" b="0" i="0" u="none" strike="noStrike">
                          <a:solidFill>
                            <a:srgbClr val="000000"/>
                          </a:solidFill>
                          <a:latin typeface="Calibri"/>
                        </a:rPr>
                        <a:t>Posti letto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-4.7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it-IT" sz="1200" b="0" i="0" u="none" strike="noStrike">
                          <a:solidFill>
                            <a:srgbClr val="000000"/>
                          </a:solidFill>
                          <a:latin typeface="Calibri"/>
                        </a:rPr>
                        <a:t>-28.1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tc>
                  <a:txBody>
                    <a:bodyPr/>
                    <a:lstStyle/>
                    <a:p>
                      <a:pPr algn="ctr" fontAlgn="ctr"/>
                      <a:r>
                        <a:rPr lang="it-IT" sz="1200" b="0" i="0" u="none" strike="noStrike">
                          <a:solidFill>
                            <a:srgbClr val="000000"/>
                          </a:solidFill>
                          <a:latin typeface="Calibri"/>
                        </a:rPr>
                        <a:t>9.0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200" b="0" i="0" u="none" strike="noStrike">
                          <a:solidFill>
                            <a:srgbClr val="000000"/>
                          </a:solidFill>
                          <a:latin typeface="Calibri"/>
                        </a:rPr>
                        <a:t>34.3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283"/>
                    </a:solidFill>
                  </a:tcPr>
                </a:tc>
                <a:tc>
                  <a:txBody>
                    <a:bodyPr/>
                    <a:lstStyle/>
                    <a:p>
                      <a:pPr algn="ctr" fontAlgn="ctr"/>
                      <a:r>
                        <a:rPr lang="it-IT" sz="1200" b="0" i="0" u="none" strike="noStrike">
                          <a:solidFill>
                            <a:srgbClr val="000000"/>
                          </a:solidFill>
                          <a:latin typeface="Calibri"/>
                        </a:rPr>
                        <a:t>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it-IT" sz="1200" b="0" i="0" u="none" strike="noStrike">
                          <a:solidFill>
                            <a:srgbClr val="000000"/>
                          </a:solidFill>
                          <a:latin typeface="Calibri"/>
                        </a:rPr>
                        <a:t>81.0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ctr" fontAlgn="ctr"/>
                      <a:r>
                        <a:rPr lang="it-IT" sz="1200" b="0" i="0" u="none" strike="noStrike">
                          <a:solidFill>
                            <a:srgbClr val="000000"/>
                          </a:solidFill>
                          <a:latin typeface="Calibri"/>
                        </a:rPr>
                        <a:t>24.0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it-IT" sz="1200" b="0" i="0" u="none" strike="noStrike">
                          <a:solidFill>
                            <a:srgbClr val="000000"/>
                          </a:solidFill>
                          <a:latin typeface="Calibri"/>
                        </a:rPr>
                        <a:t>125.1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-8.9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ctr" fontAlgn="ctr"/>
                      <a:r>
                        <a:rPr lang="it-IT" sz="1200" b="0" i="0" u="none" strike="noStrike">
                          <a:solidFill>
                            <a:srgbClr val="000000"/>
                          </a:solidFill>
                          <a:latin typeface="Calibri"/>
                        </a:rPr>
                        <a:t>23.2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presenze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-19.5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ctr"/>
                      <a:r>
                        <a:rPr lang="it-IT" sz="1200" b="0" i="0" u="none" strike="noStrike">
                          <a:solidFill>
                            <a:srgbClr val="000000"/>
                          </a:solidFill>
                          <a:latin typeface="Calibri"/>
                        </a:rPr>
                        <a:t>-45.3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-5.8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200" b="0" i="0" u="none" strike="noStrike">
                          <a:solidFill>
                            <a:srgbClr val="000000"/>
                          </a:solidFill>
                          <a:latin typeface="Calibri"/>
                        </a:rPr>
                        <a:t>31.2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ctr"/>
                      <a:r>
                        <a:rPr lang="it-IT" sz="1200" b="0" i="0" u="none" strike="noStrike">
                          <a:solidFill>
                            <a:srgbClr val="000000"/>
                          </a:solidFill>
                          <a:latin typeface="Calibri"/>
                        </a:rPr>
                        <a:t>-19.6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ctr"/>
                      <a:r>
                        <a:rPr lang="it-IT" sz="1200" b="0" i="0" u="none" strike="noStrike">
                          <a:solidFill>
                            <a:srgbClr val="000000"/>
                          </a:solidFill>
                          <a:latin typeface="Calibri"/>
                        </a:rPr>
                        <a:t>27.0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583"/>
                    </a:solidFill>
                  </a:tcPr>
                </a:tc>
                <a:tc>
                  <a:txBody>
                    <a:bodyPr/>
                    <a:lstStyle/>
                    <a:p>
                      <a:pPr algn="ctr" fontAlgn="ctr"/>
                      <a:r>
                        <a:rPr lang="it-IT" sz="1200" b="0" i="0" u="none" strike="noStrike">
                          <a:solidFill>
                            <a:srgbClr val="000000"/>
                          </a:solidFill>
                          <a:latin typeface="Calibri"/>
                        </a:rPr>
                        <a:t>32.3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3"/>
                    </a:solidFill>
                  </a:tcPr>
                </a:tc>
                <a:tc>
                  <a:txBody>
                    <a:bodyPr/>
                    <a:lstStyle/>
                    <a:p>
                      <a:pPr algn="ctr" fontAlgn="ctr"/>
                      <a:r>
                        <a:rPr lang="it-IT" sz="1200" b="0" i="0" u="none" strike="noStrike">
                          <a:solidFill>
                            <a:srgbClr val="000000"/>
                          </a:solidFill>
                          <a:latin typeface="Calibri"/>
                        </a:rPr>
                        <a:t>83.9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F"/>
                    </a:solidFill>
                  </a:tcPr>
                </a:tc>
                <a:tc>
                  <a:txBody>
                    <a:bodyPr/>
                    <a:lstStyle/>
                    <a:p>
                      <a:pPr algn="ctr" fontAlgn="ctr"/>
                      <a:r>
                        <a:rPr lang="it-IT" sz="1200" b="0" i="0" u="none" strike="noStrike">
                          <a:solidFill>
                            <a:srgbClr val="000000"/>
                          </a:solidFill>
                          <a:latin typeface="Calibri"/>
                        </a:rPr>
                        <a:t>9.9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ctr" fontAlgn="ctr"/>
                      <a:r>
                        <a:rPr lang="it-IT" sz="1200" b="0" i="0" u="none" strike="noStrike">
                          <a:solidFill>
                            <a:srgbClr val="000000"/>
                          </a:solidFill>
                          <a:latin typeface="Calibri"/>
                        </a:rPr>
                        <a:t>24.9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r>
              <a:tr h="234356">
                <a:tc rowSpan="5">
                  <a:txBody>
                    <a:bodyPr/>
                    <a:lstStyle/>
                    <a:p>
                      <a:pPr algn="ctr" fontAlgn="ctr"/>
                      <a:r>
                        <a:rPr lang="it-IT" sz="1200" b="0" i="0" u="none" strike="noStrike">
                          <a:solidFill>
                            <a:srgbClr val="000000"/>
                          </a:solidFill>
                          <a:latin typeface="Calibri"/>
                        </a:rPr>
                        <a:t>Riviera Apuana</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200" b="0" i="0" u="none" strike="noStrike">
                          <a:solidFill>
                            <a:srgbClr val="000000"/>
                          </a:solidFill>
                          <a:latin typeface="Calibri"/>
                        </a:rPr>
                        <a:t>Tassi occupazione 2007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7.6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15.8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26.4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20.5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15.3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9.5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22.7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12.7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Tassi occupazione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5.5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11.2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25.2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34.7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12.4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6.9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11.0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8.7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9.5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156">
                <a:tc vMerge="1">
                  <a:txBody>
                    <a:bodyPr/>
                    <a:lstStyle/>
                    <a:p>
                      <a:endParaRPr lang="it-IT"/>
                    </a:p>
                  </a:txBody>
                  <a:tcPr/>
                </a:tc>
                <a:tc>
                  <a:txBody>
                    <a:bodyPr/>
                    <a:lstStyle/>
                    <a:p>
                      <a:pPr algn="ctr" fontAlgn="b"/>
                      <a:r>
                        <a:rPr lang="it-IT" sz="1200" b="0" i="0" u="none" strike="noStrike">
                          <a:solidFill>
                            <a:srgbClr val="000000"/>
                          </a:solidFill>
                          <a:latin typeface="Calibri"/>
                        </a:rPr>
                        <a:t>Presenze </a:t>
                      </a:r>
                      <a:r>
                        <a:rPr lang="it-IT" sz="1200" b="0" i="0" u="none" strike="noStrike" smtClean="0">
                          <a:solidFill>
                            <a:srgbClr val="000000"/>
                          </a:solidFill>
                          <a:latin typeface="Calibri"/>
                        </a:rPr>
                        <a:t>Quota </a:t>
                      </a:r>
                      <a:r>
                        <a:rPr lang="it-IT" sz="1200" b="0" i="0" u="none" strike="noStrike">
                          <a:solidFill>
                            <a:srgbClr val="000000"/>
                          </a:solidFill>
                          <a:latin typeface="Calibri"/>
                        </a:rPr>
                        <a:t>sul totale 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0.5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6C"/>
                    </a:solidFill>
                  </a:tcPr>
                </a:tc>
                <a:tc>
                  <a:txBody>
                    <a:bodyPr/>
                    <a:lstStyle/>
                    <a:p>
                      <a:pPr algn="ctr" fontAlgn="ctr"/>
                      <a:r>
                        <a:rPr lang="it-IT" sz="1200" b="0" i="0" u="none" strike="noStrike">
                          <a:solidFill>
                            <a:srgbClr val="000000"/>
                          </a:solidFill>
                          <a:latin typeface="Calibri"/>
                        </a:rPr>
                        <a:t>2.7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ctr" fontAlgn="ctr"/>
                      <a:r>
                        <a:rPr lang="it-IT" sz="1200" b="0" i="0" u="none" strike="noStrike">
                          <a:solidFill>
                            <a:srgbClr val="000000"/>
                          </a:solidFill>
                          <a:latin typeface="Calibri"/>
                        </a:rPr>
                        <a:t>21.6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1"/>
                    </a:solidFill>
                  </a:tcPr>
                </a:tc>
                <a:tc>
                  <a:txBody>
                    <a:bodyPr/>
                    <a:lstStyle/>
                    <a:p>
                      <a:pPr algn="ctr" fontAlgn="ctr"/>
                      <a:r>
                        <a:rPr lang="it-IT" sz="1200" b="0" i="0" u="none" strike="noStrike">
                          <a:solidFill>
                            <a:srgbClr val="000000"/>
                          </a:solidFill>
                          <a:latin typeface="Calibri"/>
                        </a:rPr>
                        <a:t>6.7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it-IT" sz="1200" b="0" i="0" u="none" strike="noStrike">
                          <a:solidFill>
                            <a:srgbClr val="000000"/>
                          </a:solidFill>
                          <a:latin typeface="Calibri"/>
                        </a:rPr>
                        <a:t>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7.9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it-IT" sz="1200" b="0" i="0" u="none" strike="noStrike">
                          <a:solidFill>
                            <a:srgbClr val="000000"/>
                          </a:solidFill>
                          <a:latin typeface="Calibri"/>
                        </a:rPr>
                        <a:t>48.5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0.2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C6B"/>
                    </a:solidFill>
                  </a:tcPr>
                </a:tc>
                <a:tc>
                  <a:txBody>
                    <a:bodyPr/>
                    <a:lstStyle/>
                    <a:p>
                      <a:pPr algn="ctr" fontAlgn="ctr"/>
                      <a:r>
                        <a:rPr lang="it-IT" sz="1200" b="0" i="0" u="none" strike="noStrike">
                          <a:solidFill>
                            <a:srgbClr val="000000"/>
                          </a:solidFill>
                          <a:latin typeface="Calibri"/>
                        </a:rPr>
                        <a:t>12.0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it-IT" sz="1200" b="0" i="0" u="none" strike="noStrike">
                          <a:solidFill>
                            <a:srgbClr val="000000"/>
                          </a:solidFill>
                          <a:latin typeface="Calibri"/>
                        </a:rPr>
                        <a:t>100.0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vMerge="1">
                  <a:txBody>
                    <a:bodyPr/>
                    <a:lstStyle/>
                    <a:p>
                      <a:endParaRPr lang="it-IT"/>
                    </a:p>
                  </a:txBody>
                  <a:tcPr/>
                </a:tc>
                <a:tc>
                  <a:txBody>
                    <a:bodyPr/>
                    <a:lstStyle/>
                    <a:p>
                      <a:pPr algn="ctr" fontAlgn="b"/>
                      <a:r>
                        <a:rPr lang="it-IT" sz="1200" b="0" i="0" u="none" strike="noStrike">
                          <a:solidFill>
                            <a:srgbClr val="000000"/>
                          </a:solidFill>
                          <a:latin typeface="Calibri"/>
                        </a:rPr>
                        <a:t>Posti letto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-44.2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-14.8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ctr"/>
                      <a:r>
                        <a:rPr lang="it-IT" sz="1200" b="0" i="0" u="none" strike="noStrike">
                          <a:solidFill>
                            <a:srgbClr val="000000"/>
                          </a:solidFill>
                          <a:latin typeface="Calibri"/>
                        </a:rPr>
                        <a:t>-7.9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it-IT" sz="1200" b="0" i="0" u="none" strike="noStrike">
                          <a:solidFill>
                            <a:srgbClr val="000000"/>
                          </a:solidFill>
                          <a:latin typeface="Calibri"/>
                        </a:rPr>
                        <a:t>8.2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it-IT" sz="1200" b="0" i="0" u="none" strike="noStrike">
                          <a:solidFill>
                            <a:srgbClr val="000000"/>
                          </a:solidFill>
                          <a:latin typeface="Calibri"/>
                        </a:rPr>
                        <a:t>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155.3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-2.2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it-IT" sz="1200" b="0" i="0" u="none" strike="noStrike">
                          <a:solidFill>
                            <a:srgbClr val="000000"/>
                          </a:solidFill>
                          <a:latin typeface="Calibri"/>
                        </a:rPr>
                        <a:t>25.0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it-IT" sz="1200" b="0" i="0" u="none" strike="noStrike">
                          <a:solidFill>
                            <a:srgbClr val="000000"/>
                          </a:solidFill>
                          <a:latin typeface="Calibri"/>
                        </a:rPr>
                        <a:t>63.0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ctr" fontAlgn="ctr"/>
                      <a:r>
                        <a:rPr lang="it-IT" sz="1200" b="0" i="0" u="none" strike="noStrike">
                          <a:solidFill>
                            <a:srgbClr val="000000"/>
                          </a:solidFill>
                          <a:latin typeface="Calibri"/>
                        </a:rPr>
                        <a:t>6.0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234356">
                <a:tc vMerge="1">
                  <a:txBody>
                    <a:bodyPr/>
                    <a:lstStyle/>
                    <a:p>
                      <a:endParaRPr lang="it-IT"/>
                    </a:p>
                  </a:txBody>
                  <a:tcPr/>
                </a:tc>
                <a:tc>
                  <a:txBody>
                    <a:bodyPr/>
                    <a:lstStyle/>
                    <a:p>
                      <a:pPr algn="ctr" fontAlgn="b"/>
                      <a:r>
                        <a:rPr lang="it-IT" sz="1200" b="0" i="0" u="none" strike="noStrike">
                          <a:solidFill>
                            <a:srgbClr val="000000"/>
                          </a:solidFill>
                          <a:latin typeface="Calibri"/>
                        </a:rPr>
                        <a:t>presenze var% 2007-2017</a:t>
                      </a:r>
                    </a:p>
                  </a:txBody>
                  <a:tcPr marL="6439" marR="6439" marT="6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-59.8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it-IT" sz="1200" b="0" i="0" u="none" strike="noStrike">
                          <a:solidFill>
                            <a:srgbClr val="000000"/>
                          </a:solidFill>
                          <a:latin typeface="Calibri"/>
                        </a:rPr>
                        <a:t>-39.6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ctr"/>
                      <a:r>
                        <a:rPr lang="it-IT" sz="1200" b="0" i="0" u="none" strike="noStrike">
                          <a:solidFill>
                            <a:srgbClr val="000000"/>
                          </a:solidFill>
                          <a:latin typeface="Calibri"/>
                        </a:rPr>
                        <a:t>-12.1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it-IT" sz="1200" b="0" i="0" u="none" strike="noStrike">
                          <a:solidFill>
                            <a:srgbClr val="000000"/>
                          </a:solidFill>
                          <a:latin typeface="Calibri"/>
                        </a:rPr>
                        <a:t>83.1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ctr"/>
                      <a:r>
                        <a:rPr lang="it-IT" sz="1200" b="0" i="0" u="none" strike="noStrike">
                          <a:solidFill>
                            <a:srgbClr val="000000"/>
                          </a:solidFill>
                          <a:latin typeface="Calibri"/>
                        </a:rPr>
                        <a:t>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latin typeface="Calibri"/>
                        </a:rPr>
                        <a:t>106.6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ctr" fontAlgn="ctr"/>
                      <a:r>
                        <a:rPr lang="it-IT" sz="1200" b="0" i="0" u="none" strike="noStrike">
                          <a:solidFill>
                            <a:srgbClr val="000000"/>
                          </a:solidFill>
                          <a:latin typeface="Calibri"/>
                        </a:rPr>
                        <a:t>-29.2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it-IT" sz="1200" b="0" i="0" u="none" strike="noStrike">
                          <a:solidFill>
                            <a:srgbClr val="000000"/>
                          </a:solidFill>
                          <a:latin typeface="Calibri"/>
                        </a:rPr>
                        <a:t>465.5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it-IT" sz="1200" b="0" i="0" u="none" strike="noStrike">
                          <a:solidFill>
                            <a:srgbClr val="000000"/>
                          </a:solidFill>
                          <a:latin typeface="Calibri"/>
                        </a:rPr>
                        <a:t>-37.6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c>
                  <a:txBody>
                    <a:bodyPr/>
                    <a:lstStyle/>
                    <a:p>
                      <a:pPr algn="ctr" fontAlgn="ctr"/>
                      <a:r>
                        <a:rPr lang="it-IT" sz="1200" b="0" i="0" u="none" strike="noStrike">
                          <a:solidFill>
                            <a:srgbClr val="000000"/>
                          </a:solidFill>
                          <a:latin typeface="Calibri"/>
                        </a:rPr>
                        <a:t>-20.3 </a:t>
                      </a:r>
                    </a:p>
                  </a:txBody>
                  <a:tcPr marL="6439" marR="6439" marT="6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738664"/>
          </a:xfrm>
          <a:prstGeom prst="rect">
            <a:avLst/>
          </a:prstGeom>
          <a:noFill/>
        </p:spPr>
        <p:txBody>
          <a:bodyPr wrap="square" rtlCol="0">
            <a:spAutoFit/>
          </a:bodyPr>
          <a:lstStyle/>
          <a:p>
            <a:pPr algn="ctr"/>
            <a:r>
              <a:rPr lang="it-IT" sz="2400" b="1" smtClean="0">
                <a:latin typeface="+mj-lt"/>
              </a:rPr>
              <a:t>La stagionalità</a:t>
            </a:r>
            <a:endParaRPr lang="it-IT" sz="2400" b="1" dirty="0" smtClean="0"/>
          </a:p>
          <a:p>
            <a:endParaRPr lang="it-IT" dirty="0"/>
          </a:p>
        </p:txBody>
      </p:sp>
      <p:sp>
        <p:nvSpPr>
          <p:cNvPr id="6" name="CasellaDiTesto 5"/>
          <p:cNvSpPr txBox="1"/>
          <p:nvPr/>
        </p:nvSpPr>
        <p:spPr>
          <a:xfrm>
            <a:off x="5148064" y="908720"/>
            <a:ext cx="3816424" cy="738664"/>
          </a:xfrm>
          <a:prstGeom prst="rect">
            <a:avLst/>
          </a:prstGeom>
          <a:noFill/>
        </p:spPr>
        <p:txBody>
          <a:bodyPr wrap="square" rtlCol="0">
            <a:spAutoFit/>
          </a:bodyPr>
          <a:lstStyle/>
          <a:p>
            <a:r>
              <a:rPr lang="it-IT" sz="1400" b="1" dirty="0" smtClean="0"/>
              <a:t>Peso delle presenze nei mesi estivi sul totale </a:t>
            </a:r>
          </a:p>
          <a:p>
            <a:r>
              <a:rPr lang="it-IT" sz="1400" b="1" dirty="0" smtClean="0"/>
              <a:t>2000, 2007, 2017</a:t>
            </a:r>
          </a:p>
          <a:p>
            <a:endParaRPr lang="it-IT" sz="1400" b="1" dirty="0"/>
          </a:p>
        </p:txBody>
      </p:sp>
      <p:graphicFrame>
        <p:nvGraphicFramePr>
          <p:cNvPr id="8" name="Tabella 7"/>
          <p:cNvGraphicFramePr>
            <a:graphicFrameLocks noGrp="1"/>
          </p:cNvGraphicFramePr>
          <p:nvPr/>
        </p:nvGraphicFramePr>
        <p:xfrm>
          <a:off x="5292080" y="1484784"/>
          <a:ext cx="3600400" cy="2005965"/>
        </p:xfrm>
        <a:graphic>
          <a:graphicData uri="http://schemas.openxmlformats.org/drawingml/2006/table">
            <a:tbl>
              <a:tblPr/>
              <a:tblGrid>
                <a:gridCol w="1584176"/>
                <a:gridCol w="720080"/>
                <a:gridCol w="648072"/>
                <a:gridCol w="648072"/>
              </a:tblGrid>
              <a:tr h="208823">
                <a:tc>
                  <a:txBody>
                    <a:bodyPr/>
                    <a:lstStyle/>
                    <a:p>
                      <a:pPr algn="l" fontAlgn="b"/>
                      <a:r>
                        <a:rPr lang="it-IT" sz="1400" b="1" i="0" u="none" strike="noStrike" dirty="0">
                          <a:solidFill>
                            <a:srgbClr val="000000"/>
                          </a:solidFill>
                          <a:latin typeface="Arial"/>
                        </a:rPr>
                        <a:t>MARE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08823">
                <a:tc>
                  <a:txBody>
                    <a:bodyPr/>
                    <a:lstStyle/>
                    <a:p>
                      <a:pPr algn="l" fontAlgn="b"/>
                      <a:r>
                        <a:rPr lang="it-IT" sz="1400" b="0" i="0" u="none" strike="noStrike">
                          <a:solidFill>
                            <a:srgbClr val="000000"/>
                          </a:solidFill>
                          <a:latin typeface="Calibri"/>
                        </a:rPr>
                        <a:t>Versilia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8823">
                <a:tc>
                  <a:txBody>
                    <a:bodyPr/>
                    <a:lstStyle/>
                    <a:p>
                      <a:pPr algn="l" fontAlgn="b"/>
                      <a:r>
                        <a:rPr lang="it-IT" sz="1400" b="0" i="0" u="none" strike="noStrike">
                          <a:solidFill>
                            <a:srgbClr val="000000"/>
                          </a:solidFill>
                          <a:latin typeface="Calibri"/>
                        </a:rPr>
                        <a:t>Isola d’Elba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823">
                <a:tc>
                  <a:txBody>
                    <a:bodyPr/>
                    <a:lstStyle/>
                    <a:p>
                      <a:pPr algn="l" fontAlgn="b"/>
                      <a:r>
                        <a:rPr lang="it-IT" sz="1400" b="0" i="0" u="none" strike="noStrike" dirty="0">
                          <a:solidFill>
                            <a:srgbClr val="000000"/>
                          </a:solidFill>
                          <a:latin typeface="Calibri"/>
                        </a:rPr>
                        <a:t>Costa degli Etruschi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823">
                <a:tc>
                  <a:txBody>
                    <a:bodyPr/>
                    <a:lstStyle/>
                    <a:p>
                      <a:pPr algn="l" fontAlgn="b"/>
                      <a:r>
                        <a:rPr lang="it-IT" sz="1400" b="0" i="0" u="none" strike="noStrike" dirty="0">
                          <a:solidFill>
                            <a:srgbClr val="000000"/>
                          </a:solidFill>
                          <a:latin typeface="Calibri"/>
                        </a:rPr>
                        <a:t>Maremma Area Nord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823">
                <a:tc>
                  <a:txBody>
                    <a:bodyPr/>
                    <a:lstStyle/>
                    <a:p>
                      <a:pPr algn="l" fontAlgn="b"/>
                      <a:r>
                        <a:rPr lang="it-IT" sz="1400" b="0" i="0" u="none" strike="noStrike">
                          <a:solidFill>
                            <a:srgbClr val="000000"/>
                          </a:solidFill>
                          <a:latin typeface="Calibri"/>
                        </a:rPr>
                        <a:t>Maremma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823">
                <a:tc>
                  <a:txBody>
                    <a:bodyPr/>
                    <a:lstStyle/>
                    <a:p>
                      <a:pPr algn="l" fontAlgn="b"/>
                      <a:r>
                        <a:rPr lang="it-IT" sz="1400" b="0" i="0" u="none" strike="noStrike">
                          <a:solidFill>
                            <a:srgbClr val="000000"/>
                          </a:solidFill>
                          <a:latin typeface="Calibri"/>
                        </a:rPr>
                        <a:t>Riviera Apuana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823">
                <a:tc>
                  <a:txBody>
                    <a:bodyPr/>
                    <a:lstStyle/>
                    <a:p>
                      <a:pPr algn="l" fontAlgn="b"/>
                      <a:r>
                        <a:rPr lang="it-IT" sz="1400" b="1" i="0" u="none" strike="noStrike">
                          <a:solidFill>
                            <a:srgbClr val="000000"/>
                          </a:solidFill>
                          <a:latin typeface="Calibri"/>
                        </a:rPr>
                        <a:t>MARE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823">
                <a:tc>
                  <a:txBody>
                    <a:bodyPr/>
                    <a:lstStyle/>
                    <a:p>
                      <a:pPr algn="l" fontAlgn="b"/>
                      <a:r>
                        <a:rPr lang="it-IT" sz="1400" b="1" i="0" u="none" strike="noStrike" dirty="0">
                          <a:solidFill>
                            <a:srgbClr val="000000"/>
                          </a:solidFill>
                          <a:latin typeface="Calibri"/>
                        </a:rPr>
                        <a:t>Toscana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ella 9"/>
          <p:cNvGraphicFramePr>
            <a:graphicFrameLocks noGrp="1"/>
          </p:cNvGraphicFramePr>
          <p:nvPr/>
        </p:nvGraphicFramePr>
        <p:xfrm>
          <a:off x="179512" y="4509120"/>
          <a:ext cx="4680521" cy="2005965"/>
        </p:xfrm>
        <a:graphic>
          <a:graphicData uri="http://schemas.openxmlformats.org/drawingml/2006/table">
            <a:tbl>
              <a:tblPr/>
              <a:tblGrid>
                <a:gridCol w="2041136"/>
                <a:gridCol w="977550"/>
                <a:gridCol w="782040"/>
                <a:gridCol w="879795"/>
              </a:tblGrid>
              <a:tr h="194422">
                <a:tc>
                  <a:txBody>
                    <a:bodyPr/>
                    <a:lstStyle/>
                    <a:p>
                      <a:pPr algn="l" fontAlgn="b"/>
                      <a:endParaRPr lang="it-IT" sz="14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194422">
                <a:tc>
                  <a:txBody>
                    <a:bodyPr/>
                    <a:lstStyle/>
                    <a:p>
                      <a:pPr algn="l" fontAlgn="b"/>
                      <a:r>
                        <a:rPr lang="it-IT" sz="1400" b="0" i="0" u="none" strike="noStrike" dirty="0">
                          <a:solidFill>
                            <a:srgbClr val="000000"/>
                          </a:solidFill>
                          <a:latin typeface="Calibri"/>
                        </a:rPr>
                        <a:t>Versilia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4422">
                <a:tc>
                  <a:txBody>
                    <a:bodyPr/>
                    <a:lstStyle/>
                    <a:p>
                      <a:pPr algn="l" fontAlgn="b"/>
                      <a:r>
                        <a:rPr lang="it-IT" sz="1400" b="0" i="0" u="none" strike="noStrike">
                          <a:solidFill>
                            <a:srgbClr val="000000"/>
                          </a:solidFill>
                          <a:latin typeface="Calibri"/>
                        </a:rPr>
                        <a:t>Isola d’Elba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422">
                <a:tc>
                  <a:txBody>
                    <a:bodyPr/>
                    <a:lstStyle/>
                    <a:p>
                      <a:pPr algn="l" fontAlgn="b"/>
                      <a:r>
                        <a:rPr lang="it-IT" sz="1400" b="0" i="0" u="none" strike="noStrike">
                          <a:solidFill>
                            <a:srgbClr val="000000"/>
                          </a:solidFill>
                          <a:latin typeface="Calibri"/>
                        </a:rPr>
                        <a:t>Costa degli Etruschi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422">
                <a:tc>
                  <a:txBody>
                    <a:bodyPr/>
                    <a:lstStyle/>
                    <a:p>
                      <a:pPr algn="l" fontAlgn="b"/>
                      <a:r>
                        <a:rPr lang="it-IT" sz="1400" b="0" i="0" u="none" strike="noStrike">
                          <a:solidFill>
                            <a:srgbClr val="000000"/>
                          </a:solidFill>
                          <a:latin typeface="Calibri"/>
                        </a:rPr>
                        <a:t>Maremma Area Nord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4422">
                <a:tc>
                  <a:txBody>
                    <a:bodyPr/>
                    <a:lstStyle/>
                    <a:p>
                      <a:pPr algn="l" fontAlgn="b"/>
                      <a:r>
                        <a:rPr lang="it-IT" sz="1400" b="0" i="0" u="none" strike="noStrike" dirty="0">
                          <a:solidFill>
                            <a:srgbClr val="000000"/>
                          </a:solidFill>
                          <a:latin typeface="Calibri"/>
                        </a:rPr>
                        <a:t>Maremma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l" fontAlgn="b"/>
                      <a:r>
                        <a:rPr lang="it-IT" sz="1400" b="0" i="0" u="none" strike="noStrike">
                          <a:solidFill>
                            <a:srgbClr val="000000"/>
                          </a:solidFill>
                          <a:latin typeface="Calibri"/>
                        </a:rPr>
                        <a:t>Riviera Apuana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l" fontAlgn="b"/>
                      <a:r>
                        <a:rPr lang="it-IT" sz="1400" b="1" i="0" u="none" strike="noStrike">
                          <a:solidFill>
                            <a:srgbClr val="000000"/>
                          </a:solidFill>
                          <a:latin typeface="Calibri"/>
                        </a:rPr>
                        <a:t>MARE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l" fontAlgn="b"/>
                      <a:r>
                        <a:rPr lang="it-IT" sz="1400" b="1" i="0" u="none" strike="noStrike">
                          <a:solidFill>
                            <a:srgbClr val="000000"/>
                          </a:solidFill>
                          <a:latin typeface="Calibri"/>
                        </a:rPr>
                        <a:t>Toscana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CasellaDiTesto 10"/>
          <p:cNvSpPr txBox="1"/>
          <p:nvPr/>
        </p:nvSpPr>
        <p:spPr>
          <a:xfrm>
            <a:off x="5220072" y="3861048"/>
            <a:ext cx="3744416" cy="523220"/>
          </a:xfrm>
          <a:prstGeom prst="rect">
            <a:avLst/>
          </a:prstGeom>
          <a:noFill/>
        </p:spPr>
        <p:txBody>
          <a:bodyPr wrap="square" rtlCol="0">
            <a:spAutoFit/>
          </a:bodyPr>
          <a:lstStyle/>
          <a:p>
            <a:r>
              <a:rPr lang="it-IT" sz="1400" b="1" dirty="0" smtClean="0"/>
              <a:t>Peso Autunno e Primavera  rispetto alla stagione </a:t>
            </a:r>
            <a:r>
              <a:rPr lang="it-IT" sz="1400" b="1" smtClean="0"/>
              <a:t>estiva : 2000</a:t>
            </a:r>
            <a:r>
              <a:rPr lang="it-IT" sz="1400" b="1" dirty="0" smtClean="0"/>
              <a:t>, 2007, 2017</a:t>
            </a:r>
            <a:endParaRPr lang="it-IT" sz="1400" b="1" dirty="0"/>
          </a:p>
        </p:txBody>
      </p:sp>
      <p:sp>
        <p:nvSpPr>
          <p:cNvPr id="12" name="CasellaDiTesto 11"/>
          <p:cNvSpPr txBox="1"/>
          <p:nvPr/>
        </p:nvSpPr>
        <p:spPr>
          <a:xfrm>
            <a:off x="107504" y="908720"/>
            <a:ext cx="4680520" cy="523220"/>
          </a:xfrm>
          <a:prstGeom prst="rect">
            <a:avLst/>
          </a:prstGeom>
          <a:noFill/>
        </p:spPr>
        <p:txBody>
          <a:bodyPr wrap="square" rtlCol="0">
            <a:spAutoFit/>
          </a:bodyPr>
          <a:lstStyle/>
          <a:p>
            <a:r>
              <a:rPr lang="it-IT" sz="1400" b="1" dirty="0" smtClean="0"/>
              <a:t>Tasso di stagionalità = (Presenze nel mese con presenze massime)/(Presenze nel mese con presenze minime)</a:t>
            </a:r>
            <a:endParaRPr lang="it-IT" sz="1400" b="1" dirty="0"/>
          </a:p>
        </p:txBody>
      </p:sp>
      <p:sp>
        <p:nvSpPr>
          <p:cNvPr id="13" name="CasellaDiTesto 12"/>
          <p:cNvSpPr txBox="1"/>
          <p:nvPr/>
        </p:nvSpPr>
        <p:spPr>
          <a:xfrm>
            <a:off x="179512" y="3933056"/>
            <a:ext cx="4752528" cy="523220"/>
          </a:xfrm>
          <a:prstGeom prst="rect">
            <a:avLst/>
          </a:prstGeom>
          <a:noFill/>
        </p:spPr>
        <p:txBody>
          <a:bodyPr wrap="square" rtlCol="0">
            <a:spAutoFit/>
          </a:bodyPr>
          <a:lstStyle/>
          <a:p>
            <a:r>
              <a:rPr lang="it-IT" sz="1400" b="1" dirty="0" smtClean="0"/>
              <a:t>Picco di stagionalità. Presenze nel mese con presenze massime/ Presenze medie annuali   2000, 2007, 2017</a:t>
            </a:r>
            <a:endParaRPr lang="it-IT" sz="1400" b="1" dirty="0"/>
          </a:p>
        </p:txBody>
      </p:sp>
      <p:graphicFrame>
        <p:nvGraphicFramePr>
          <p:cNvPr id="14" name="Tabella 13"/>
          <p:cNvGraphicFramePr>
            <a:graphicFrameLocks noGrp="1"/>
          </p:cNvGraphicFramePr>
          <p:nvPr/>
        </p:nvGraphicFramePr>
        <p:xfrm>
          <a:off x="5220072" y="4509120"/>
          <a:ext cx="3816424" cy="2005965"/>
        </p:xfrm>
        <a:graphic>
          <a:graphicData uri="http://schemas.openxmlformats.org/drawingml/2006/table">
            <a:tbl>
              <a:tblPr/>
              <a:tblGrid>
                <a:gridCol w="1712599"/>
                <a:gridCol w="673224"/>
                <a:gridCol w="757377"/>
                <a:gridCol w="673224"/>
              </a:tblGrid>
              <a:tr h="200025">
                <a:tc>
                  <a:txBody>
                    <a:bodyPr/>
                    <a:lstStyle/>
                    <a:p>
                      <a:pPr algn="l" fontAlgn="b"/>
                      <a:endParaRPr lang="it-IT" sz="1400" b="1"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b"/>
                      <a:r>
                        <a:rPr lang="it-IT" sz="1400" b="1" i="0" u="none" strike="noStrike">
                          <a:solidFill>
                            <a:srgbClr val="000000"/>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r>
              <a:tr h="200025">
                <a:tc>
                  <a:txBody>
                    <a:bodyPr/>
                    <a:lstStyle/>
                    <a:p>
                      <a:pPr algn="l" fontAlgn="b"/>
                      <a:r>
                        <a:rPr lang="it-IT" sz="1400" b="0" i="0" u="none" strike="noStrike">
                          <a:solidFill>
                            <a:srgbClr val="000000"/>
                          </a:solidFill>
                          <a:latin typeface="Calibri"/>
                        </a:rPr>
                        <a:t>Versilia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l" fontAlgn="b"/>
                      <a:r>
                        <a:rPr lang="it-IT" sz="1400" b="0" i="0" u="none" strike="noStrike">
                          <a:solidFill>
                            <a:srgbClr val="000000"/>
                          </a:solidFill>
                          <a:latin typeface="Calibri"/>
                        </a:rPr>
                        <a:t>Isola d’Elba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0025">
                <a:tc>
                  <a:txBody>
                    <a:bodyPr/>
                    <a:lstStyle/>
                    <a:p>
                      <a:pPr algn="l" fontAlgn="b"/>
                      <a:r>
                        <a:rPr lang="it-IT" sz="1400" b="0" i="0" u="none" strike="noStrike">
                          <a:solidFill>
                            <a:srgbClr val="000000"/>
                          </a:solidFill>
                          <a:latin typeface="Calibri"/>
                        </a:rPr>
                        <a:t>Costa degli Etruschi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0025">
                <a:tc>
                  <a:txBody>
                    <a:bodyPr/>
                    <a:lstStyle/>
                    <a:p>
                      <a:pPr algn="l" fontAlgn="b"/>
                      <a:r>
                        <a:rPr lang="it-IT" sz="1400" b="0" i="0" u="none" strike="noStrike">
                          <a:solidFill>
                            <a:srgbClr val="000000"/>
                          </a:solidFill>
                          <a:latin typeface="Calibri"/>
                        </a:rPr>
                        <a:t>Maremma Area Nord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0025">
                <a:tc>
                  <a:txBody>
                    <a:bodyPr/>
                    <a:lstStyle/>
                    <a:p>
                      <a:pPr algn="l" fontAlgn="b"/>
                      <a:r>
                        <a:rPr lang="it-IT" sz="1400" b="0" i="0" u="none" strike="noStrike">
                          <a:solidFill>
                            <a:srgbClr val="000000"/>
                          </a:solidFill>
                          <a:latin typeface="Calibri"/>
                        </a:rPr>
                        <a:t>Maremma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0" i="0" u="none" strike="noStrike">
                          <a:solidFill>
                            <a:srgbClr val="000000"/>
                          </a:solidFill>
                          <a:latin typeface="Calibri"/>
                        </a:rPr>
                        <a:t>Riviera Apuana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1" i="0" u="none" strike="noStrike">
                          <a:solidFill>
                            <a:srgbClr val="000000"/>
                          </a:solidFill>
                          <a:latin typeface="Calibri"/>
                        </a:rPr>
                        <a:t>MARE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it-IT" sz="1400" b="1" i="0" u="none" strike="noStrike">
                          <a:solidFill>
                            <a:srgbClr val="000000"/>
                          </a:solidFill>
                          <a:latin typeface="Calibri"/>
                        </a:rPr>
                        <a:t>Toscana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a:rPr>
                        <a:t>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ella 15"/>
          <p:cNvGraphicFramePr>
            <a:graphicFrameLocks noGrp="1"/>
          </p:cNvGraphicFramePr>
          <p:nvPr/>
        </p:nvGraphicFramePr>
        <p:xfrm>
          <a:off x="179512" y="1484784"/>
          <a:ext cx="4536504" cy="2228850"/>
        </p:xfrm>
        <a:graphic>
          <a:graphicData uri="http://schemas.openxmlformats.org/drawingml/2006/table">
            <a:tbl>
              <a:tblPr/>
              <a:tblGrid>
                <a:gridCol w="2036796"/>
                <a:gridCol w="925818"/>
                <a:gridCol w="740654"/>
                <a:gridCol w="833236"/>
              </a:tblGrid>
              <a:tr h="202932">
                <a:tc>
                  <a:txBody>
                    <a:bodyPr/>
                    <a:lstStyle/>
                    <a:p>
                      <a:pPr algn="l" fontAlgn="b"/>
                      <a:r>
                        <a:rPr lang="it-IT" sz="1400" b="1"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it-IT" sz="1400" b="1" i="0" u="none" strike="noStrike">
                          <a:solidFill>
                            <a:srgbClr val="000000"/>
                          </a:solidFill>
                          <a:latin typeface="Arial"/>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it-IT" sz="1400" b="1" i="0" u="none" strike="noStrike">
                          <a:solidFill>
                            <a:srgbClr val="000000"/>
                          </a:solidFill>
                          <a:latin typeface="Arial"/>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it-IT" sz="1400" b="1" i="0" u="none" strike="noStrike">
                          <a:solidFill>
                            <a:srgbClr val="000000"/>
                          </a:solidFill>
                          <a:latin typeface="Arial"/>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2932">
                <a:tc>
                  <a:txBody>
                    <a:bodyPr/>
                    <a:lstStyle/>
                    <a:p>
                      <a:pPr algn="l" fontAlgn="b"/>
                      <a:r>
                        <a:rPr lang="it-IT" sz="1400" b="0" i="0" u="none" strike="noStrike">
                          <a:solidFill>
                            <a:srgbClr val="000000"/>
                          </a:solidFill>
                          <a:latin typeface="Calibri"/>
                        </a:rPr>
                        <a:t>Versilia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29.43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a:solidFill>
                            <a:srgbClr val="000000"/>
                          </a:solidFill>
                          <a:latin typeface="Arial"/>
                        </a:rPr>
                        <a:t>24.73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a:solidFill>
                            <a:srgbClr val="000000"/>
                          </a:solidFill>
                          <a:latin typeface="Arial"/>
                        </a:rPr>
                        <a:t>21.09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2932">
                <a:tc>
                  <a:txBody>
                    <a:bodyPr/>
                    <a:lstStyle/>
                    <a:p>
                      <a:pPr algn="l" fontAlgn="b"/>
                      <a:r>
                        <a:rPr lang="it-IT" sz="1400" b="0" i="0" u="none" strike="noStrike">
                          <a:solidFill>
                            <a:srgbClr val="000000"/>
                          </a:solidFill>
                          <a:latin typeface="Calibri"/>
                        </a:rPr>
                        <a:t>Isola d’Elba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181.54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rgbClr val="000000"/>
                          </a:solidFill>
                          <a:latin typeface="Arial"/>
                        </a:rPr>
                        <a:t>205.40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rgbClr val="000000"/>
                          </a:solidFill>
                          <a:latin typeface="Arial"/>
                        </a:rPr>
                        <a:t>115.66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932">
                <a:tc>
                  <a:txBody>
                    <a:bodyPr/>
                    <a:lstStyle/>
                    <a:p>
                      <a:pPr algn="l" fontAlgn="b"/>
                      <a:r>
                        <a:rPr lang="it-IT" sz="1400" b="0" i="0" u="none" strike="noStrike" dirty="0">
                          <a:solidFill>
                            <a:schemeClr val="tx1"/>
                          </a:solidFill>
                          <a:latin typeface="Calibri"/>
                        </a:rPr>
                        <a:t>Costa degli Etruschi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chemeClr val="tx1"/>
                          </a:solidFill>
                          <a:latin typeface="Arial"/>
                        </a:rPr>
                        <a:t>72.64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chemeClr val="tx1"/>
                          </a:solidFill>
                          <a:latin typeface="Arial"/>
                        </a:rPr>
                        <a:t>67.76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a:solidFill>
                            <a:schemeClr val="tx1"/>
                          </a:solidFill>
                          <a:latin typeface="Arial"/>
                        </a:rPr>
                        <a:t>81.53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932">
                <a:tc>
                  <a:txBody>
                    <a:bodyPr/>
                    <a:lstStyle/>
                    <a:p>
                      <a:pPr algn="l" fontAlgn="b"/>
                      <a:r>
                        <a:rPr lang="it-IT" sz="1400" b="0" i="0" u="none" strike="noStrike" dirty="0">
                          <a:solidFill>
                            <a:schemeClr val="tx1"/>
                          </a:solidFill>
                          <a:latin typeface="Calibri"/>
                        </a:rPr>
                        <a:t>Maremma Area Nord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chemeClr val="tx1"/>
                          </a:solidFill>
                          <a:latin typeface="Arial"/>
                        </a:rPr>
                        <a:t>81.49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chemeClr val="tx1"/>
                          </a:solidFill>
                          <a:latin typeface="Arial"/>
                        </a:rPr>
                        <a:t>66.84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it-IT" sz="1400" b="0" i="0" u="none" strike="noStrike" dirty="0">
                          <a:solidFill>
                            <a:schemeClr val="tx1"/>
                          </a:solidFill>
                          <a:latin typeface="Arial"/>
                        </a:rPr>
                        <a:t>84.32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932">
                <a:tc>
                  <a:txBody>
                    <a:bodyPr/>
                    <a:lstStyle/>
                    <a:p>
                      <a:pPr algn="l" fontAlgn="b"/>
                      <a:r>
                        <a:rPr lang="it-IT" sz="1400" b="1" i="0" u="none" strike="noStrike" dirty="0">
                          <a:solidFill>
                            <a:srgbClr val="000000"/>
                          </a:solidFill>
                          <a:latin typeface="Calibri"/>
                        </a:rPr>
                        <a:t>MARE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a:solidFill>
                            <a:srgbClr val="000000"/>
                          </a:solidFill>
                          <a:latin typeface="Arial"/>
                        </a:rPr>
                        <a:t>48.46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a:solidFill>
                            <a:srgbClr val="000000"/>
                          </a:solidFill>
                          <a:latin typeface="Arial"/>
                        </a:rPr>
                        <a:t>39.46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1" i="0" u="none" strike="noStrike" dirty="0">
                          <a:solidFill>
                            <a:srgbClr val="000000"/>
                          </a:solidFill>
                          <a:latin typeface="Arial"/>
                        </a:rPr>
                        <a:t>45.54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32">
                <a:tc>
                  <a:txBody>
                    <a:bodyPr/>
                    <a:lstStyle/>
                    <a:p>
                      <a:pPr algn="l" fontAlgn="b"/>
                      <a:r>
                        <a:rPr lang="it-IT" sz="1400" b="0" i="0" u="none" strike="noStrike">
                          <a:solidFill>
                            <a:srgbClr val="000000"/>
                          </a:solidFill>
                          <a:latin typeface="Calibri"/>
                        </a:rPr>
                        <a:t>ARTE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Arial"/>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32">
                <a:tc>
                  <a:txBody>
                    <a:bodyPr/>
                    <a:lstStyle/>
                    <a:p>
                      <a:pPr algn="l" fontAlgn="b"/>
                      <a:r>
                        <a:rPr lang="it-IT" sz="1400" b="0" i="0" u="none" strike="noStrike">
                          <a:solidFill>
                            <a:srgbClr val="000000"/>
                          </a:solidFill>
                          <a:latin typeface="Calibri"/>
                        </a:rPr>
                        <a:t>CAMPAGNA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11.20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Arial"/>
                        </a:rPr>
                        <a:t>10.11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Arial"/>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32">
                <a:tc>
                  <a:txBody>
                    <a:bodyPr/>
                    <a:lstStyle/>
                    <a:p>
                      <a:pPr algn="l" fontAlgn="b"/>
                      <a:r>
                        <a:rPr lang="it-IT" sz="1400" b="0" i="0" u="none" strike="noStrike">
                          <a:solidFill>
                            <a:srgbClr val="000000"/>
                          </a:solidFill>
                          <a:latin typeface="Calibri"/>
                        </a:rPr>
                        <a:t>MONTAGNA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Arial"/>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2932">
                <a:tc>
                  <a:txBody>
                    <a:bodyPr/>
                    <a:lstStyle/>
                    <a:p>
                      <a:pPr algn="l" fontAlgn="b"/>
                      <a:r>
                        <a:rPr lang="it-IT" sz="1400" b="0" i="0" u="none" strike="noStrike" dirty="0">
                          <a:solidFill>
                            <a:srgbClr val="000000"/>
                          </a:solidFill>
                          <a:latin typeface="Calibri"/>
                        </a:rPr>
                        <a:t>Toscana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a:solidFill>
                            <a:srgbClr val="000000"/>
                          </a:solidFill>
                          <a:latin typeface="Arial"/>
                        </a:rPr>
                        <a:t>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400" b="0" i="0" u="none" strike="noStrike" dirty="0">
                          <a:solidFill>
                            <a:srgbClr val="000000"/>
                          </a:solidFill>
                          <a:latin typeface="Arial"/>
                        </a:rPr>
                        <a:t>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107996"/>
          </a:xfrm>
          <a:prstGeom prst="rect">
            <a:avLst/>
          </a:prstGeom>
          <a:noFill/>
        </p:spPr>
        <p:txBody>
          <a:bodyPr wrap="square" rtlCol="0">
            <a:spAutoFit/>
          </a:bodyPr>
          <a:lstStyle/>
          <a:p>
            <a:pPr algn="ctr"/>
            <a:r>
              <a:rPr lang="it-IT" sz="2400" b="1" dirty="0" smtClean="0">
                <a:latin typeface="+mj-lt"/>
              </a:rPr>
              <a:t>Tavola di sintesi del rapporto tra domanda e offerta di ricettività </a:t>
            </a:r>
          </a:p>
          <a:p>
            <a:pPr algn="ctr"/>
            <a:r>
              <a:rPr lang="it-IT" sz="2400" b="1" dirty="0" smtClean="0">
                <a:latin typeface="+mj-lt"/>
              </a:rPr>
              <a:t>2007-2017</a:t>
            </a:r>
          </a:p>
          <a:p>
            <a:endParaRPr lang="it-IT" dirty="0"/>
          </a:p>
        </p:txBody>
      </p:sp>
      <p:graphicFrame>
        <p:nvGraphicFramePr>
          <p:cNvPr id="4" name="Tabella 3"/>
          <p:cNvGraphicFramePr>
            <a:graphicFrameLocks noGrp="1"/>
          </p:cNvGraphicFramePr>
          <p:nvPr/>
        </p:nvGraphicFramePr>
        <p:xfrm>
          <a:off x="395536" y="1340765"/>
          <a:ext cx="8424937" cy="4680523"/>
        </p:xfrm>
        <a:graphic>
          <a:graphicData uri="http://schemas.openxmlformats.org/drawingml/2006/table">
            <a:tbl>
              <a:tblPr/>
              <a:tblGrid>
                <a:gridCol w="2279087"/>
                <a:gridCol w="1229170"/>
                <a:gridCol w="1229170"/>
                <a:gridCol w="1229170"/>
                <a:gridCol w="1229170"/>
                <a:gridCol w="1229170"/>
              </a:tblGrid>
              <a:tr h="1897183">
                <a:tc>
                  <a:txBody>
                    <a:bodyPr/>
                    <a:lstStyle/>
                    <a:p>
                      <a:pPr algn="l" rtl="0" fontAlgn="ctr"/>
                      <a:r>
                        <a:rPr lang="it-IT" sz="1800" b="0" i="0" u="none" strike="noStrike">
                          <a:solidFill>
                            <a:srgbClr val="000000"/>
                          </a:solidFill>
                          <a:latin typeface="Calibri"/>
                        </a:rPr>
                        <a:t> </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800" b="0" i="0" u="none" strike="noStrike">
                          <a:solidFill>
                            <a:srgbClr val="000000"/>
                          </a:solidFill>
                          <a:latin typeface="Calibri"/>
                        </a:rPr>
                        <a:t>Presenze Su Popolazione 2017</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800" b="0" i="0" u="none" strike="noStrike">
                          <a:solidFill>
                            <a:srgbClr val="000000"/>
                          </a:solidFill>
                          <a:latin typeface="Calibri"/>
                        </a:rPr>
                        <a:t>Var% Presenze su Popolazione 2017-2007</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800" b="0" i="0" u="none" strike="noStrike">
                          <a:solidFill>
                            <a:srgbClr val="000000"/>
                          </a:solidFill>
                          <a:latin typeface="Calibri"/>
                        </a:rPr>
                        <a:t>Var. % Letti su Popolazione 2017-2007</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800" b="0" i="0" u="none" strike="noStrike">
                          <a:solidFill>
                            <a:srgbClr val="000000"/>
                          </a:solidFill>
                          <a:latin typeface="Calibri"/>
                        </a:rPr>
                        <a:t>Tassi di occupazione delle strutture ricettive 2017</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it-IT" sz="1800" b="0" i="0" u="none" strike="noStrike" smtClean="0">
                          <a:solidFill>
                            <a:srgbClr val="000000"/>
                          </a:solidFill>
                          <a:latin typeface="Calibri"/>
                        </a:rPr>
                        <a:t>Var. % dei</a:t>
                      </a:r>
                      <a:r>
                        <a:rPr lang="it-IT" sz="1800" b="0" i="0" u="none" strike="noStrike" baseline="0" smtClean="0">
                          <a:solidFill>
                            <a:srgbClr val="000000"/>
                          </a:solidFill>
                          <a:latin typeface="Calibri"/>
                        </a:rPr>
                        <a:t> </a:t>
                      </a:r>
                      <a:r>
                        <a:rPr lang="it-IT" sz="1800" b="0" i="0" u="none" strike="noStrike" smtClean="0">
                          <a:solidFill>
                            <a:srgbClr val="000000"/>
                          </a:solidFill>
                          <a:latin typeface="Calibri"/>
                        </a:rPr>
                        <a:t>Tassi </a:t>
                      </a:r>
                      <a:r>
                        <a:rPr lang="it-IT" sz="1800" b="0" i="0" u="none" strike="noStrike">
                          <a:solidFill>
                            <a:srgbClr val="000000"/>
                          </a:solidFill>
                          <a:latin typeface="Calibri"/>
                        </a:rPr>
                        <a:t>di occupazione  2017-2007</a:t>
                      </a:r>
                    </a:p>
                  </a:txBody>
                  <a:tcPr marL="6948" marR="6948" marT="6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890">
                <a:tc>
                  <a:txBody>
                    <a:bodyPr/>
                    <a:lstStyle/>
                    <a:p>
                      <a:pPr algn="l" rtl="0" fontAlgn="b"/>
                      <a:r>
                        <a:rPr lang="it-IT" sz="1800" b="0" i="0" u="none" strike="noStrike">
                          <a:solidFill>
                            <a:srgbClr val="000000"/>
                          </a:solidFill>
                          <a:latin typeface="Calibri"/>
                        </a:rPr>
                        <a:t>Versilia</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it-IT" sz="1800" b="0" i="0" u="none" strike="noStrike">
                          <a:solidFill>
                            <a:srgbClr val="000000"/>
                          </a:solidFill>
                          <a:latin typeface="Calibri"/>
                        </a:rPr>
                        <a:t>15.7</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0" fontAlgn="b"/>
                      <a:r>
                        <a:rPr lang="it-IT" sz="1800" b="0" i="0" u="none" strike="noStrike">
                          <a:solidFill>
                            <a:srgbClr val="000000"/>
                          </a:solidFill>
                          <a:latin typeface="Calibri"/>
                        </a:rPr>
                        <a:t>-10.5</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rtl="0" fontAlgn="b"/>
                      <a:r>
                        <a:rPr lang="it-IT" sz="1800" b="0" i="0" u="none" strike="noStrike">
                          <a:solidFill>
                            <a:srgbClr val="000000"/>
                          </a:solidFill>
                          <a:latin typeface="Calibri"/>
                        </a:rPr>
                        <a:t>-2.5</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b"/>
                      <a:r>
                        <a:rPr lang="it-IT" sz="1800" b="0" i="0" u="none" strike="noStrike">
                          <a:solidFill>
                            <a:srgbClr val="000000"/>
                          </a:solidFill>
                          <a:latin typeface="Calibri"/>
                        </a:rPr>
                        <a:t>20.8</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rtl="0" fontAlgn="b"/>
                      <a:r>
                        <a:rPr lang="it-IT" sz="1800" b="0" i="0" u="none" strike="noStrike">
                          <a:solidFill>
                            <a:srgbClr val="000000"/>
                          </a:solidFill>
                          <a:latin typeface="Calibri"/>
                        </a:rPr>
                        <a:t>-8.2</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63890">
                <a:tc>
                  <a:txBody>
                    <a:bodyPr/>
                    <a:lstStyle/>
                    <a:p>
                      <a:pPr algn="l" rtl="0" fontAlgn="b"/>
                      <a:r>
                        <a:rPr lang="it-IT" sz="1800" b="0" i="0" u="none" strike="noStrike">
                          <a:solidFill>
                            <a:srgbClr val="000000"/>
                          </a:solidFill>
                          <a:latin typeface="Calibri"/>
                        </a:rPr>
                        <a:t>Isola d’Elba</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it-IT" sz="1800" b="0" i="0" u="none" strike="noStrike">
                          <a:solidFill>
                            <a:srgbClr val="000000"/>
                          </a:solidFill>
                          <a:latin typeface="Calibri"/>
                        </a:rPr>
                        <a:t>87.8</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rtl="0" fontAlgn="b"/>
                      <a:r>
                        <a:rPr lang="it-IT" sz="1800" b="0" i="0" u="none" strike="noStrike">
                          <a:solidFill>
                            <a:srgbClr val="000000"/>
                          </a:solidFill>
                          <a:latin typeface="Calibri"/>
                        </a:rPr>
                        <a:t>-9.4</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B7A"/>
                    </a:solidFill>
                  </a:tcPr>
                </a:tc>
                <a:tc>
                  <a:txBody>
                    <a:bodyPr/>
                    <a:lstStyle/>
                    <a:p>
                      <a:pPr algn="r" rtl="0" fontAlgn="b"/>
                      <a:r>
                        <a:rPr lang="it-IT" sz="1800" b="0" i="0" u="none" strike="noStrike">
                          <a:solidFill>
                            <a:srgbClr val="000000"/>
                          </a:solidFill>
                          <a:latin typeface="Calibri"/>
                        </a:rPr>
                        <a:t>-6</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rtl="0" fontAlgn="b"/>
                      <a:r>
                        <a:rPr lang="it-IT" sz="1800" b="0" i="0" u="none" strike="noStrike">
                          <a:solidFill>
                            <a:srgbClr val="000000"/>
                          </a:solidFill>
                          <a:latin typeface="Calibri"/>
                        </a:rPr>
                        <a:t>21.7</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rtl="0" fontAlgn="b"/>
                      <a:r>
                        <a:rPr lang="it-IT" sz="1800" b="0" i="0" u="none" strike="noStrike">
                          <a:solidFill>
                            <a:srgbClr val="000000"/>
                          </a:solidFill>
                          <a:latin typeface="Calibri"/>
                        </a:rPr>
                        <a:t>-3.7</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463890">
                <a:tc>
                  <a:txBody>
                    <a:bodyPr/>
                    <a:lstStyle/>
                    <a:p>
                      <a:pPr algn="l" rtl="0" fontAlgn="b"/>
                      <a:r>
                        <a:rPr lang="it-IT" sz="1800" b="0" i="0" u="none" strike="noStrike">
                          <a:solidFill>
                            <a:srgbClr val="000000"/>
                          </a:solidFill>
                          <a:latin typeface="Calibri"/>
                        </a:rPr>
                        <a:t>Costa degli Etruschi</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800" b="0" i="0" u="none" strike="noStrike">
                          <a:solidFill>
                            <a:srgbClr val="000000"/>
                          </a:solidFill>
                          <a:latin typeface="Calibri"/>
                        </a:rPr>
                        <a:t>41.8</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2"/>
                    </a:solidFill>
                  </a:tcPr>
                </a:tc>
                <a:tc>
                  <a:txBody>
                    <a:bodyPr/>
                    <a:lstStyle/>
                    <a:p>
                      <a:pPr algn="r" rtl="0" fontAlgn="b"/>
                      <a:r>
                        <a:rPr lang="it-IT" sz="1800" b="0" i="0" u="none" strike="noStrike">
                          <a:solidFill>
                            <a:srgbClr val="000000"/>
                          </a:solidFill>
                          <a:latin typeface="Calibri"/>
                        </a:rPr>
                        <a:t>22.2</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rtl="0" fontAlgn="b"/>
                      <a:r>
                        <a:rPr lang="it-IT" sz="1800" b="0" i="0" u="none" strike="noStrike">
                          <a:solidFill>
                            <a:srgbClr val="000000"/>
                          </a:solidFill>
                          <a:latin typeface="Calibri"/>
                        </a:rPr>
                        <a:t>20.6</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rtl="0" fontAlgn="b"/>
                      <a:r>
                        <a:rPr lang="it-IT" sz="1800" b="0" i="0" u="none" strike="noStrike">
                          <a:solidFill>
                            <a:srgbClr val="000000"/>
                          </a:solidFill>
                          <a:latin typeface="Calibri"/>
                        </a:rPr>
                        <a:t>18.4</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rtl="0" fontAlgn="b"/>
                      <a:r>
                        <a:rPr lang="it-IT" sz="1800" b="0" i="0" u="none" strike="noStrike">
                          <a:solidFill>
                            <a:srgbClr val="000000"/>
                          </a:solidFill>
                          <a:latin typeface="Calibri"/>
                        </a:rPr>
                        <a:t>1.4</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r>
              <a:tr h="463890">
                <a:tc>
                  <a:txBody>
                    <a:bodyPr/>
                    <a:lstStyle/>
                    <a:p>
                      <a:pPr algn="l" rtl="0" fontAlgn="b"/>
                      <a:r>
                        <a:rPr lang="it-IT" sz="1800" b="0" i="0" u="none" strike="noStrike">
                          <a:solidFill>
                            <a:srgbClr val="000000"/>
                          </a:solidFill>
                          <a:latin typeface="Calibri"/>
                        </a:rPr>
                        <a:t>Maremma</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800" b="0" i="0" u="none" strike="noStrike">
                          <a:solidFill>
                            <a:srgbClr val="000000"/>
                          </a:solidFill>
                          <a:latin typeface="Calibri"/>
                        </a:rPr>
                        <a:t>21</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rtl="0" fontAlgn="b"/>
                      <a:r>
                        <a:rPr lang="it-IT" sz="1800" b="0" i="0" u="none" strike="noStrike">
                          <a:solidFill>
                            <a:srgbClr val="000000"/>
                          </a:solidFill>
                          <a:latin typeface="Calibri"/>
                        </a:rPr>
                        <a:t>-3.1</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rtl="0" fontAlgn="b"/>
                      <a:r>
                        <a:rPr lang="it-IT" sz="1800" b="0" i="0" u="none" strike="noStrike">
                          <a:solidFill>
                            <a:srgbClr val="000000"/>
                          </a:solidFill>
                          <a:latin typeface="Calibri"/>
                        </a:rPr>
                        <a:t>9.7</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rtl="0" fontAlgn="b"/>
                      <a:r>
                        <a:rPr lang="it-IT" sz="1800" b="0" i="0" u="none" strike="noStrike">
                          <a:solidFill>
                            <a:srgbClr val="000000"/>
                          </a:solidFill>
                          <a:latin typeface="Calibri"/>
                        </a:rPr>
                        <a:t>15.2</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rtl="0" fontAlgn="b"/>
                      <a:r>
                        <a:rPr lang="it-IT" sz="1800" b="0" i="0" u="none" strike="noStrike">
                          <a:solidFill>
                            <a:srgbClr val="000000"/>
                          </a:solidFill>
                          <a:latin typeface="Calibri"/>
                        </a:rPr>
                        <a:t>-11.7</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r>
              <a:tr h="463890">
                <a:tc>
                  <a:txBody>
                    <a:bodyPr/>
                    <a:lstStyle/>
                    <a:p>
                      <a:pPr algn="l" rtl="0" fontAlgn="b"/>
                      <a:r>
                        <a:rPr lang="it-IT" sz="1800" b="0" i="0" u="none" strike="noStrike">
                          <a:solidFill>
                            <a:srgbClr val="000000"/>
                          </a:solidFill>
                          <a:latin typeface="Calibri"/>
                        </a:rPr>
                        <a:t>Maremma Area Nord</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800" b="0" i="0" u="none" strike="noStrike">
                          <a:solidFill>
                            <a:srgbClr val="000000"/>
                          </a:solidFill>
                          <a:latin typeface="Calibri"/>
                        </a:rPr>
                        <a:t>42.1</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rtl="0" fontAlgn="b"/>
                      <a:r>
                        <a:rPr lang="it-IT" sz="1800" b="0" i="0" u="none" strike="noStrike">
                          <a:solidFill>
                            <a:srgbClr val="000000"/>
                          </a:solidFill>
                          <a:latin typeface="Calibri"/>
                        </a:rPr>
                        <a:t>1.5</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r" rtl="0" fontAlgn="b"/>
                      <a:r>
                        <a:rPr lang="it-IT" sz="1800" b="0" i="0" u="none" strike="noStrike">
                          <a:solidFill>
                            <a:srgbClr val="000000"/>
                          </a:solidFill>
                          <a:latin typeface="Calibri"/>
                        </a:rPr>
                        <a:t>16.4</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rtl="0" fontAlgn="b"/>
                      <a:r>
                        <a:rPr lang="it-IT" sz="1800" b="0" i="0" u="none" strike="noStrike">
                          <a:solidFill>
                            <a:srgbClr val="000000"/>
                          </a:solidFill>
                          <a:latin typeface="Calibri"/>
                        </a:rPr>
                        <a:t>17.2</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rtl="0" fontAlgn="b"/>
                      <a:r>
                        <a:rPr lang="it-IT" sz="1800" b="0" i="0" u="none" strike="noStrike">
                          <a:solidFill>
                            <a:srgbClr val="000000"/>
                          </a:solidFill>
                          <a:latin typeface="Calibri"/>
                        </a:rPr>
                        <a:t>-12.8</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D"/>
                    </a:solidFill>
                  </a:tcPr>
                </a:tc>
              </a:tr>
              <a:tr h="463890">
                <a:tc>
                  <a:txBody>
                    <a:bodyPr/>
                    <a:lstStyle/>
                    <a:p>
                      <a:pPr algn="l" rtl="0" fontAlgn="b"/>
                      <a:r>
                        <a:rPr lang="it-IT" sz="1800" b="0" i="0" u="none" strike="noStrike">
                          <a:solidFill>
                            <a:srgbClr val="000000"/>
                          </a:solidFill>
                          <a:latin typeface="Calibri"/>
                        </a:rPr>
                        <a:t>Riviera Apuana</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it-IT" sz="1800" b="0" i="0" u="none" strike="noStrike">
                          <a:solidFill>
                            <a:srgbClr val="000000"/>
                          </a:solidFill>
                          <a:latin typeface="Calibri"/>
                        </a:rPr>
                        <a:t>7.2</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r" rtl="0" fontAlgn="b"/>
                      <a:r>
                        <a:rPr lang="it-IT" sz="1800" b="0" i="0" u="none" strike="noStrike">
                          <a:solidFill>
                            <a:srgbClr val="000000"/>
                          </a:solidFill>
                          <a:latin typeface="Calibri"/>
                        </a:rPr>
                        <a:t>-20.4</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rtl="0" fontAlgn="b"/>
                      <a:r>
                        <a:rPr lang="it-IT" sz="1800" b="0" i="0" u="none" strike="noStrike">
                          <a:solidFill>
                            <a:srgbClr val="000000"/>
                          </a:solidFill>
                          <a:latin typeface="Calibri"/>
                        </a:rPr>
                        <a:t>5.9</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rtl="0" fontAlgn="b"/>
                      <a:r>
                        <a:rPr lang="it-IT" sz="1800" b="0" i="0" u="none" strike="noStrike">
                          <a:solidFill>
                            <a:srgbClr val="000000"/>
                          </a:solidFill>
                          <a:latin typeface="Calibri"/>
                        </a:rPr>
                        <a:t>9.5</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rtl="0" fontAlgn="b"/>
                      <a:r>
                        <a:rPr lang="it-IT" sz="1800" b="0" i="0" u="none" strike="noStrike">
                          <a:solidFill>
                            <a:srgbClr val="000000"/>
                          </a:solidFill>
                          <a:latin typeface="Calibri"/>
                        </a:rPr>
                        <a:t>-24.8</a:t>
                      </a:r>
                    </a:p>
                  </a:txBody>
                  <a:tcPr marL="6948" marR="6948" marT="6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49382" y="1077956"/>
            <a:ext cx="8894618" cy="6186309"/>
          </a:xfrm>
          <a:prstGeom prst="rect">
            <a:avLst/>
          </a:prstGeom>
          <a:noFill/>
        </p:spPr>
        <p:txBody>
          <a:bodyPr wrap="square">
            <a:spAutoFit/>
          </a:bodyPr>
          <a:lstStyle/>
          <a:p>
            <a:pPr marL="273050" indent="-273050">
              <a:lnSpc>
                <a:spcPct val="110000"/>
              </a:lnSpc>
              <a:buFont typeface="Arial" pitchFamily="34" charset="0"/>
              <a:buChar char="•"/>
              <a:defRPr/>
            </a:pPr>
            <a:r>
              <a:rPr lang="it-IT" sz="2400" b="1" dirty="0" smtClean="0">
                <a:solidFill>
                  <a:schemeClr val="tx2">
                    <a:lumMod val="75000"/>
                  </a:schemeClr>
                </a:solidFill>
                <a:latin typeface="+mj-lt"/>
              </a:rPr>
              <a:t>13,8 milioni di  arrivi  in strutture ufficiali;  +6,2%     sul 2016</a:t>
            </a:r>
          </a:p>
          <a:p>
            <a:pPr marL="273050" indent="-273050">
              <a:lnSpc>
                <a:spcPct val="110000"/>
              </a:lnSpc>
              <a:buFont typeface="Arial" pitchFamily="34" charset="0"/>
              <a:buChar char="•"/>
              <a:defRPr/>
            </a:pPr>
            <a:endParaRPr lang="it-IT" sz="2400" b="1" dirty="0" smtClean="0">
              <a:solidFill>
                <a:schemeClr val="tx2">
                  <a:lumMod val="75000"/>
                </a:schemeClr>
              </a:solidFill>
              <a:latin typeface="+mj-lt"/>
            </a:endParaRPr>
          </a:p>
          <a:p>
            <a:pPr marL="273050" indent="-273050">
              <a:lnSpc>
                <a:spcPct val="110000"/>
              </a:lnSpc>
              <a:buFont typeface="Arial" pitchFamily="34" charset="0"/>
              <a:buChar char="•"/>
              <a:defRPr/>
            </a:pPr>
            <a:r>
              <a:rPr lang="it-IT" sz="2400" b="1" dirty="0" smtClean="0">
                <a:solidFill>
                  <a:schemeClr val="tx2">
                    <a:lumMod val="75000"/>
                  </a:schemeClr>
                </a:solidFill>
                <a:latin typeface="+mj-lt"/>
              </a:rPr>
              <a:t>46,4 milioni di presenze in strutture ufficiali; +3,8%     sul 2016</a:t>
            </a:r>
          </a:p>
          <a:p>
            <a:pPr marL="273050" indent="-273050">
              <a:lnSpc>
                <a:spcPct val="110000"/>
              </a:lnSpc>
              <a:buFont typeface="Arial" pitchFamily="34" charset="0"/>
              <a:buChar char="•"/>
              <a:defRPr/>
            </a:pPr>
            <a:endParaRPr lang="it-IT" sz="2400" b="1" dirty="0" smtClean="0">
              <a:solidFill>
                <a:schemeClr val="tx2">
                  <a:lumMod val="75000"/>
                </a:schemeClr>
              </a:solidFill>
              <a:latin typeface="+mj-lt"/>
            </a:endParaRPr>
          </a:p>
          <a:p>
            <a:pPr marL="355600" indent="-355600">
              <a:lnSpc>
                <a:spcPct val="110000"/>
              </a:lnSpc>
              <a:buFont typeface="Arial" pitchFamily="34" charset="0"/>
              <a:buChar char="•"/>
              <a:defRPr/>
            </a:pPr>
            <a:r>
              <a:rPr lang="it-IT" sz="2400" b="1" dirty="0" smtClean="0">
                <a:solidFill>
                  <a:schemeClr val="tx2">
                    <a:lumMod val="75000"/>
                  </a:schemeClr>
                </a:solidFill>
                <a:latin typeface="+mj-lt"/>
              </a:rPr>
              <a:t>3,9 milioni  le presenze stimate   non comunicate  : +3,6% sul 2016</a:t>
            </a:r>
          </a:p>
          <a:p>
            <a:pPr marL="273050" indent="-273050">
              <a:lnSpc>
                <a:spcPct val="110000"/>
              </a:lnSpc>
              <a:buFont typeface="Arial" pitchFamily="34" charset="0"/>
              <a:buChar char="•"/>
              <a:defRPr/>
            </a:pPr>
            <a:endParaRPr lang="it-IT" sz="2400" b="1" dirty="0" smtClean="0">
              <a:solidFill>
                <a:schemeClr val="tx2">
                  <a:lumMod val="75000"/>
                </a:schemeClr>
              </a:solidFill>
              <a:latin typeface="+mj-lt"/>
            </a:endParaRPr>
          </a:p>
          <a:p>
            <a:pPr marL="355600" indent="-355600">
              <a:lnSpc>
                <a:spcPct val="110000"/>
              </a:lnSpc>
              <a:buFont typeface="Arial" pitchFamily="34" charset="0"/>
              <a:buChar char="•"/>
              <a:defRPr/>
            </a:pPr>
            <a:r>
              <a:rPr lang="it-IT" sz="2400" b="1" dirty="0" smtClean="0">
                <a:solidFill>
                  <a:schemeClr val="tx2">
                    <a:lumMod val="75000"/>
                  </a:schemeClr>
                </a:solidFill>
                <a:latin typeface="+mj-lt"/>
              </a:rPr>
              <a:t>Circa  48milioni   le presenze stimate  in  strutture non ufficiali</a:t>
            </a:r>
          </a:p>
          <a:p>
            <a:pPr marL="273050" indent="-273050">
              <a:lnSpc>
                <a:spcPct val="110000"/>
              </a:lnSpc>
              <a:defRPr/>
            </a:pPr>
            <a:r>
              <a:rPr lang="it-IT" sz="2400" b="1" dirty="0" smtClean="0">
                <a:solidFill>
                  <a:schemeClr val="tx2">
                    <a:lumMod val="75000"/>
                  </a:schemeClr>
                </a:solidFill>
                <a:latin typeface="+mj-lt"/>
              </a:rPr>
              <a:t>	(case in particolare)</a:t>
            </a:r>
          </a:p>
          <a:p>
            <a:pPr marL="273050" indent="-273050">
              <a:lnSpc>
                <a:spcPct val="110000"/>
              </a:lnSpc>
              <a:buFont typeface="Arial" pitchFamily="34" charset="0"/>
              <a:buChar char="•"/>
              <a:defRPr/>
            </a:pPr>
            <a:endParaRPr lang="it-IT" sz="2400" b="1" dirty="0" smtClean="0">
              <a:solidFill>
                <a:schemeClr val="tx2">
                  <a:lumMod val="75000"/>
                </a:schemeClr>
              </a:solidFill>
              <a:latin typeface="+mj-lt"/>
            </a:endParaRPr>
          </a:p>
          <a:p>
            <a:pPr marL="355600" indent="-355600">
              <a:lnSpc>
                <a:spcPct val="110000"/>
              </a:lnSpc>
              <a:buFont typeface="Arial" pitchFamily="34" charset="0"/>
              <a:buChar char="•"/>
              <a:defRPr/>
            </a:pPr>
            <a:r>
              <a:rPr lang="it-IT" sz="2400" b="1" dirty="0" smtClean="0">
                <a:solidFill>
                  <a:schemeClr val="tx2">
                    <a:lumMod val="75000"/>
                  </a:schemeClr>
                </a:solidFill>
                <a:latin typeface="+mj-lt"/>
              </a:rPr>
              <a:t> Circa 15.000 posizioni lavorative in più create tra il 2015 e il 2017 2015</a:t>
            </a:r>
          </a:p>
          <a:p>
            <a:pPr>
              <a:lnSpc>
                <a:spcPct val="110000"/>
              </a:lnSpc>
              <a:buFont typeface="Arial" pitchFamily="34" charset="0"/>
              <a:buChar char="•"/>
              <a:defRPr/>
            </a:pPr>
            <a:endParaRPr lang="it-IT" sz="1000" b="1" dirty="0" smtClean="0">
              <a:solidFill>
                <a:schemeClr val="tx2">
                  <a:lumMod val="75000"/>
                </a:schemeClr>
              </a:solidFill>
              <a:latin typeface="+mj-lt"/>
            </a:endParaRPr>
          </a:p>
          <a:p>
            <a:pPr marL="355600" indent="-355600">
              <a:lnSpc>
                <a:spcPct val="110000"/>
              </a:lnSpc>
              <a:buFont typeface="Arial" pitchFamily="34" charset="0"/>
              <a:buChar char="•"/>
              <a:defRPr/>
            </a:pPr>
            <a:r>
              <a:rPr lang="it-IT" sz="2400" b="1" dirty="0" smtClean="0">
                <a:solidFill>
                  <a:schemeClr val="tx2">
                    <a:lumMod val="75000"/>
                  </a:schemeClr>
                </a:solidFill>
                <a:latin typeface="+mj-lt"/>
              </a:rPr>
              <a:t>Nel 2015 12 miliardi la spesa turistica complessiva che attiva circa il 10%  del PIL regionale</a:t>
            </a:r>
          </a:p>
          <a:p>
            <a:pPr>
              <a:lnSpc>
                <a:spcPct val="110000"/>
              </a:lnSpc>
              <a:defRPr/>
            </a:pPr>
            <a:endParaRPr lang="it-IT" sz="2400" b="1" dirty="0" smtClean="0">
              <a:solidFill>
                <a:schemeClr val="tx2">
                  <a:lumMod val="75000"/>
                </a:schemeClr>
              </a:solidFill>
              <a:latin typeface="+mj-lt"/>
            </a:endParaRPr>
          </a:p>
        </p:txBody>
      </p:sp>
      <p:sp>
        <p:nvSpPr>
          <p:cNvPr id="9" name="CasellaDiTesto 8"/>
          <p:cNvSpPr txBox="1"/>
          <p:nvPr/>
        </p:nvSpPr>
        <p:spPr>
          <a:xfrm>
            <a:off x="755576" y="114301"/>
            <a:ext cx="8388423" cy="584775"/>
          </a:xfrm>
          <a:prstGeom prst="rect">
            <a:avLst/>
          </a:prstGeom>
          <a:noFill/>
        </p:spPr>
        <p:txBody>
          <a:bodyPr wrap="square" rtlCol="0">
            <a:spAutoFit/>
          </a:bodyPr>
          <a:lstStyle/>
          <a:p>
            <a:r>
              <a:rPr lang="it-IT" sz="3200" b="1" dirty="0" smtClean="0"/>
              <a:t>Il turismo in Toscana: i numeri del 2017</a:t>
            </a:r>
            <a:endParaRPr lang="it-IT" dirty="0"/>
          </a:p>
        </p:txBody>
      </p:sp>
      <p:grpSp>
        <p:nvGrpSpPr>
          <p:cNvPr id="2" name="Gruppo 8"/>
          <p:cNvGrpSpPr/>
          <p:nvPr/>
        </p:nvGrpSpPr>
        <p:grpSpPr>
          <a:xfrm>
            <a:off x="7491814" y="6318000"/>
            <a:ext cx="1652186" cy="540000"/>
            <a:chOff x="-9144" y="6053328"/>
            <a:chExt cx="1652186" cy="540000"/>
          </a:xfrm>
        </p:grpSpPr>
        <p:sp>
          <p:nvSpPr>
            <p:cNvPr id="13" name="Rettangolo 12"/>
            <p:cNvSpPr/>
            <p:nvPr/>
          </p:nvSpPr>
          <p:spPr>
            <a:xfrm>
              <a:off x="-9144" y="6053328"/>
              <a:ext cx="1652186" cy="540000"/>
            </a:xfrm>
            <a:prstGeom prst="rect">
              <a:avLst/>
            </a:prstGeom>
            <a:solidFill>
              <a:srgbClr val="9900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Immagine 13" descr="Irpet_marchio bianco.emf"/>
            <p:cNvPicPr>
              <a:picLocks noChangeAspect="1"/>
            </p:cNvPicPr>
            <p:nvPr/>
          </p:nvPicPr>
          <p:blipFill>
            <a:blip r:embed="rId3" cstate="print"/>
            <a:stretch>
              <a:fillRect/>
            </a:stretch>
          </p:blipFill>
          <p:spPr>
            <a:xfrm>
              <a:off x="142844" y="6143644"/>
              <a:ext cx="1368000" cy="386608"/>
            </a:xfrm>
            <a:prstGeom prst="rect">
              <a:avLst/>
            </a:prstGeom>
          </p:spPr>
        </p:pic>
      </p:grpSp>
      <p:sp>
        <p:nvSpPr>
          <p:cNvPr id="7" name="Rettangolo arrotondato 6"/>
          <p:cNvSpPr/>
          <p:nvPr/>
        </p:nvSpPr>
        <p:spPr>
          <a:xfrm>
            <a:off x="6222669" y="1959429"/>
            <a:ext cx="819398"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5937662" y="1114301"/>
            <a:ext cx="831273"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2422566" y="1126177"/>
            <a:ext cx="878774"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2432462" y="1955471"/>
            <a:ext cx="1189512"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arrotondato 15"/>
          <p:cNvSpPr/>
          <p:nvPr/>
        </p:nvSpPr>
        <p:spPr>
          <a:xfrm>
            <a:off x="617517" y="2772890"/>
            <a:ext cx="1460665"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1353789" y="3554680"/>
            <a:ext cx="1389412"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4738253" y="2780806"/>
            <a:ext cx="2173185"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5391397" y="3576452"/>
            <a:ext cx="3182585" cy="391886"/>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866900" y="6115795"/>
            <a:ext cx="1567543" cy="480950"/>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22374"/>
            <a:ext cx="9101467" cy="753804"/>
          </a:xfrm>
        </p:spPr>
        <p:txBody>
          <a:bodyPr>
            <a:noAutofit/>
          </a:bodyPr>
          <a:lstStyle/>
          <a:p>
            <a:pPr algn="l"/>
            <a:r>
              <a:rPr lang="it-IT" sz="2300" b="1" dirty="0" smtClean="0"/>
              <a:t>Il lavoro e il turismo:  il saldo tra le posizioni create e distrutte: 2009-17</a:t>
            </a:r>
            <a:endParaRPr lang="en-GB" sz="2300" b="1" dirty="0" smtClean="0"/>
          </a:p>
        </p:txBody>
      </p:sp>
      <p:sp>
        <p:nvSpPr>
          <p:cNvPr id="2052" name="Text Box 3"/>
          <p:cNvSpPr txBox="1">
            <a:spLocks noChangeArrowheads="1"/>
          </p:cNvSpPr>
          <p:nvPr/>
        </p:nvSpPr>
        <p:spPr bwMode="auto">
          <a:xfrm>
            <a:off x="6172200" y="990600"/>
            <a:ext cx="2819400" cy="381000"/>
          </a:xfrm>
          <a:prstGeom prst="rect">
            <a:avLst/>
          </a:prstGeom>
          <a:noFill/>
          <a:ln w="9525">
            <a:noFill/>
            <a:miter lim="800000"/>
            <a:headEnd/>
            <a:tailEnd/>
          </a:ln>
        </p:spPr>
        <p:txBody>
          <a:bodyPr lIns="87279" tIns="43639" rIns="87279" bIns="43639">
            <a:spAutoFit/>
          </a:bodyPr>
          <a:lstStyle/>
          <a:p>
            <a:pPr eaLnBrk="1" hangingPunct="1">
              <a:spcBef>
                <a:spcPct val="50000"/>
              </a:spcBef>
            </a:pPr>
            <a:endParaRPr lang="it-IT" sz="1900"/>
          </a:p>
        </p:txBody>
      </p:sp>
      <p:sp>
        <p:nvSpPr>
          <p:cNvPr id="12" name="CasellaDiTesto 11"/>
          <p:cNvSpPr txBox="1"/>
          <p:nvPr/>
        </p:nvSpPr>
        <p:spPr>
          <a:xfrm>
            <a:off x="475012" y="3503220"/>
            <a:ext cx="8419606" cy="338554"/>
          </a:xfrm>
          <a:prstGeom prst="rect">
            <a:avLst/>
          </a:prstGeom>
          <a:noFill/>
        </p:spPr>
        <p:txBody>
          <a:bodyPr wrap="square" rtlCol="0">
            <a:spAutoFit/>
          </a:bodyPr>
          <a:lstStyle/>
          <a:p>
            <a:r>
              <a:rPr lang="it-IT" sz="1600" b="1" dirty="0" smtClean="0"/>
              <a:t>Contratti standard in Toscana :  saldi annuali 2009-2017 “nel turismo” e negli altri settori </a:t>
            </a:r>
            <a:endParaRPr lang="it-IT" sz="1600" b="1" dirty="0"/>
          </a:p>
        </p:txBody>
      </p:sp>
      <p:graphicFrame>
        <p:nvGraphicFramePr>
          <p:cNvPr id="17" name="Grafico 16"/>
          <p:cNvGraphicFramePr/>
          <p:nvPr/>
        </p:nvGraphicFramePr>
        <p:xfrm>
          <a:off x="389588" y="3823855"/>
          <a:ext cx="7946889" cy="2612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afico 17"/>
          <p:cNvGraphicFramePr/>
          <p:nvPr/>
        </p:nvGraphicFramePr>
        <p:xfrm>
          <a:off x="436870" y="1341911"/>
          <a:ext cx="7590850" cy="2084960"/>
        </p:xfrm>
        <a:graphic>
          <a:graphicData uri="http://schemas.openxmlformats.org/drawingml/2006/chart">
            <c:chart xmlns:c="http://schemas.openxmlformats.org/drawingml/2006/chart" xmlns:r="http://schemas.openxmlformats.org/officeDocument/2006/relationships" r:id="rId4"/>
          </a:graphicData>
        </a:graphic>
      </p:graphicFrame>
      <p:sp>
        <p:nvSpPr>
          <p:cNvPr id="19" name="CasellaDiTesto 18"/>
          <p:cNvSpPr txBox="1"/>
          <p:nvPr/>
        </p:nvSpPr>
        <p:spPr>
          <a:xfrm>
            <a:off x="318654" y="995547"/>
            <a:ext cx="8419606" cy="338554"/>
          </a:xfrm>
          <a:prstGeom prst="rect">
            <a:avLst/>
          </a:prstGeom>
          <a:noFill/>
        </p:spPr>
        <p:txBody>
          <a:bodyPr wrap="square" rtlCol="0">
            <a:spAutoFit/>
          </a:bodyPr>
          <a:lstStyle/>
          <a:p>
            <a:r>
              <a:rPr lang="it-IT" sz="1600" b="1" dirty="0" smtClean="0"/>
              <a:t>Contratti standard in Toscana :  saldi annuali 2009-2017 “nel turismo” e nei  macro-settori </a:t>
            </a:r>
            <a:endParaRPr lang="it-IT" sz="1600" b="1" dirty="0"/>
          </a:p>
        </p:txBody>
      </p:sp>
      <p:sp>
        <p:nvSpPr>
          <p:cNvPr id="8" name="CasellaDiTesto 7"/>
          <p:cNvSpPr txBox="1"/>
          <p:nvPr/>
        </p:nvSpPr>
        <p:spPr>
          <a:xfrm>
            <a:off x="938150" y="6550223"/>
            <a:ext cx="7707086" cy="307777"/>
          </a:xfrm>
          <a:prstGeom prst="rect">
            <a:avLst/>
          </a:prstGeom>
          <a:noFill/>
        </p:spPr>
        <p:txBody>
          <a:bodyPr wrap="square" rtlCol="0">
            <a:spAutoFit/>
          </a:bodyPr>
          <a:lstStyle/>
          <a:p>
            <a:pPr algn="ctr"/>
            <a:r>
              <a:rPr lang="it-IT" sz="1400" dirty="0" smtClean="0"/>
              <a:t>(Fonte: elaborazioni IRPET su dati Sistema Informativo Lavoro)</a:t>
            </a:r>
            <a:endParaRPr lang="it-IT"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22374"/>
            <a:ext cx="9101467" cy="753804"/>
          </a:xfrm>
        </p:spPr>
        <p:txBody>
          <a:bodyPr>
            <a:noAutofit/>
          </a:bodyPr>
          <a:lstStyle/>
          <a:p>
            <a:pPr algn="l"/>
            <a:r>
              <a:rPr lang="it-IT" sz="2300" b="1" dirty="0" smtClean="0"/>
              <a:t>Il lavoro e il turismo:  il saldo tra le posizioni create e distrutte: 2009-17</a:t>
            </a:r>
            <a:endParaRPr lang="en-GB" sz="2300" b="1" dirty="0" smtClean="0"/>
          </a:p>
        </p:txBody>
      </p:sp>
      <p:sp>
        <p:nvSpPr>
          <p:cNvPr id="2052" name="Text Box 3"/>
          <p:cNvSpPr txBox="1">
            <a:spLocks noChangeArrowheads="1"/>
          </p:cNvSpPr>
          <p:nvPr/>
        </p:nvSpPr>
        <p:spPr bwMode="auto">
          <a:xfrm>
            <a:off x="6172200" y="990600"/>
            <a:ext cx="2819400" cy="381000"/>
          </a:xfrm>
          <a:prstGeom prst="rect">
            <a:avLst/>
          </a:prstGeom>
          <a:noFill/>
          <a:ln w="9525">
            <a:noFill/>
            <a:miter lim="800000"/>
            <a:headEnd/>
            <a:tailEnd/>
          </a:ln>
        </p:spPr>
        <p:txBody>
          <a:bodyPr lIns="87279" tIns="43639" rIns="87279" bIns="43639">
            <a:spAutoFit/>
          </a:bodyPr>
          <a:lstStyle/>
          <a:p>
            <a:pPr eaLnBrk="1" hangingPunct="1">
              <a:spcBef>
                <a:spcPct val="50000"/>
              </a:spcBef>
            </a:pPr>
            <a:endParaRPr lang="it-IT" sz="1900"/>
          </a:p>
        </p:txBody>
      </p:sp>
      <p:graphicFrame>
        <p:nvGraphicFramePr>
          <p:cNvPr id="9" name="Tabella 8"/>
          <p:cNvGraphicFramePr>
            <a:graphicFrameLocks noGrp="1"/>
          </p:cNvGraphicFramePr>
          <p:nvPr/>
        </p:nvGraphicFramePr>
        <p:xfrm>
          <a:off x="308758" y="4270879"/>
          <a:ext cx="8253349" cy="2297201"/>
        </p:xfrm>
        <a:graphic>
          <a:graphicData uri="http://schemas.openxmlformats.org/drawingml/2006/table">
            <a:tbl>
              <a:tblPr/>
              <a:tblGrid>
                <a:gridCol w="1415346"/>
                <a:gridCol w="827314"/>
                <a:gridCol w="810430"/>
                <a:gridCol w="810430"/>
                <a:gridCol w="810430"/>
                <a:gridCol w="810430"/>
                <a:gridCol w="810430"/>
                <a:gridCol w="810430"/>
                <a:gridCol w="1148109"/>
              </a:tblGrid>
              <a:tr h="317241">
                <a:tc>
                  <a:txBody>
                    <a:bodyPr/>
                    <a:lstStyle/>
                    <a:p>
                      <a:pPr algn="l" fontAlgn="b"/>
                      <a:r>
                        <a:rPr lang="it-IT" sz="1200" b="0" i="0" u="none" strike="noStrike" dirty="0">
                          <a:solidFill>
                            <a:srgbClr val="000000"/>
                          </a:solidFill>
                          <a:latin typeface="Arial Narrow"/>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dirty="0">
                          <a:solidFill>
                            <a:srgbClr val="000000"/>
                          </a:solidFill>
                          <a:latin typeface="Arial Narrow"/>
                        </a:rPr>
                        <a:t>Balneare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città d'arte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Città termali</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collina</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Firenze e circondario</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Montagna</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dirty="0">
                          <a:solidFill>
                            <a:srgbClr val="000000"/>
                          </a:solidFill>
                          <a:latin typeface="Arial Narrow"/>
                        </a:rPr>
                        <a:t>NC</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200" b="1" i="0" u="none" strike="noStrike">
                          <a:solidFill>
                            <a:srgbClr val="000000"/>
                          </a:solidFill>
                          <a:latin typeface="Arial Narrow"/>
                        </a:rPr>
                        <a:t>Totale complessivo</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1" i="0" u="none" strike="noStrike" dirty="0">
                          <a:solidFill>
                            <a:srgbClr val="000000"/>
                          </a:solidFill>
                          <a:latin typeface="Arial Narrow"/>
                        </a:rPr>
                        <a:t>Commercio</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279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334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27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595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758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a:t>
                      </a:r>
                      <a:r>
                        <a:rPr lang="it-IT" sz="1200" b="0" i="0" u="none" strike="noStrike" dirty="0" err="1">
                          <a:solidFill>
                            <a:srgbClr val="000000"/>
                          </a:solidFill>
                          <a:latin typeface="Arial Narrow"/>
                        </a:rPr>
                        <a:t>10</a:t>
                      </a:r>
                      <a:r>
                        <a:rPr lang="it-IT" sz="1200" b="0" i="0" u="none" strike="noStrike" dirty="0">
                          <a:solidFill>
                            <a:srgbClr val="000000"/>
                          </a:solidFill>
                          <a:latin typeface="Arial Narrow"/>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1,930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a:solidFill>
                            <a:srgbClr val="000000"/>
                          </a:solidFill>
                          <a:latin typeface="Arial Narrow"/>
                        </a:rPr>
                        <a:t>Trasporti</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357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513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133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499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56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1,459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a:solidFill>
                            <a:srgbClr val="000000"/>
                          </a:solidFill>
                          <a:latin typeface="Arial Narrow"/>
                        </a:rPr>
                        <a:t>Ricettività</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233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6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220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540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57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34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438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dirty="0">
                          <a:solidFill>
                            <a:srgbClr val="000000"/>
                          </a:solidFill>
                          <a:latin typeface="Arial Narrow"/>
                        </a:rPr>
                        <a:t>Ristorazione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1" i="0" u="none" strike="noStrike" dirty="0">
                          <a:solidFill>
                            <a:srgbClr val="000000"/>
                          </a:solidFill>
                          <a:latin typeface="Arial Narrow"/>
                        </a:rPr>
                        <a:t>           2,468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a:solidFill>
                            <a:srgbClr val="000000"/>
                          </a:solidFill>
                          <a:latin typeface="Arial Narrow"/>
                        </a:rPr>
                        <a:t>           3,764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260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3,309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5,510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342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47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it-IT" sz="1200" b="0" i="0" u="none" strike="noStrike" dirty="0">
                          <a:solidFill>
                            <a:srgbClr val="000000"/>
                          </a:solidFill>
                          <a:latin typeface="Arial Narrow"/>
                        </a:rPr>
                        <a:t>                  15,700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6612">
                <a:tc>
                  <a:txBody>
                    <a:bodyPr/>
                    <a:lstStyle/>
                    <a:p>
                      <a:pPr algn="l" fontAlgn="b"/>
                      <a:r>
                        <a:rPr lang="it-IT" sz="1200" b="0" i="0" u="none" strike="noStrike" dirty="0">
                          <a:solidFill>
                            <a:srgbClr val="000000"/>
                          </a:solidFill>
                          <a:latin typeface="Arial Narrow"/>
                        </a:rPr>
                        <a:t>Immobiliare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12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46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132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31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148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a:solidFill>
                            <a:srgbClr val="000000"/>
                          </a:solidFill>
                          <a:latin typeface="Arial Narrow"/>
                        </a:rPr>
                        <a:t>Noleggio autoveicoli</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65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23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32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149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a:solidFill>
                            <a:srgbClr val="000000"/>
                          </a:solidFill>
                          <a:latin typeface="Arial Narrow"/>
                        </a:rPr>
                        <a:t>Attività ricreative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99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390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48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888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622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2,021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1" i="0" u="none" strike="noStrike" dirty="0" smtClean="0">
                          <a:solidFill>
                            <a:srgbClr val="000000"/>
                          </a:solidFill>
                          <a:latin typeface="Arial Narrow"/>
                        </a:rPr>
                        <a:t>Cultura</a:t>
                      </a:r>
                      <a:endParaRPr lang="it-IT" sz="1200" b="1" i="0" u="none" strike="noStrike" dirty="0">
                        <a:solidFill>
                          <a:srgbClr val="000000"/>
                        </a:solidFill>
                        <a:latin typeface="Arial Narrow"/>
                      </a:endParaRP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31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221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15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85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278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548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0" i="0" u="none" strike="noStrike">
                          <a:solidFill>
                            <a:srgbClr val="000000"/>
                          </a:solidFill>
                          <a:latin typeface="Arial Narrow"/>
                        </a:rPr>
                        <a:t>Agenzie TO, biglietterie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143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144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77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52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a:solidFill>
                            <a:srgbClr val="000000"/>
                          </a:solidFill>
                          <a:latin typeface="Arial Narrow"/>
                        </a:rPr>
                        <a:t>-              10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0" i="0" u="none" strike="noStrike" dirty="0">
                          <a:solidFill>
                            <a:srgbClr val="000000"/>
                          </a:solidFill>
                          <a:latin typeface="Arial Narrow"/>
                        </a:rPr>
                        <a:t>-                     426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612">
                <a:tc>
                  <a:txBody>
                    <a:bodyPr/>
                    <a:lstStyle/>
                    <a:p>
                      <a:pPr algn="l" fontAlgn="b"/>
                      <a:r>
                        <a:rPr lang="it-IT" sz="1200" b="1" i="0" u="none" strike="noStrike">
                          <a:solidFill>
                            <a:srgbClr val="000000"/>
                          </a:solidFill>
                          <a:latin typeface="Arial Narrow"/>
                        </a:rPr>
                        <a:t>Totale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2,135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Arial Narrow"/>
                        </a:rPr>
                        <a:t>           4,077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Arial Narrow"/>
                        </a:rPr>
                        <a:t>             264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Arial Narrow"/>
                        </a:rPr>
                        <a:t>           4,956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a:solidFill>
                            <a:srgbClr val="000000"/>
                          </a:solidFill>
                          <a:latin typeface="Arial Narrow"/>
                        </a:rPr>
                        <a:t>           7,321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237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59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200" b="1" i="0" u="none" strike="noStrike" dirty="0">
                          <a:solidFill>
                            <a:srgbClr val="000000"/>
                          </a:solidFill>
                          <a:latin typeface="Arial Narrow"/>
                        </a:rPr>
                        <a:t>                  19,049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ella 9"/>
          <p:cNvGraphicFramePr>
            <a:graphicFrameLocks noGrp="1"/>
          </p:cNvGraphicFramePr>
          <p:nvPr/>
        </p:nvGraphicFramePr>
        <p:xfrm>
          <a:off x="320634" y="1482961"/>
          <a:ext cx="8312727" cy="2224471"/>
        </p:xfrm>
        <a:graphic>
          <a:graphicData uri="http://schemas.openxmlformats.org/drawingml/2006/table">
            <a:tbl>
              <a:tblPr/>
              <a:tblGrid>
                <a:gridCol w="1925264"/>
                <a:gridCol w="1925264"/>
                <a:gridCol w="2135839"/>
                <a:gridCol w="2326360"/>
              </a:tblGrid>
              <a:tr h="167565">
                <a:tc>
                  <a:txBody>
                    <a:bodyPr/>
                    <a:lstStyle/>
                    <a:p>
                      <a:pPr algn="l" fontAlgn="b"/>
                      <a:r>
                        <a:rPr lang="it-IT" sz="1400" b="0" i="0" u="none" strike="noStrike" dirty="0">
                          <a:solidFill>
                            <a:srgbClr val="000000"/>
                          </a:solidFill>
                          <a:latin typeface="Arial Narrow" pitchFamily="34" charset="0"/>
                        </a:rPr>
                        <a:t> </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Arial Narrow" pitchFamily="34" charset="0"/>
                        </a:rPr>
                        <a:t>Settori caratter. del Turismo</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Arial Narrow" pitchFamily="34" charset="0"/>
                        </a:rPr>
                        <a:t>Altri settori</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Arial Narrow" pitchFamily="34" charset="0"/>
                        </a:rPr>
                        <a:t>Totale</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65">
                <a:tc>
                  <a:txBody>
                    <a:bodyPr/>
                    <a:lstStyle/>
                    <a:p>
                      <a:pPr algn="l" fontAlgn="b"/>
                      <a:r>
                        <a:rPr lang="it-IT" sz="1500" b="1" i="0" u="none" strike="noStrike" dirty="0">
                          <a:solidFill>
                            <a:srgbClr val="000000"/>
                          </a:solidFill>
                          <a:latin typeface="Arial Narrow" pitchFamily="34" charset="0"/>
                        </a:rPr>
                        <a:t>Balneare</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500" b="1" i="0" u="none" strike="noStrike" dirty="0">
                          <a:solidFill>
                            <a:srgbClr val="000000"/>
                          </a:solidFill>
                          <a:latin typeface="Arial Narrow" pitchFamily="34" charset="0"/>
                        </a:rPr>
                        <a:t>2,135</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500" b="1" i="0" u="none" strike="noStrike" dirty="0">
                          <a:solidFill>
                            <a:srgbClr val="000000"/>
                          </a:solidFill>
                          <a:latin typeface="Arial Narrow" pitchFamily="34" charset="0"/>
                        </a:rPr>
                        <a:t>-13,551</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500" b="1" i="0" u="none" strike="noStrike" dirty="0">
                          <a:solidFill>
                            <a:srgbClr val="000000"/>
                          </a:solidFill>
                          <a:latin typeface="Arial Narrow" pitchFamily="34" charset="0"/>
                        </a:rPr>
                        <a:t>-11,416</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246">
                <a:tc>
                  <a:txBody>
                    <a:bodyPr/>
                    <a:lstStyle/>
                    <a:p>
                      <a:pPr algn="l" fontAlgn="b"/>
                      <a:r>
                        <a:rPr lang="it-IT" sz="1400" b="0" i="0" u="none" strike="noStrike" dirty="0">
                          <a:solidFill>
                            <a:srgbClr val="000000"/>
                          </a:solidFill>
                          <a:latin typeface="Arial Narrow" pitchFamily="34" charset="0"/>
                        </a:rPr>
                        <a:t>città d'arte</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4,077</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400" b="0" i="0" u="none" strike="noStrike" dirty="0">
                          <a:solidFill>
                            <a:srgbClr val="000000"/>
                          </a:solidFill>
                          <a:latin typeface="Arial Narrow" pitchFamily="34" charset="0"/>
                        </a:rPr>
                        <a:t>11,369</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15,446</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43">
                <a:tc>
                  <a:txBody>
                    <a:bodyPr/>
                    <a:lstStyle/>
                    <a:p>
                      <a:pPr algn="l" fontAlgn="b"/>
                      <a:r>
                        <a:rPr lang="it-IT" sz="1400" b="0" i="0" u="none" strike="noStrike" dirty="0">
                          <a:solidFill>
                            <a:srgbClr val="000000"/>
                          </a:solidFill>
                          <a:latin typeface="Arial Narrow" pitchFamily="34" charset="0"/>
                        </a:rPr>
                        <a:t>Città termali</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264</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400" b="0" i="0" u="none" strike="noStrike" dirty="0">
                          <a:solidFill>
                            <a:srgbClr val="000000"/>
                          </a:solidFill>
                          <a:latin typeface="Arial Narrow" pitchFamily="34" charset="0"/>
                        </a:rPr>
                        <a:t>271</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Arial Narrow" pitchFamily="34" charset="0"/>
                        </a:rPr>
                        <a:t>535</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65">
                <a:tc>
                  <a:txBody>
                    <a:bodyPr/>
                    <a:lstStyle/>
                    <a:p>
                      <a:pPr algn="l" fontAlgn="b"/>
                      <a:r>
                        <a:rPr lang="it-IT" sz="1400" b="1" i="0" u="none" strike="noStrike" dirty="0">
                          <a:solidFill>
                            <a:srgbClr val="000000"/>
                          </a:solidFill>
                          <a:latin typeface="Arial Narrow" pitchFamily="34" charset="0"/>
                        </a:rPr>
                        <a:t>collina</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4,956</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400" b="0" i="0" u="none" strike="noStrike" dirty="0">
                          <a:solidFill>
                            <a:srgbClr val="000000"/>
                          </a:solidFill>
                          <a:latin typeface="Arial Narrow" pitchFamily="34" charset="0"/>
                        </a:rPr>
                        <a:t>-2,738</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400" b="0" i="0" u="none" strike="noStrike">
                          <a:solidFill>
                            <a:srgbClr val="000000"/>
                          </a:solidFill>
                          <a:latin typeface="Arial Narrow" pitchFamily="34" charset="0"/>
                        </a:rPr>
                        <a:t>2,218</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775">
                <a:tc>
                  <a:txBody>
                    <a:bodyPr/>
                    <a:lstStyle/>
                    <a:p>
                      <a:pPr algn="l" fontAlgn="b"/>
                      <a:r>
                        <a:rPr lang="it-IT" sz="1400" b="0" i="0" u="none" strike="noStrike">
                          <a:solidFill>
                            <a:srgbClr val="000000"/>
                          </a:solidFill>
                          <a:latin typeface="Arial Narrow" pitchFamily="34" charset="0"/>
                        </a:rPr>
                        <a:t>Firenze e circondario</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7,321</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400" b="0" i="0" u="none" strike="noStrike" dirty="0">
                          <a:solidFill>
                            <a:srgbClr val="000000"/>
                          </a:solidFill>
                          <a:latin typeface="Arial Narrow" pitchFamily="34" charset="0"/>
                        </a:rPr>
                        <a:t>11,247</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18,568</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65">
                <a:tc>
                  <a:txBody>
                    <a:bodyPr/>
                    <a:lstStyle/>
                    <a:p>
                      <a:pPr algn="l" fontAlgn="b"/>
                      <a:r>
                        <a:rPr lang="it-IT" sz="1400" b="0" i="0" u="none" strike="noStrike">
                          <a:solidFill>
                            <a:srgbClr val="000000"/>
                          </a:solidFill>
                          <a:latin typeface="Arial Narrow" pitchFamily="34" charset="0"/>
                        </a:rPr>
                        <a:t>Montagna</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237</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it-IT" sz="1400" b="0" i="0" u="none" strike="noStrike" dirty="0">
                          <a:solidFill>
                            <a:srgbClr val="000000"/>
                          </a:solidFill>
                          <a:latin typeface="Arial Narrow" pitchFamily="34" charset="0"/>
                        </a:rPr>
                        <a:t>-2,013</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400" b="0" i="0" u="none" strike="noStrike" dirty="0">
                          <a:solidFill>
                            <a:srgbClr val="000000"/>
                          </a:solidFill>
                          <a:latin typeface="Arial Narrow" pitchFamily="34" charset="0"/>
                        </a:rPr>
                        <a:t>-1,776</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565">
                <a:tc>
                  <a:txBody>
                    <a:bodyPr/>
                    <a:lstStyle/>
                    <a:p>
                      <a:pPr algn="l" fontAlgn="b"/>
                      <a:r>
                        <a:rPr lang="it-IT" sz="1400" b="0" i="0" u="none" strike="noStrike">
                          <a:solidFill>
                            <a:srgbClr val="000000"/>
                          </a:solidFill>
                          <a:latin typeface="Arial Narrow" pitchFamily="34" charset="0"/>
                        </a:rPr>
                        <a:t>n.c</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59</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194</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253</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207">
                <a:tc>
                  <a:txBody>
                    <a:bodyPr/>
                    <a:lstStyle/>
                    <a:p>
                      <a:pPr algn="l" fontAlgn="b"/>
                      <a:r>
                        <a:rPr lang="it-IT" sz="1400" b="0" i="0" u="none" strike="noStrike" dirty="0" smtClean="0">
                          <a:solidFill>
                            <a:srgbClr val="000000"/>
                          </a:solidFill>
                          <a:latin typeface="Arial Narrow" pitchFamily="34" charset="0"/>
                        </a:rPr>
                        <a:t>Totale</a:t>
                      </a:r>
                      <a:endParaRPr lang="it-IT" sz="1400" b="0" i="0" u="none" strike="noStrike" dirty="0">
                        <a:solidFill>
                          <a:srgbClr val="000000"/>
                        </a:solidFill>
                        <a:latin typeface="Arial Narrow" pitchFamily="34" charset="0"/>
                      </a:endParaRP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Arial Narrow" pitchFamily="34" charset="0"/>
                        </a:rPr>
                        <a:t>19,049</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a:solidFill>
                            <a:srgbClr val="000000"/>
                          </a:solidFill>
                          <a:latin typeface="Arial Narrow" pitchFamily="34" charset="0"/>
                        </a:rPr>
                        <a:t>4,779</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400" b="0" i="0" u="none" strike="noStrike" dirty="0">
                          <a:solidFill>
                            <a:srgbClr val="000000"/>
                          </a:solidFill>
                          <a:latin typeface="Arial Narrow" pitchFamily="34" charset="0"/>
                        </a:rPr>
                        <a:t>23,828</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12" name="CasellaDiTesto 11"/>
          <p:cNvSpPr txBox="1"/>
          <p:nvPr/>
        </p:nvSpPr>
        <p:spPr>
          <a:xfrm>
            <a:off x="380010" y="1116280"/>
            <a:ext cx="8419606" cy="338554"/>
          </a:xfrm>
          <a:prstGeom prst="rect">
            <a:avLst/>
          </a:prstGeom>
          <a:noFill/>
        </p:spPr>
        <p:txBody>
          <a:bodyPr wrap="square" rtlCol="0">
            <a:spAutoFit/>
          </a:bodyPr>
          <a:lstStyle/>
          <a:p>
            <a:r>
              <a:rPr lang="it-IT" sz="1600" b="1" dirty="0" smtClean="0"/>
              <a:t>Contratti standard in Toscana :  saldi 2009-2017 per tipo di località “nel turismo” e negli altri settori </a:t>
            </a:r>
            <a:endParaRPr lang="it-IT" sz="1600" b="1" dirty="0"/>
          </a:p>
        </p:txBody>
      </p:sp>
      <p:sp>
        <p:nvSpPr>
          <p:cNvPr id="13" name="CasellaDiTesto 12"/>
          <p:cNvSpPr txBox="1"/>
          <p:nvPr/>
        </p:nvSpPr>
        <p:spPr>
          <a:xfrm>
            <a:off x="294903" y="3833750"/>
            <a:ext cx="8419606" cy="338554"/>
          </a:xfrm>
          <a:prstGeom prst="rect">
            <a:avLst/>
          </a:prstGeom>
          <a:noFill/>
        </p:spPr>
        <p:txBody>
          <a:bodyPr wrap="square" rtlCol="0">
            <a:spAutoFit/>
          </a:bodyPr>
          <a:lstStyle/>
          <a:p>
            <a:r>
              <a:rPr lang="it-IT" sz="1600" b="1" dirty="0" smtClean="0"/>
              <a:t>Contratti standard in Toscana :  saldi 2009-2017  “nel turismo” per tipo di località e settore </a:t>
            </a:r>
            <a:endParaRPr lang="it-IT" sz="1600" b="1" dirty="0"/>
          </a:p>
        </p:txBody>
      </p:sp>
      <p:sp>
        <p:nvSpPr>
          <p:cNvPr id="8" name="CasellaDiTesto 7"/>
          <p:cNvSpPr txBox="1"/>
          <p:nvPr/>
        </p:nvSpPr>
        <p:spPr>
          <a:xfrm>
            <a:off x="938150" y="6550223"/>
            <a:ext cx="7707086" cy="307777"/>
          </a:xfrm>
          <a:prstGeom prst="rect">
            <a:avLst/>
          </a:prstGeom>
          <a:noFill/>
        </p:spPr>
        <p:txBody>
          <a:bodyPr wrap="square" rtlCol="0">
            <a:spAutoFit/>
          </a:bodyPr>
          <a:lstStyle/>
          <a:p>
            <a:pPr algn="ctr"/>
            <a:r>
              <a:rPr lang="it-IT" sz="1400" dirty="0" smtClean="0"/>
              <a:t>(Fonte: elaborazioni IRPET su dati Sistema Informativo Lavoro)</a:t>
            </a:r>
            <a:endParaRPr lang="it-IT" sz="1400" dirty="0"/>
          </a:p>
        </p:txBody>
      </p:sp>
      <p:sp>
        <p:nvSpPr>
          <p:cNvPr id="11" name="Rettangolo 10"/>
          <p:cNvSpPr/>
          <p:nvPr/>
        </p:nvSpPr>
        <p:spPr>
          <a:xfrm>
            <a:off x="1691680" y="4293096"/>
            <a:ext cx="864096" cy="2304256"/>
          </a:xfrm>
          <a:prstGeom prst="rect">
            <a:avLst/>
          </a:prstGeom>
          <a:solidFill>
            <a:srgbClr val="FFC000">
              <a:alpha val="17000"/>
            </a:srgb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23528" y="1916832"/>
            <a:ext cx="8352928" cy="216024"/>
          </a:xfrm>
          <a:prstGeom prst="rect">
            <a:avLst/>
          </a:prstGeom>
          <a:solidFill>
            <a:srgbClr val="FFC000">
              <a:alpha val="1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1107996"/>
          </a:xfrm>
          <a:prstGeom prst="rect">
            <a:avLst/>
          </a:prstGeom>
          <a:noFill/>
        </p:spPr>
        <p:txBody>
          <a:bodyPr wrap="square" rtlCol="0">
            <a:spAutoFit/>
          </a:bodyPr>
          <a:lstStyle/>
          <a:p>
            <a:pPr algn="ctr"/>
            <a:r>
              <a:rPr lang="it-IT" sz="2400" b="1" dirty="0" smtClean="0">
                <a:latin typeface="+mj-lt"/>
              </a:rPr>
              <a:t>Saldi delle posizioni di lavoro aperte e chiuse nel periodo 2009-2017 nei settori caratteristici del turismo e negli altri settori</a:t>
            </a:r>
          </a:p>
          <a:p>
            <a:endParaRPr lang="it-IT" dirty="0"/>
          </a:p>
        </p:txBody>
      </p:sp>
      <p:graphicFrame>
        <p:nvGraphicFramePr>
          <p:cNvPr id="3" name="Grafico 2"/>
          <p:cNvGraphicFramePr/>
          <p:nvPr/>
        </p:nvGraphicFramePr>
        <p:xfrm>
          <a:off x="0" y="1700808"/>
          <a:ext cx="4788024" cy="5040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p:cNvGraphicFramePr/>
          <p:nvPr/>
        </p:nvGraphicFramePr>
        <p:xfrm>
          <a:off x="4860032" y="1556792"/>
          <a:ext cx="4019550"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5" name="CasellaDiTesto 4"/>
          <p:cNvSpPr txBox="1"/>
          <p:nvPr/>
        </p:nvSpPr>
        <p:spPr>
          <a:xfrm>
            <a:off x="179512" y="1052736"/>
            <a:ext cx="4464496" cy="646331"/>
          </a:xfrm>
          <a:prstGeom prst="rect">
            <a:avLst/>
          </a:prstGeom>
          <a:noFill/>
        </p:spPr>
        <p:txBody>
          <a:bodyPr wrap="square" rtlCol="0">
            <a:spAutoFit/>
          </a:bodyPr>
          <a:lstStyle/>
          <a:p>
            <a:pPr algn="ctr"/>
            <a:r>
              <a:rPr lang="it-IT" dirty="0" smtClean="0">
                <a:latin typeface="Arial Narrow" pitchFamily="34" charset="0"/>
              </a:rPr>
              <a:t>Saldo delle posizioni di lavoro aperte e chiuse 2009-2017 (tutti i contratti)</a:t>
            </a:r>
            <a:endParaRPr lang="it-IT" dirty="0">
              <a:latin typeface="Arial Narrow" pitchFamily="34" charset="0"/>
            </a:endParaRPr>
          </a:p>
        </p:txBody>
      </p:sp>
      <p:sp>
        <p:nvSpPr>
          <p:cNvPr id="6" name="CasellaDiTesto 5"/>
          <p:cNvSpPr txBox="1"/>
          <p:nvPr/>
        </p:nvSpPr>
        <p:spPr>
          <a:xfrm>
            <a:off x="4679504" y="980728"/>
            <a:ext cx="4464496" cy="646331"/>
          </a:xfrm>
          <a:prstGeom prst="rect">
            <a:avLst/>
          </a:prstGeom>
          <a:noFill/>
        </p:spPr>
        <p:txBody>
          <a:bodyPr wrap="square" rtlCol="0">
            <a:spAutoFit/>
          </a:bodyPr>
          <a:lstStyle/>
          <a:p>
            <a:pPr algn="ctr"/>
            <a:r>
              <a:rPr lang="it-IT" dirty="0" smtClean="0">
                <a:latin typeface="Arial Narrow" pitchFamily="34" charset="0"/>
              </a:rPr>
              <a:t>Saldo delle posizioni di lavoro aperte e chiuse 2009-2017 (contratti standard)</a:t>
            </a:r>
            <a:endParaRPr lang="it-IT" dirty="0">
              <a:latin typeface="Arial Narrow" pitchFamily="34" charset="0"/>
            </a:endParaRPr>
          </a:p>
        </p:txBody>
      </p:sp>
      <p:sp>
        <p:nvSpPr>
          <p:cNvPr id="7" name="CasellaDiTesto 6"/>
          <p:cNvSpPr txBox="1"/>
          <p:nvPr/>
        </p:nvSpPr>
        <p:spPr>
          <a:xfrm>
            <a:off x="0" y="6488668"/>
            <a:ext cx="9144000" cy="276999"/>
          </a:xfrm>
          <a:prstGeom prst="rect">
            <a:avLst/>
          </a:prstGeom>
          <a:noFill/>
        </p:spPr>
        <p:txBody>
          <a:bodyPr wrap="square" rtlCol="0">
            <a:spAutoFit/>
          </a:bodyPr>
          <a:lstStyle/>
          <a:p>
            <a:pPr algn="ctr"/>
            <a:r>
              <a:rPr lang="it-IT" sz="1200" i="1" dirty="0" smtClean="0"/>
              <a:t>Fonte: Sistema Informativo lavoro</a:t>
            </a:r>
            <a:endParaRPr lang="it-IT" sz="12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6172200" y="990600"/>
            <a:ext cx="2819400" cy="381000"/>
          </a:xfrm>
          <a:prstGeom prst="rect">
            <a:avLst/>
          </a:prstGeom>
          <a:noFill/>
          <a:ln w="9525">
            <a:noFill/>
            <a:miter lim="800000"/>
            <a:headEnd/>
            <a:tailEnd/>
          </a:ln>
        </p:spPr>
        <p:txBody>
          <a:bodyPr lIns="87279" tIns="43639" rIns="87279" bIns="43639">
            <a:spAutoFit/>
          </a:bodyPr>
          <a:lstStyle/>
          <a:p>
            <a:pPr eaLnBrk="1" hangingPunct="1">
              <a:spcBef>
                <a:spcPct val="50000"/>
              </a:spcBef>
            </a:pPr>
            <a:endParaRPr lang="it-IT" sz="1900"/>
          </a:p>
        </p:txBody>
      </p:sp>
      <p:sp>
        <p:nvSpPr>
          <p:cNvPr id="8" name="CasellaDiTesto 7"/>
          <p:cNvSpPr txBox="1"/>
          <p:nvPr/>
        </p:nvSpPr>
        <p:spPr>
          <a:xfrm>
            <a:off x="213756" y="201881"/>
            <a:ext cx="8930244" cy="369332"/>
          </a:xfrm>
          <a:prstGeom prst="rect">
            <a:avLst/>
          </a:prstGeom>
          <a:noFill/>
        </p:spPr>
        <p:txBody>
          <a:bodyPr wrap="square" rtlCol="0">
            <a:spAutoFit/>
          </a:bodyPr>
          <a:lstStyle/>
          <a:p>
            <a:r>
              <a:rPr lang="it-IT" b="1" dirty="0" smtClean="0"/>
              <a:t>Un primo risultato suggestivo dell’indagine sul comportamento dei turisti (2017)</a:t>
            </a:r>
            <a:endParaRPr lang="it-IT" b="1" dirty="0"/>
          </a:p>
        </p:txBody>
      </p:sp>
      <p:graphicFrame>
        <p:nvGraphicFramePr>
          <p:cNvPr id="9" name="Tabella 8"/>
          <p:cNvGraphicFramePr>
            <a:graphicFrameLocks noGrp="1"/>
          </p:cNvGraphicFramePr>
          <p:nvPr/>
        </p:nvGraphicFramePr>
        <p:xfrm>
          <a:off x="201883" y="997520"/>
          <a:ext cx="8562106" cy="5510160"/>
        </p:xfrm>
        <a:graphic>
          <a:graphicData uri="http://schemas.openxmlformats.org/drawingml/2006/table">
            <a:tbl>
              <a:tblPr/>
              <a:tblGrid>
                <a:gridCol w="3338026"/>
                <a:gridCol w="735208"/>
                <a:gridCol w="629392"/>
                <a:gridCol w="855024"/>
                <a:gridCol w="653143"/>
                <a:gridCol w="719723"/>
                <a:gridCol w="913092"/>
                <a:gridCol w="718498"/>
              </a:tblGrid>
              <a:tr h="826524">
                <a:tc>
                  <a:txBody>
                    <a:bodyPr/>
                    <a:lstStyle/>
                    <a:p>
                      <a:pPr algn="l" fontAlgn="b"/>
                      <a:r>
                        <a:rPr lang="it-IT"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             Balneare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Città termali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Firenze e circondario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Città d'Arte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              Collina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             Montagna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Totale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08">
                <a:tc>
                  <a:txBody>
                    <a:bodyPr/>
                    <a:lstStyle/>
                    <a:p>
                      <a:pPr algn="l" fontAlgn="b"/>
                      <a:r>
                        <a:rPr lang="it-IT" sz="1400" b="1" i="0" u="none" strike="noStrike" dirty="0">
                          <a:solidFill>
                            <a:srgbClr val="000000"/>
                          </a:solidFill>
                          <a:latin typeface="Calibri"/>
                        </a:rPr>
                        <a:t>Giudizio complessivo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1" i="0" u="none" strike="noStrike" dirty="0">
                          <a:solidFill>
                            <a:srgbClr val="000000"/>
                          </a:solidFill>
                          <a:latin typeface="Calibri"/>
                        </a:rPr>
                        <a:t>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it-IT" sz="1400" b="1" i="0" u="none" strike="noStrike" dirty="0">
                          <a:solidFill>
                            <a:srgbClr val="000000"/>
                          </a:solidFill>
                          <a:latin typeface="Calibri"/>
                        </a:rPr>
                        <a:t>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it-IT" sz="1400" b="1" i="0" u="none" strike="noStrike" dirty="0">
                          <a:solidFill>
                            <a:srgbClr val="000000"/>
                          </a:solidFill>
                          <a:latin typeface="Calibri"/>
                        </a:rPr>
                        <a:t>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it-IT" sz="1400" b="1" i="0" u="none" strike="noStrike" dirty="0">
                          <a:solidFill>
                            <a:srgbClr val="000000"/>
                          </a:solidFill>
                          <a:latin typeface="Calibri"/>
                        </a:rPr>
                        <a:t>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r" fontAlgn="b"/>
                      <a:r>
                        <a:rPr lang="it-IT" sz="1400" b="1" i="0" u="none" strike="noStrike" dirty="0">
                          <a:solidFill>
                            <a:srgbClr val="000000"/>
                          </a:solidFill>
                          <a:latin typeface="Calibri"/>
                        </a:rPr>
                        <a:t>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r" fontAlgn="b"/>
                      <a:r>
                        <a:rPr lang="it-IT" sz="1400" b="1" i="0" u="none" strike="noStrike" dirty="0">
                          <a:solidFill>
                            <a:srgbClr val="000000"/>
                          </a:solidFill>
                          <a:latin typeface="Calibri"/>
                        </a:rPr>
                        <a:t>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it-IT" sz="1400" b="1" i="0" u="none" strike="noStrike" dirty="0">
                          <a:solidFill>
                            <a:srgbClr val="000000"/>
                          </a:solidFill>
                          <a:latin typeface="Calibri"/>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r>
              <a:tr h="275508">
                <a:tc>
                  <a:txBody>
                    <a:bodyPr/>
                    <a:lstStyle/>
                    <a:p>
                      <a:pPr algn="l" fontAlgn="b"/>
                      <a:r>
                        <a:rPr lang="it-IT" sz="1400" b="0" i="0" u="none" strike="noStrike" dirty="0">
                          <a:solidFill>
                            <a:srgbClr val="000000"/>
                          </a:solidFill>
                          <a:latin typeface="Calibri"/>
                        </a:rPr>
                        <a:t>Accoglienza dei Toscani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it-IT" sz="1400" b="0" i="0" u="none" strike="noStrike" dirty="0">
                          <a:solidFill>
                            <a:srgbClr val="000000"/>
                          </a:solidFill>
                          <a:latin typeface="Calibri"/>
                        </a:rPr>
                        <a:t>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2"/>
                    </a:solidFill>
                  </a:tcPr>
                </a:tc>
                <a:tc>
                  <a:txBody>
                    <a:bodyPr/>
                    <a:lstStyle/>
                    <a:p>
                      <a:pPr algn="r" fontAlgn="b"/>
                      <a:r>
                        <a:rPr lang="it-IT" sz="1400" b="0" i="0" u="none" strike="noStrike" dirty="0">
                          <a:solidFill>
                            <a:srgbClr val="000000"/>
                          </a:solidFill>
                          <a:latin typeface="Calibri"/>
                        </a:rPr>
                        <a:t>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1"/>
                    </a:solidFill>
                  </a:tcPr>
                </a:tc>
                <a:tc>
                  <a:txBody>
                    <a:bodyPr/>
                    <a:lstStyle/>
                    <a:p>
                      <a:pPr algn="r" fontAlgn="b"/>
                      <a:r>
                        <a:rPr lang="it-IT" sz="1400" b="0" i="0" u="none" strike="noStrike">
                          <a:solidFill>
                            <a:srgbClr val="000000"/>
                          </a:solidFill>
                          <a:latin typeface="Calibri"/>
                        </a:rPr>
                        <a:t>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r" fontAlgn="b"/>
                      <a:r>
                        <a:rPr lang="it-IT" sz="1400" b="0" i="0" u="none" strike="noStrike">
                          <a:solidFill>
                            <a:srgbClr val="000000"/>
                          </a:solidFill>
                          <a:latin typeface="Calibri"/>
                        </a:rPr>
                        <a:t>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c>
                  <a:txBody>
                    <a:bodyPr/>
                    <a:lstStyle/>
                    <a:p>
                      <a:pPr algn="r" fontAlgn="b"/>
                      <a:r>
                        <a:rPr lang="it-IT" sz="1400" b="0" i="0" u="none" strike="noStrike" dirty="0">
                          <a:solidFill>
                            <a:srgbClr val="000000"/>
                          </a:solidFill>
                          <a:latin typeface="Calibri"/>
                        </a:rPr>
                        <a:t>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984"/>
                    </a:solidFill>
                  </a:tcPr>
                </a:tc>
                <a:tc>
                  <a:txBody>
                    <a:bodyPr/>
                    <a:lstStyle/>
                    <a:p>
                      <a:pPr algn="r" fontAlgn="b"/>
                      <a:r>
                        <a:rPr lang="it-IT" sz="1400" b="0" i="0" u="none" strike="noStrike" dirty="0">
                          <a:solidFill>
                            <a:srgbClr val="000000"/>
                          </a:solidFill>
                          <a:latin typeface="Calibri"/>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182"/>
                    </a:solidFill>
                  </a:tcPr>
                </a:tc>
              </a:tr>
              <a:tr h="275508">
                <a:tc>
                  <a:txBody>
                    <a:bodyPr/>
                    <a:lstStyle/>
                    <a:p>
                      <a:pPr algn="l" fontAlgn="b"/>
                      <a:r>
                        <a:rPr lang="it-IT" sz="1400" b="0" i="0" u="none" strike="noStrike" dirty="0" smtClean="0">
                          <a:solidFill>
                            <a:srgbClr val="000000"/>
                          </a:solidFill>
                          <a:latin typeface="Calibri"/>
                        </a:rPr>
                        <a:t>Qualità </a:t>
                      </a:r>
                      <a:r>
                        <a:rPr lang="it-IT" sz="1400" b="0" i="0" u="none" strike="noStrike" dirty="0">
                          <a:solidFill>
                            <a:srgbClr val="000000"/>
                          </a:solidFill>
                          <a:latin typeface="Calibri"/>
                        </a:rPr>
                        <a:t>architettonica </a:t>
                      </a:r>
                      <a:r>
                        <a:rPr lang="it-IT" sz="1400" b="0" i="0" u="none" strike="noStrike" dirty="0" smtClean="0">
                          <a:solidFill>
                            <a:srgbClr val="000000"/>
                          </a:solidFill>
                          <a:latin typeface="Calibri"/>
                        </a:rPr>
                        <a:t>dei Centri </a:t>
                      </a:r>
                      <a:r>
                        <a:rPr lang="it-IT" sz="1400" b="0" i="0" u="none" strike="noStrike" dirty="0">
                          <a:solidFill>
                            <a:srgbClr val="000000"/>
                          </a:solidFill>
                          <a:latin typeface="Calibri"/>
                        </a:rPr>
                        <a:t>d’Arte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8.45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881"/>
                    </a:solidFill>
                  </a:tcPr>
                </a:tc>
                <a:tc>
                  <a:txBody>
                    <a:bodyPr/>
                    <a:lstStyle/>
                    <a:p>
                      <a:pPr algn="r" fontAlgn="b"/>
                      <a:r>
                        <a:rPr lang="it-IT" sz="1400" b="0" i="0" u="none" strike="noStrike" dirty="0">
                          <a:solidFill>
                            <a:srgbClr val="000000"/>
                          </a:solidFill>
                          <a:latin typeface="Calibri"/>
                        </a:rPr>
                        <a:t>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17F"/>
                    </a:solidFill>
                  </a:tcPr>
                </a:tc>
                <a:tc>
                  <a:txBody>
                    <a:bodyPr/>
                    <a:lstStyle/>
                    <a:p>
                      <a:pPr algn="r" fontAlgn="b"/>
                      <a:r>
                        <a:rPr lang="it-IT" sz="1400" b="0" i="0" u="none" strike="noStrike" dirty="0">
                          <a:solidFill>
                            <a:srgbClr val="000000"/>
                          </a:solidFill>
                          <a:latin typeface="Calibri"/>
                        </a:rPr>
                        <a:t>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it-IT" sz="1400" b="0" i="0" u="none" strike="noStrike" dirty="0">
                          <a:solidFill>
                            <a:srgbClr val="000000"/>
                          </a:solidFill>
                          <a:latin typeface="Calibri"/>
                        </a:rPr>
                        <a:t>8.63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380"/>
                    </a:solidFill>
                  </a:tcPr>
                </a:tc>
                <a:tc>
                  <a:txBody>
                    <a:bodyPr/>
                    <a:lstStyle/>
                    <a:p>
                      <a:pPr algn="r" fontAlgn="b"/>
                      <a:r>
                        <a:rPr lang="it-IT" sz="1400" b="0" i="0" u="none" strike="noStrike" dirty="0">
                          <a:solidFill>
                            <a:srgbClr val="000000"/>
                          </a:solidFill>
                          <a:latin typeface="Calibri"/>
                        </a:rPr>
                        <a:t>8.60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480"/>
                    </a:solidFill>
                  </a:tcPr>
                </a:tc>
                <a:tc>
                  <a:txBody>
                    <a:bodyPr/>
                    <a:lstStyle/>
                    <a:p>
                      <a:pPr algn="r" fontAlgn="b"/>
                      <a:r>
                        <a:rPr lang="it-IT" sz="1400" b="0" i="0" u="none" strike="noStrike" dirty="0">
                          <a:solidFill>
                            <a:srgbClr val="000000"/>
                          </a:solidFill>
                          <a:latin typeface="Calibri"/>
                        </a:rPr>
                        <a:t>8.55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r" fontAlgn="b"/>
                      <a:r>
                        <a:rPr lang="it-IT" sz="1400" b="0" i="0" u="none" strike="noStrike">
                          <a:solidFill>
                            <a:srgbClr val="000000"/>
                          </a:solidFill>
                          <a:latin typeface="Calibri"/>
                        </a:rPr>
                        <a:t>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17F"/>
                    </a:solidFill>
                  </a:tcPr>
                </a:tc>
              </a:tr>
              <a:tr h="275508">
                <a:tc>
                  <a:txBody>
                    <a:bodyPr/>
                    <a:lstStyle/>
                    <a:p>
                      <a:pPr algn="l" fontAlgn="b"/>
                      <a:r>
                        <a:rPr lang="it-IT" sz="1400" b="0" i="0" u="none" strike="noStrike">
                          <a:solidFill>
                            <a:srgbClr val="000000"/>
                          </a:solidFill>
                          <a:latin typeface="Calibri"/>
                        </a:rPr>
                        <a:t>Musei opere d’arte e attrazioni culturali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it-IT" sz="1400" b="0" i="0" u="none" strike="noStrike" dirty="0">
                          <a:solidFill>
                            <a:srgbClr val="000000"/>
                          </a:solidFill>
                          <a:latin typeface="Calibri"/>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c>
                  <a:txBody>
                    <a:bodyPr/>
                    <a:lstStyle/>
                    <a:p>
                      <a:pPr algn="r" fontAlgn="b"/>
                      <a:r>
                        <a:rPr lang="it-IT" sz="1400" b="0" i="0" u="none" strike="noStrike" dirty="0">
                          <a:solidFill>
                            <a:srgbClr val="000000"/>
                          </a:solidFill>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D"/>
                    </a:solidFill>
                  </a:tcPr>
                </a:tc>
                <a:tc>
                  <a:txBody>
                    <a:bodyPr/>
                    <a:lstStyle/>
                    <a:p>
                      <a:pPr algn="r" fontAlgn="b"/>
                      <a:r>
                        <a:rPr lang="it-IT" sz="1400" b="0" i="0" u="none" strike="noStrike">
                          <a:solidFill>
                            <a:srgbClr val="000000"/>
                          </a:solidFill>
                          <a:latin typeface="Calibri"/>
                        </a:rPr>
                        <a:t>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80"/>
                    </a:solidFill>
                  </a:tcPr>
                </a:tc>
                <a:tc>
                  <a:txBody>
                    <a:bodyPr/>
                    <a:lstStyle/>
                    <a:p>
                      <a:pPr algn="r" fontAlgn="b"/>
                      <a:r>
                        <a:rPr lang="it-IT" sz="1400" b="0" i="0" u="none" strike="noStrike">
                          <a:solidFill>
                            <a:srgbClr val="000000"/>
                          </a:solidFill>
                          <a:latin typeface="Calibri"/>
                        </a:rPr>
                        <a:t>8.51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80"/>
                    </a:solidFill>
                  </a:tcPr>
                </a:tc>
                <a:tc>
                  <a:txBody>
                    <a:bodyPr/>
                    <a:lstStyle/>
                    <a:p>
                      <a:pPr algn="r" fontAlgn="b"/>
                      <a:r>
                        <a:rPr lang="it-IT" sz="1400" b="0" i="0" u="none" strike="noStrike">
                          <a:solidFill>
                            <a:srgbClr val="000000"/>
                          </a:solidFill>
                          <a:latin typeface="Calibri"/>
                        </a:rPr>
                        <a:t>8.33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r" fontAlgn="b"/>
                      <a:r>
                        <a:rPr lang="it-IT" sz="1400" b="0" i="0" u="none" strike="noStrike">
                          <a:solidFill>
                            <a:srgbClr val="000000"/>
                          </a:solidFill>
                          <a:latin typeface="Calibri"/>
                        </a:rPr>
                        <a:t>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480"/>
                    </a:solidFill>
                  </a:tcPr>
                </a:tc>
              </a:tr>
              <a:tr h="275508">
                <a:tc>
                  <a:txBody>
                    <a:bodyPr/>
                    <a:lstStyle/>
                    <a:p>
                      <a:pPr algn="l" fontAlgn="b"/>
                      <a:r>
                        <a:rPr lang="it-IT" sz="1400" b="0" i="0" u="none" strike="noStrike" dirty="0">
                          <a:solidFill>
                            <a:srgbClr val="000000"/>
                          </a:solidFill>
                          <a:latin typeface="Calibri"/>
                        </a:rPr>
                        <a:t>Paesaggio e ambiente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8.69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D17F"/>
                    </a:solidFill>
                  </a:tcPr>
                </a:tc>
                <a:tc>
                  <a:txBody>
                    <a:bodyPr/>
                    <a:lstStyle/>
                    <a:p>
                      <a:pPr algn="r" fontAlgn="b"/>
                      <a:r>
                        <a:rPr lang="it-IT" sz="1400" b="0" i="0" u="none" strike="noStrike">
                          <a:solidFill>
                            <a:srgbClr val="000000"/>
                          </a:solidFill>
                          <a:latin typeface="Calibri"/>
                        </a:rPr>
                        <a:t>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780"/>
                    </a:solidFill>
                  </a:tcPr>
                </a:tc>
                <a:tc>
                  <a:txBody>
                    <a:bodyPr/>
                    <a:lstStyle/>
                    <a:p>
                      <a:pPr algn="r" fontAlgn="b"/>
                      <a:r>
                        <a:rPr lang="it-IT" sz="1400" b="0" i="0" u="none" strike="noStrike" dirty="0">
                          <a:solidFill>
                            <a:srgbClr val="000000"/>
                          </a:solidFill>
                          <a:latin typeface="Calibri"/>
                        </a:rPr>
                        <a:t>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D07F"/>
                    </a:solidFill>
                  </a:tcPr>
                </a:tc>
                <a:tc>
                  <a:txBody>
                    <a:bodyPr/>
                    <a:lstStyle/>
                    <a:p>
                      <a:pPr algn="r" fontAlgn="b"/>
                      <a:r>
                        <a:rPr lang="it-IT" sz="1400" b="0" i="0" u="none" strike="noStrike" dirty="0">
                          <a:solidFill>
                            <a:srgbClr val="000000"/>
                          </a:solidFill>
                          <a:latin typeface="Calibri"/>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it-IT" sz="1400" b="0" i="0" u="none" strike="noStrike">
                          <a:solidFill>
                            <a:srgbClr val="000000"/>
                          </a:solidFill>
                          <a:latin typeface="Calibri"/>
                        </a:rPr>
                        <a:t>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D7E"/>
                    </a:solidFill>
                  </a:tcPr>
                </a:tc>
                <a:tc>
                  <a:txBody>
                    <a:bodyPr/>
                    <a:lstStyle/>
                    <a:p>
                      <a:pPr algn="r" fontAlgn="b"/>
                      <a:r>
                        <a:rPr lang="it-IT" sz="1400" b="0" i="0" u="none" strike="noStrike">
                          <a:solidFill>
                            <a:srgbClr val="000000"/>
                          </a:solidFill>
                          <a:latin typeface="Calibri"/>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r" fontAlgn="b"/>
                      <a:r>
                        <a:rPr lang="it-IT" sz="1400" b="0" i="0" u="none" strike="noStrike">
                          <a:solidFill>
                            <a:srgbClr val="000000"/>
                          </a:solidFill>
                          <a:latin typeface="Calibri"/>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27F"/>
                    </a:solidFill>
                  </a:tcPr>
                </a:tc>
              </a:tr>
              <a:tr h="275508">
                <a:tc>
                  <a:txBody>
                    <a:bodyPr/>
                    <a:lstStyle/>
                    <a:p>
                      <a:pPr algn="l" fontAlgn="b"/>
                      <a:r>
                        <a:rPr lang="it-IT" sz="1400" b="0" i="0" u="none" strike="noStrike">
                          <a:solidFill>
                            <a:srgbClr val="000000"/>
                          </a:solidFill>
                          <a:latin typeface="Calibri"/>
                        </a:rPr>
                        <a:t>Qualità e accoglienza delle Strutture Ricettive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r" fontAlgn="b"/>
                      <a:r>
                        <a:rPr lang="it-IT" sz="1400" b="0" i="0" u="none" strike="noStrike">
                          <a:solidFill>
                            <a:srgbClr val="000000"/>
                          </a:solidFill>
                          <a:latin typeface="Calibri"/>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it-IT" sz="1400" b="0" i="0" u="none" strike="noStrike">
                          <a:solidFill>
                            <a:srgbClr val="000000"/>
                          </a:solidFill>
                          <a:latin typeface="Calibri"/>
                        </a:rPr>
                        <a:t>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it-IT" sz="1400" b="0" i="0" u="none" strike="noStrike" dirty="0">
                          <a:solidFill>
                            <a:srgbClr val="000000"/>
                          </a:solidFill>
                          <a:latin typeface="Calibri"/>
                        </a:rPr>
                        <a:t>6.82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it-IT" sz="1400" b="0" i="0" u="none" strike="noStrike">
                          <a:solidFill>
                            <a:srgbClr val="000000"/>
                          </a:solidFill>
                          <a:latin typeface="Calibri"/>
                        </a:rPr>
                        <a:t>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r" fontAlgn="b"/>
                      <a:r>
                        <a:rPr lang="it-IT" sz="1400" b="0" i="0" u="none" strike="noStrike">
                          <a:solidFill>
                            <a:srgbClr val="000000"/>
                          </a:solidFill>
                          <a:latin typeface="Calibri"/>
                        </a:rPr>
                        <a:t>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r" fontAlgn="b"/>
                      <a:r>
                        <a:rPr lang="it-IT" sz="1400" b="0" i="0" u="none" strike="noStrike">
                          <a:solidFill>
                            <a:srgbClr val="000000"/>
                          </a:solidFill>
                          <a:latin typeface="Calibri"/>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r>
              <a:tr h="275508">
                <a:tc>
                  <a:txBody>
                    <a:bodyPr/>
                    <a:lstStyle/>
                    <a:p>
                      <a:pPr algn="l" fontAlgn="b"/>
                      <a:r>
                        <a:rPr lang="it-IT" sz="1400" b="0" i="0" u="none" strike="noStrike">
                          <a:solidFill>
                            <a:srgbClr val="000000"/>
                          </a:solidFill>
                          <a:latin typeface="Calibri"/>
                        </a:rPr>
                        <a:t>Qualità Ristorazione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r" fontAlgn="b"/>
                      <a:r>
                        <a:rPr lang="it-IT" sz="1400" b="0" i="0" u="none" strike="noStrike">
                          <a:solidFill>
                            <a:srgbClr val="000000"/>
                          </a:solidFill>
                          <a:latin typeface="Calibri"/>
                        </a:rPr>
                        <a:t>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r" fontAlgn="b"/>
                      <a:r>
                        <a:rPr lang="it-IT" sz="1400" b="0" i="0" u="none" strike="noStrike">
                          <a:solidFill>
                            <a:srgbClr val="000000"/>
                          </a:solidFill>
                          <a:latin typeface="Calibri"/>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2"/>
                    </a:solidFill>
                  </a:tcPr>
                </a:tc>
                <a:tc>
                  <a:txBody>
                    <a:bodyPr/>
                    <a:lstStyle/>
                    <a:p>
                      <a:pPr algn="r" fontAlgn="b"/>
                      <a:r>
                        <a:rPr lang="it-IT" sz="1400" b="0" i="0" u="none" strike="noStrike">
                          <a:solidFill>
                            <a:srgbClr val="000000"/>
                          </a:solidFill>
                          <a:latin typeface="Calibri"/>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r" fontAlgn="b"/>
                      <a:r>
                        <a:rPr lang="it-IT" sz="1400" b="0" i="0" u="none" strike="noStrike" dirty="0">
                          <a:solidFill>
                            <a:srgbClr val="000000"/>
                          </a:solidFill>
                          <a:latin typeface="Calibri"/>
                        </a:rPr>
                        <a:t>8.36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r" fontAlgn="b"/>
                      <a:r>
                        <a:rPr lang="it-IT" sz="1400" b="0" i="0" u="none" strike="noStrike">
                          <a:solidFill>
                            <a:srgbClr val="000000"/>
                          </a:solidFill>
                          <a:latin typeface="Calibri"/>
                        </a:rPr>
                        <a:t>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r" fontAlgn="b"/>
                      <a:r>
                        <a:rPr lang="it-IT" sz="1400" b="0" i="0" u="none" strike="noStrike">
                          <a:solidFill>
                            <a:srgbClr val="000000"/>
                          </a:solidFill>
                          <a:latin typeface="Calibri"/>
                        </a:rPr>
                        <a:t>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283"/>
                    </a:solidFill>
                  </a:tcPr>
                </a:tc>
              </a:tr>
              <a:tr h="275508">
                <a:tc>
                  <a:txBody>
                    <a:bodyPr/>
                    <a:lstStyle/>
                    <a:p>
                      <a:pPr algn="l" fontAlgn="b"/>
                      <a:r>
                        <a:rPr lang="it-IT" sz="1400" b="0" i="0" u="none" strike="noStrike" dirty="0">
                          <a:solidFill>
                            <a:srgbClr val="000000"/>
                          </a:solidFill>
                          <a:latin typeface="Calibri"/>
                        </a:rPr>
                        <a:t>Qualità e varietà della Rete Commerciale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fontAlgn="b"/>
                      <a:r>
                        <a:rPr lang="it-IT" sz="1400" b="0" i="0" u="none" strike="noStrike">
                          <a:solidFill>
                            <a:srgbClr val="000000"/>
                          </a:solidFill>
                          <a:latin typeface="Calibri"/>
                        </a:rPr>
                        <a:t>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783"/>
                    </a:solidFill>
                  </a:tcPr>
                </a:tc>
                <a:tc>
                  <a:txBody>
                    <a:bodyPr/>
                    <a:lstStyle/>
                    <a:p>
                      <a:pPr algn="r" fontAlgn="b"/>
                      <a:r>
                        <a:rPr lang="it-IT" sz="1400" b="0" i="0" u="none" strike="noStrike">
                          <a:solidFill>
                            <a:srgbClr val="000000"/>
                          </a:solidFill>
                          <a:latin typeface="Calibri"/>
                        </a:rPr>
                        <a:t>7.65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r" fontAlgn="b"/>
                      <a:r>
                        <a:rPr lang="it-IT" sz="1400" b="0" i="0" u="none" strike="noStrike">
                          <a:solidFill>
                            <a:srgbClr val="000000"/>
                          </a:solidFill>
                          <a:latin typeface="Calibri"/>
                        </a:rPr>
                        <a:t>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27F"/>
                    </a:solidFill>
                  </a:tcPr>
                </a:tc>
                <a:tc>
                  <a:txBody>
                    <a:bodyPr/>
                    <a:lstStyle/>
                    <a:p>
                      <a:pPr algn="r" fontAlgn="b"/>
                      <a:r>
                        <a:rPr lang="it-IT" sz="1400" b="0" i="0" u="none" strike="noStrike" dirty="0">
                          <a:solidFill>
                            <a:srgbClr val="000000"/>
                          </a:solidFill>
                          <a:latin typeface="Calibri"/>
                        </a:rPr>
                        <a:t>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r" fontAlgn="b"/>
                      <a:r>
                        <a:rPr lang="it-IT" sz="1400" b="0" i="0" u="none" strike="noStrike" dirty="0">
                          <a:solidFill>
                            <a:srgbClr val="000000"/>
                          </a:solidFill>
                          <a:latin typeface="Calibri"/>
                        </a:rPr>
                        <a:t>7.24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r" fontAlgn="b"/>
                      <a:r>
                        <a:rPr lang="it-IT" sz="1400" b="0" i="0" u="none" strike="noStrike">
                          <a:solidFill>
                            <a:srgbClr val="000000"/>
                          </a:solidFill>
                          <a:latin typeface="Calibri"/>
                        </a:rPr>
                        <a:t>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D81"/>
                    </a:solidFill>
                  </a:tcPr>
                </a:tc>
              </a:tr>
              <a:tr h="275508">
                <a:tc>
                  <a:txBody>
                    <a:bodyPr/>
                    <a:lstStyle/>
                    <a:p>
                      <a:pPr algn="l" fontAlgn="b"/>
                      <a:r>
                        <a:rPr lang="it-IT" sz="1400" b="0" i="0" u="none" strike="noStrike">
                          <a:solidFill>
                            <a:srgbClr val="000000"/>
                          </a:solidFill>
                          <a:latin typeface="Calibri"/>
                        </a:rPr>
                        <a:t>Servizio di Informazioni al turista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r" fontAlgn="b"/>
                      <a:r>
                        <a:rPr lang="it-IT" sz="1400" b="0" i="0" u="none" strike="noStrike">
                          <a:solidFill>
                            <a:srgbClr val="000000"/>
                          </a:solidFill>
                          <a:latin typeface="Calibri"/>
                        </a:rPr>
                        <a:t>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B84"/>
                    </a:solidFill>
                  </a:tcPr>
                </a:tc>
                <a:tc>
                  <a:txBody>
                    <a:bodyPr/>
                    <a:lstStyle/>
                    <a:p>
                      <a:pPr algn="r" fontAlgn="b"/>
                      <a:r>
                        <a:rPr lang="it-IT" sz="1400" b="0" i="0" u="none" strike="noStrike">
                          <a:solidFill>
                            <a:srgbClr val="000000"/>
                          </a:solidFill>
                          <a:latin typeface="Calibri"/>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r" fontAlgn="b"/>
                      <a:r>
                        <a:rPr lang="it-IT" sz="1400" b="0" i="0" u="none" strike="noStrike">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it-IT" sz="1400" b="0" i="0" u="none" strike="noStrike">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07B"/>
                    </a:solidFill>
                  </a:tcPr>
                </a:tc>
                <a:tc>
                  <a:txBody>
                    <a:bodyPr/>
                    <a:lstStyle/>
                    <a:p>
                      <a:pPr algn="r" fontAlgn="b"/>
                      <a:r>
                        <a:rPr lang="it-IT" sz="1400" b="0" i="0" u="none" strike="noStrike" dirty="0">
                          <a:solidFill>
                            <a:srgbClr val="000000"/>
                          </a:solidFill>
                          <a:latin typeface="Calibri"/>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c>
                  <a:txBody>
                    <a:bodyPr/>
                    <a:lstStyle/>
                    <a:p>
                      <a:pPr algn="r" fontAlgn="b"/>
                      <a:r>
                        <a:rPr lang="it-IT" sz="1400" b="0" i="0" u="none" strike="noStrike">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r h="275508">
                <a:tc>
                  <a:txBody>
                    <a:bodyPr/>
                    <a:lstStyle/>
                    <a:p>
                      <a:pPr algn="l" fontAlgn="b"/>
                      <a:r>
                        <a:rPr lang="it-IT" sz="1400" b="0" i="0" u="none" strike="noStrike">
                          <a:solidFill>
                            <a:srgbClr val="000000"/>
                          </a:solidFill>
                          <a:latin typeface="Calibri"/>
                        </a:rPr>
                        <a:t>Viabilità/traffico e segnaletica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it-IT" sz="1400" b="0" i="0" u="none" strike="noStrike">
                          <a:solidFill>
                            <a:srgbClr val="000000"/>
                          </a:solidFill>
                          <a:latin typeface="Calibri"/>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tc>
                  <a:txBody>
                    <a:bodyPr/>
                    <a:lstStyle/>
                    <a:p>
                      <a:pPr algn="r" fontAlgn="b"/>
                      <a:r>
                        <a:rPr lang="it-IT" sz="1400" b="0" i="0" u="none" strike="noStrike">
                          <a:solidFill>
                            <a:srgbClr val="000000"/>
                          </a:solidFill>
                          <a:latin typeface="Calibri"/>
                        </a:rPr>
                        <a:t>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r" fontAlgn="b"/>
                      <a:r>
                        <a:rPr lang="it-IT" sz="1400" b="0" i="0" u="none" strike="noStrike">
                          <a:solidFill>
                            <a:srgbClr val="000000"/>
                          </a:solidFill>
                          <a:latin typeface="Calibri"/>
                        </a:rPr>
                        <a:t>6.63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r" fontAlgn="b"/>
                      <a:r>
                        <a:rPr lang="it-IT" sz="1400" b="0" i="0" u="none" strike="noStrike">
                          <a:solidFill>
                            <a:srgbClr val="000000"/>
                          </a:solidFill>
                          <a:latin typeface="Calibri"/>
                        </a:rPr>
                        <a:t>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77A"/>
                    </a:solidFill>
                  </a:tcPr>
                </a:tc>
                <a:tc>
                  <a:txBody>
                    <a:bodyPr/>
                    <a:lstStyle/>
                    <a:p>
                      <a:pPr algn="r" fontAlgn="b"/>
                      <a:r>
                        <a:rPr lang="it-IT" sz="1400" b="0" i="0" u="none" strike="noStrike" dirty="0">
                          <a:solidFill>
                            <a:srgbClr val="000000"/>
                          </a:solidFill>
                          <a:latin typeface="Calibri"/>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it-IT" sz="1400" b="0" i="0" u="none" strike="noStrike">
                          <a:solidFill>
                            <a:srgbClr val="000000"/>
                          </a:solidFill>
                          <a:latin typeface="Calibri"/>
                        </a:rPr>
                        <a:t>6.91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279"/>
                    </a:solidFill>
                  </a:tcPr>
                </a:tc>
              </a:tr>
              <a:tr h="275508">
                <a:tc>
                  <a:txBody>
                    <a:bodyPr/>
                    <a:lstStyle/>
                    <a:p>
                      <a:pPr algn="l" fontAlgn="b"/>
                      <a:r>
                        <a:rPr lang="it-IT" sz="1400" b="0" i="0" u="none" strike="noStrike">
                          <a:solidFill>
                            <a:srgbClr val="000000"/>
                          </a:solidFill>
                          <a:latin typeface="Calibri"/>
                        </a:rPr>
                        <a:t>Segnaletica turistica e sentieristica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r" fontAlgn="b"/>
                      <a:r>
                        <a:rPr lang="it-IT" sz="1400" b="0" i="0" u="none" strike="noStrike">
                          <a:solidFill>
                            <a:srgbClr val="000000"/>
                          </a:solidFill>
                          <a:latin typeface="Calibri"/>
                        </a:rPr>
                        <a:t>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r" fontAlgn="b"/>
                      <a:r>
                        <a:rPr lang="it-IT" sz="1400" b="0" i="0" u="none" strike="noStrike">
                          <a:solidFill>
                            <a:srgbClr val="000000"/>
                          </a:solidFill>
                          <a:latin typeface="Calibri"/>
                        </a:rPr>
                        <a:t>7.26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tc>
                  <a:txBody>
                    <a:bodyPr/>
                    <a:lstStyle/>
                    <a:p>
                      <a:pPr algn="r" fontAlgn="b"/>
                      <a:r>
                        <a:rPr lang="it-IT" sz="1400" b="0" i="0" u="none" strike="noStrike">
                          <a:solidFill>
                            <a:srgbClr val="000000"/>
                          </a:solidFill>
                          <a:latin typeface="Calibri"/>
                        </a:rPr>
                        <a:t>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it-IT" sz="1400" b="0" i="0" u="none" strike="noStrike">
                          <a:solidFill>
                            <a:srgbClr val="000000"/>
                          </a:solidFill>
                          <a:latin typeface="Calibri"/>
                        </a:rPr>
                        <a:t>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tc>
                  <a:txBody>
                    <a:bodyPr/>
                    <a:lstStyle/>
                    <a:p>
                      <a:pPr algn="r" fontAlgn="b"/>
                      <a:r>
                        <a:rPr lang="it-IT" sz="1400" b="0" i="0" u="none" strike="noStrike" dirty="0">
                          <a:solidFill>
                            <a:srgbClr val="000000"/>
                          </a:solidFill>
                          <a:latin typeface="Calibri"/>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r" fontAlgn="b"/>
                      <a:r>
                        <a:rPr lang="it-IT" sz="1400" b="0" i="0" u="none" strike="noStrike">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r h="275508">
                <a:tc>
                  <a:txBody>
                    <a:bodyPr/>
                    <a:lstStyle/>
                    <a:p>
                      <a:pPr algn="l" fontAlgn="b"/>
                      <a:r>
                        <a:rPr lang="it-IT" sz="1400" b="0" i="0" u="none" strike="noStrike" smtClean="0">
                          <a:solidFill>
                            <a:srgbClr val="000000"/>
                          </a:solidFill>
                          <a:latin typeface="Calibri"/>
                        </a:rPr>
                        <a:t>Ill Mare</a:t>
                      </a:r>
                      <a:endParaRPr lang="it-IT" sz="1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dirty="0">
                          <a:solidFill>
                            <a:srgbClr val="000000"/>
                          </a:solidFill>
                          <a:latin typeface="Calibri"/>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r" fontAlgn="b"/>
                      <a:r>
                        <a:rPr lang="it-IT" sz="1400" b="0" i="0" u="none" strike="noStrike">
                          <a:solidFill>
                            <a:srgbClr val="000000"/>
                          </a:solidFill>
                          <a:latin typeface="Calibri"/>
                        </a:rPr>
                        <a:t>8.28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D82"/>
                    </a:solidFill>
                  </a:tcPr>
                </a:tc>
                <a:tc>
                  <a:txBody>
                    <a:bodyPr/>
                    <a:lstStyle/>
                    <a:p>
                      <a:pPr algn="r" fontAlgn="b"/>
                      <a:r>
                        <a:rPr lang="it-IT" sz="1400" b="0" i="0" u="none" strike="noStrike">
                          <a:solidFill>
                            <a:srgbClr val="000000"/>
                          </a:solidFill>
                          <a:latin typeface="Calibri"/>
                        </a:rPr>
                        <a:t>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97E"/>
                    </a:solidFill>
                  </a:tcPr>
                </a:tc>
                <a:tc>
                  <a:txBody>
                    <a:bodyPr/>
                    <a:lstStyle/>
                    <a:p>
                      <a:pPr algn="r" fontAlgn="b"/>
                      <a:r>
                        <a:rPr lang="it-IT" sz="1400" b="0" i="0" u="none" strike="noStrike">
                          <a:solidFill>
                            <a:srgbClr val="000000"/>
                          </a:solidFill>
                          <a:latin typeface="Calibri"/>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it-IT" sz="1400" b="0" i="0" u="none" strike="noStrike">
                          <a:solidFill>
                            <a:srgbClr val="000000"/>
                          </a:solidFill>
                          <a:latin typeface="Calibri"/>
                        </a:rPr>
                        <a:t>8.21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F82"/>
                    </a:solidFill>
                  </a:tcPr>
                </a:tc>
                <a:tc>
                  <a:txBody>
                    <a:bodyPr/>
                    <a:lstStyle/>
                    <a:p>
                      <a:pPr algn="r" fontAlgn="b"/>
                      <a:r>
                        <a:rPr lang="it-IT" sz="1400" b="0" i="0" u="none" strike="noStrike">
                          <a:solidFill>
                            <a:srgbClr val="000000"/>
                          </a:solidFill>
                          <a:latin typeface="Calibri"/>
                        </a:rPr>
                        <a:t>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r" fontAlgn="b"/>
                      <a:r>
                        <a:rPr lang="it-IT" sz="1400" b="0" i="0" u="none" strike="noStrike" dirty="0">
                          <a:solidFill>
                            <a:srgbClr val="000000"/>
                          </a:solidFill>
                          <a:latin typeface="Calibri"/>
                        </a:rPr>
                        <a:t>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r>
              <a:tr h="275508">
                <a:tc>
                  <a:txBody>
                    <a:bodyPr/>
                    <a:lstStyle/>
                    <a:p>
                      <a:pPr algn="l" fontAlgn="b"/>
                      <a:r>
                        <a:rPr lang="it-IT" sz="1400" b="0" i="0" u="none" strike="noStrike">
                          <a:solidFill>
                            <a:srgbClr val="000000"/>
                          </a:solidFill>
                          <a:latin typeface="Calibri"/>
                        </a:rPr>
                        <a:t>Artigianato Sapori  E Tradizioni Locali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182"/>
                    </a:solidFill>
                  </a:tcPr>
                </a:tc>
                <a:tc>
                  <a:txBody>
                    <a:bodyPr/>
                    <a:lstStyle/>
                    <a:p>
                      <a:pPr algn="r" fontAlgn="b"/>
                      <a:r>
                        <a:rPr lang="it-IT" sz="1400" b="0" i="0" u="none" strike="noStrike">
                          <a:solidFill>
                            <a:srgbClr val="000000"/>
                          </a:solidFill>
                          <a:latin typeface="Calibri"/>
                        </a:rPr>
                        <a:t>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r" fontAlgn="b"/>
                      <a:r>
                        <a:rPr lang="it-IT" sz="1400" b="0" i="0" u="none" strike="noStrike">
                          <a:solidFill>
                            <a:srgbClr val="000000"/>
                          </a:solidFill>
                          <a:latin typeface="Calibri"/>
                        </a:rPr>
                        <a:t>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3DA81"/>
                    </a:solidFill>
                  </a:tcPr>
                </a:tc>
                <a:tc>
                  <a:txBody>
                    <a:bodyPr/>
                    <a:lstStyle/>
                    <a:p>
                      <a:pPr algn="r" fontAlgn="b"/>
                      <a:r>
                        <a:rPr lang="it-IT" sz="1400" b="0" i="0" u="none" strike="noStrike">
                          <a:solidFill>
                            <a:srgbClr val="000000"/>
                          </a:solidFill>
                          <a:latin typeface="Calibri"/>
                        </a:rPr>
                        <a:t>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1"/>
                    </a:solidFill>
                  </a:tcPr>
                </a:tc>
                <a:tc>
                  <a:txBody>
                    <a:bodyPr/>
                    <a:lstStyle/>
                    <a:p>
                      <a:pPr algn="r" fontAlgn="b"/>
                      <a:r>
                        <a:rPr lang="it-IT" sz="1400" b="0" i="0" u="none" strike="noStrike">
                          <a:solidFill>
                            <a:srgbClr val="000000"/>
                          </a:solidFill>
                          <a:latin typeface="Calibri"/>
                        </a:rPr>
                        <a:t>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r" fontAlgn="b"/>
                      <a:r>
                        <a:rPr lang="it-IT" sz="1400" b="0" i="0" u="none" strike="noStrike">
                          <a:solidFill>
                            <a:srgbClr val="000000"/>
                          </a:solidFill>
                          <a:latin typeface="Calibri"/>
                        </a:rPr>
                        <a:t>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D82"/>
                    </a:solidFill>
                  </a:tcPr>
                </a:tc>
                <a:tc>
                  <a:txBody>
                    <a:bodyPr/>
                    <a:lstStyle/>
                    <a:p>
                      <a:pPr algn="r" fontAlgn="b"/>
                      <a:r>
                        <a:rPr lang="it-IT" sz="1400" b="0" i="0" u="none" strike="noStrike" dirty="0">
                          <a:solidFill>
                            <a:srgbClr val="000000"/>
                          </a:solidFill>
                          <a:latin typeface="Calibri"/>
                        </a:rPr>
                        <a:t>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r>
              <a:tr h="275508">
                <a:tc>
                  <a:txBody>
                    <a:bodyPr/>
                    <a:lstStyle/>
                    <a:p>
                      <a:pPr algn="l" fontAlgn="b"/>
                      <a:r>
                        <a:rPr lang="it-IT" sz="1400" b="0" i="0" u="none" strike="noStrike">
                          <a:solidFill>
                            <a:srgbClr val="000000"/>
                          </a:solidFill>
                          <a:latin typeface="Calibri"/>
                        </a:rPr>
                        <a:t>Servizi di Trasporto Locale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F6F"/>
                    </a:solidFill>
                  </a:tcPr>
                </a:tc>
                <a:tc>
                  <a:txBody>
                    <a:bodyPr/>
                    <a:lstStyle/>
                    <a:p>
                      <a:pPr algn="r" fontAlgn="b"/>
                      <a:r>
                        <a:rPr lang="it-IT" sz="1400" b="0" i="0" u="none" strike="noStrike">
                          <a:solidFill>
                            <a:srgbClr val="000000"/>
                          </a:solidFill>
                          <a:latin typeface="Calibri"/>
                        </a:rPr>
                        <a:t>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r" fontAlgn="b"/>
                      <a:r>
                        <a:rPr lang="it-IT" sz="1400" b="0" i="0" u="none" strike="noStrike">
                          <a:solidFill>
                            <a:srgbClr val="000000"/>
                          </a:solidFill>
                          <a:latin typeface="Calibri"/>
                        </a:rPr>
                        <a:t>6.94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r" fontAlgn="b"/>
                      <a:r>
                        <a:rPr lang="it-IT" sz="1400" b="0" i="0" u="none" strike="noStrike">
                          <a:solidFill>
                            <a:srgbClr val="000000"/>
                          </a:solidFill>
                          <a:latin typeface="Calibri"/>
                        </a:rPr>
                        <a:t>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7"/>
                    </a:solidFill>
                  </a:tcPr>
                </a:tc>
                <a:tc>
                  <a:txBody>
                    <a:bodyPr/>
                    <a:lstStyle/>
                    <a:p>
                      <a:pPr algn="r" fontAlgn="b"/>
                      <a:r>
                        <a:rPr lang="it-IT" sz="1400" b="0" i="0" u="none" strike="noStrike">
                          <a:solidFill>
                            <a:srgbClr val="000000"/>
                          </a:solidFill>
                          <a:latin typeface="Calibri"/>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tc>
                  <a:txBody>
                    <a:bodyPr/>
                    <a:lstStyle/>
                    <a:p>
                      <a:pPr algn="r" fontAlgn="b"/>
                      <a:r>
                        <a:rPr lang="it-IT" sz="1400" b="0" i="0" u="none" strike="noStrike">
                          <a:solidFill>
                            <a:srgbClr val="000000"/>
                          </a:solidFill>
                          <a:latin typeface="Calibri"/>
                        </a:rPr>
                        <a:t>6.29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C71"/>
                    </a:solidFill>
                  </a:tcPr>
                </a:tc>
                <a:tc>
                  <a:txBody>
                    <a:bodyPr/>
                    <a:lstStyle/>
                    <a:p>
                      <a:pPr algn="r" fontAlgn="b"/>
                      <a:r>
                        <a:rPr lang="it-IT" sz="1400" b="0" i="0" u="none" strike="noStrike" dirty="0">
                          <a:solidFill>
                            <a:srgbClr val="000000"/>
                          </a:solidFill>
                          <a:latin typeface="Calibri"/>
                        </a:rPr>
                        <a:t>6.56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C74"/>
                    </a:solidFill>
                  </a:tcPr>
                </a:tc>
              </a:tr>
              <a:tr h="275508">
                <a:tc>
                  <a:txBody>
                    <a:bodyPr/>
                    <a:lstStyle/>
                    <a:p>
                      <a:pPr algn="l" fontAlgn="b"/>
                      <a:r>
                        <a:rPr lang="it-IT" sz="1400" b="0" i="0" u="none" strike="noStrike">
                          <a:solidFill>
                            <a:srgbClr val="000000"/>
                          </a:solidFill>
                          <a:latin typeface="Calibri"/>
                        </a:rPr>
                        <a:t>Prezzi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tc>
                  <a:txBody>
                    <a:bodyPr/>
                    <a:lstStyle/>
                    <a:p>
                      <a:pPr algn="r" fontAlgn="b"/>
                      <a:r>
                        <a:rPr lang="it-IT" sz="1400" b="0" i="0" u="none" strike="noStrike">
                          <a:solidFill>
                            <a:srgbClr val="000000"/>
                          </a:solidFill>
                          <a:latin typeface="Calibri"/>
                        </a:rPr>
                        <a:t>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r" fontAlgn="b"/>
                      <a:r>
                        <a:rPr lang="it-IT" sz="1400" b="0" i="0" u="none" strike="noStrike">
                          <a:solidFill>
                            <a:srgbClr val="000000"/>
                          </a:solidFill>
                          <a:latin typeface="Calibri"/>
                        </a:rPr>
                        <a:t>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373"/>
                    </a:solidFill>
                  </a:tcPr>
                </a:tc>
                <a:tc>
                  <a:txBody>
                    <a:bodyPr/>
                    <a:lstStyle/>
                    <a:p>
                      <a:pPr algn="r" fontAlgn="b"/>
                      <a:r>
                        <a:rPr lang="it-IT" sz="1400" b="0" i="0" u="none" strike="noStrike">
                          <a:solidFill>
                            <a:srgbClr val="000000"/>
                          </a:solidFill>
                          <a:latin typeface="Calibri"/>
                        </a:rPr>
                        <a:t>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r" fontAlgn="b"/>
                      <a:r>
                        <a:rPr lang="it-IT" sz="1400" b="0" i="0" u="none" strike="noStrike">
                          <a:solidFill>
                            <a:srgbClr val="000000"/>
                          </a:solidFill>
                          <a:latin typeface="Calibri"/>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it-IT" sz="1400" b="0" i="0" u="none" strike="noStrike" dirty="0">
                          <a:solidFill>
                            <a:srgbClr val="000000"/>
                          </a:solidFill>
                          <a:latin typeface="Calibri"/>
                        </a:rPr>
                        <a:t>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r" fontAlgn="b"/>
                      <a:r>
                        <a:rPr lang="it-IT" sz="1400" b="0" i="0" u="none" strike="noStrike" dirty="0">
                          <a:solidFill>
                            <a:srgbClr val="000000"/>
                          </a:solidFill>
                          <a:latin typeface="Calibri"/>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r>
              <a:tr h="275508">
                <a:tc>
                  <a:txBody>
                    <a:bodyPr/>
                    <a:lstStyle/>
                    <a:p>
                      <a:pPr algn="l" fontAlgn="b"/>
                      <a:r>
                        <a:rPr lang="it-IT" sz="1400" b="0" i="0" u="none" strike="noStrike">
                          <a:solidFill>
                            <a:srgbClr val="000000"/>
                          </a:solidFill>
                          <a:latin typeface="Calibri"/>
                        </a:rPr>
                        <a:t>Sicurezza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r" fontAlgn="b"/>
                      <a:r>
                        <a:rPr lang="it-IT" sz="1400" b="0" i="0" u="none" strike="noStrike">
                          <a:solidFill>
                            <a:srgbClr val="000000"/>
                          </a:solidFill>
                          <a:latin typeface="Calibri"/>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r" fontAlgn="b"/>
                      <a:r>
                        <a:rPr lang="it-IT" sz="1400" b="0" i="0" u="none" strike="noStrike">
                          <a:solidFill>
                            <a:srgbClr val="000000"/>
                          </a:solidFill>
                          <a:latin typeface="Calibri"/>
                        </a:rPr>
                        <a:t>7.89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984"/>
                    </a:solidFill>
                  </a:tcPr>
                </a:tc>
                <a:tc>
                  <a:txBody>
                    <a:bodyPr/>
                    <a:lstStyle/>
                    <a:p>
                      <a:pPr algn="r" fontAlgn="b"/>
                      <a:r>
                        <a:rPr lang="it-IT" sz="1400" b="0" i="0" u="none" strike="noStrike">
                          <a:solidFill>
                            <a:srgbClr val="000000"/>
                          </a:solidFill>
                          <a:latin typeface="Calibri"/>
                        </a:rPr>
                        <a:t>7.80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r" fontAlgn="b"/>
                      <a:r>
                        <a:rPr lang="it-IT" sz="1400" b="0" i="0" u="none" strike="noStrike">
                          <a:solidFill>
                            <a:srgbClr val="000000"/>
                          </a:solidFill>
                          <a:latin typeface="Calibri"/>
                        </a:rPr>
                        <a:t>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it-IT" sz="1400" b="0" i="0" u="none" strike="noStrike" dirty="0">
                          <a:solidFill>
                            <a:srgbClr val="000000"/>
                          </a:solidFill>
                          <a:latin typeface="Calibri"/>
                        </a:rPr>
                        <a:t>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582"/>
                    </a:solidFill>
                  </a:tcPr>
                </a:tc>
                <a:tc>
                  <a:txBody>
                    <a:bodyPr/>
                    <a:lstStyle/>
                    <a:p>
                      <a:pPr algn="r" fontAlgn="b"/>
                      <a:r>
                        <a:rPr lang="it-IT" sz="1400" b="0" i="0" u="none" strike="noStrike" dirty="0">
                          <a:solidFill>
                            <a:srgbClr val="000000"/>
                          </a:solidFill>
                          <a:latin typeface="Calibri"/>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r>
              <a:tr h="275508">
                <a:tc>
                  <a:txBody>
                    <a:bodyPr/>
                    <a:lstStyle/>
                    <a:p>
                      <a:pPr algn="l" fontAlgn="b"/>
                      <a:r>
                        <a:rPr lang="it-IT" sz="1400" b="0" i="0" u="none" strike="noStrike">
                          <a:solidFill>
                            <a:srgbClr val="000000"/>
                          </a:solidFill>
                          <a:latin typeface="Calibri"/>
                        </a:rPr>
                        <a:t>Accessibilità per ospiti con bisogni speciali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400" b="0" i="0" u="none" strike="noStrike">
                          <a:solidFill>
                            <a:srgbClr val="000000"/>
                          </a:solidFill>
                          <a:latin typeface="Calibri"/>
                        </a:rPr>
                        <a:t>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r" fontAlgn="b"/>
                      <a:r>
                        <a:rPr lang="it-IT" sz="1400" b="0" i="0" u="none" strike="noStrike">
                          <a:solidFill>
                            <a:srgbClr val="000000"/>
                          </a:solidFill>
                          <a:latin typeface="Calibri"/>
                        </a:rPr>
                        <a:t>7.31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B7E"/>
                    </a:solidFill>
                  </a:tcPr>
                </a:tc>
                <a:tc>
                  <a:txBody>
                    <a:bodyPr/>
                    <a:lstStyle/>
                    <a:p>
                      <a:pPr algn="r" fontAlgn="b"/>
                      <a:r>
                        <a:rPr lang="it-IT" sz="1400" b="0" i="0" u="none" strike="noStrike">
                          <a:solidFill>
                            <a:srgbClr val="000000"/>
                          </a:solidFill>
                          <a:latin typeface="Calibri"/>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883"/>
                    </a:solidFill>
                  </a:tcPr>
                </a:tc>
                <a:tc>
                  <a:txBody>
                    <a:bodyPr/>
                    <a:lstStyle/>
                    <a:p>
                      <a:pPr algn="r" fontAlgn="b"/>
                      <a:r>
                        <a:rPr lang="it-IT" sz="1400" b="0" i="0" u="none" strike="noStrike">
                          <a:solidFill>
                            <a:srgbClr val="000000"/>
                          </a:solidFill>
                          <a:latin typeface="Calibri"/>
                        </a:rPr>
                        <a:t>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r" fontAlgn="b"/>
                      <a:r>
                        <a:rPr lang="it-IT" sz="1400" b="0" i="0" u="none" strike="noStrike">
                          <a:solidFill>
                            <a:srgbClr val="000000"/>
                          </a:solidFill>
                          <a:latin typeface="Calibri"/>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D78"/>
                    </a:solidFill>
                  </a:tcPr>
                </a:tc>
                <a:tc>
                  <a:txBody>
                    <a:bodyPr/>
                    <a:lstStyle/>
                    <a:p>
                      <a:pPr algn="r" fontAlgn="b"/>
                      <a:r>
                        <a:rPr lang="it-IT" sz="1400" b="0" i="0" u="none" strike="noStrike">
                          <a:solidFill>
                            <a:srgbClr val="000000"/>
                          </a:solidFill>
                          <a:latin typeface="Calibri"/>
                        </a:rPr>
                        <a:t>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it-IT" sz="1400" b="0" i="0" u="none" strike="noStrike" dirty="0">
                          <a:solidFill>
                            <a:srgbClr val="000000"/>
                          </a:solidFill>
                          <a:latin typeface="Calibri"/>
                        </a:rPr>
                        <a:t>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r>
            </a:tbl>
          </a:graphicData>
        </a:graphic>
      </p:graphicFrame>
      <p:sp>
        <p:nvSpPr>
          <p:cNvPr id="6" name="CasellaDiTesto 5"/>
          <p:cNvSpPr txBox="1"/>
          <p:nvPr/>
        </p:nvSpPr>
        <p:spPr>
          <a:xfrm>
            <a:off x="0" y="6552002"/>
            <a:ext cx="9143999" cy="276999"/>
          </a:xfrm>
          <a:prstGeom prst="rect">
            <a:avLst/>
          </a:prstGeom>
          <a:noFill/>
        </p:spPr>
        <p:txBody>
          <a:bodyPr wrap="square" rtlCol="0">
            <a:spAutoFit/>
          </a:bodyPr>
          <a:lstStyle/>
          <a:p>
            <a:pPr algn="ctr"/>
            <a:r>
              <a:rPr lang="it-IT" sz="1200" dirty="0" smtClean="0">
                <a:latin typeface="+mn-lt"/>
              </a:rPr>
              <a:t>Fonte</a:t>
            </a:r>
            <a:r>
              <a:rPr lang="it-IT" sz="1200" smtClean="0">
                <a:latin typeface="+mn-lt"/>
              </a:rPr>
              <a:t>: risultati provvisori da indagine </a:t>
            </a:r>
            <a:r>
              <a:rPr lang="it-IT" sz="1200" dirty="0" smtClean="0">
                <a:latin typeface="+mn-lt"/>
              </a:rPr>
              <a:t>IRPET sul comportamenti dei turisti in Toscana </a:t>
            </a:r>
            <a:r>
              <a:rPr lang="it-IT" sz="1200" smtClean="0">
                <a:latin typeface="+mn-lt"/>
              </a:rPr>
              <a:t>(aprile 2017-aprile2018)</a:t>
            </a:r>
            <a:endParaRPr lang="it-IT" sz="12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14301"/>
            <a:ext cx="9143999" cy="738664"/>
          </a:xfrm>
          <a:prstGeom prst="rect">
            <a:avLst/>
          </a:prstGeom>
          <a:noFill/>
        </p:spPr>
        <p:txBody>
          <a:bodyPr wrap="square" rtlCol="0">
            <a:spAutoFit/>
          </a:bodyPr>
          <a:lstStyle/>
          <a:p>
            <a:pPr algn="ctr"/>
            <a:r>
              <a:rPr lang="it-IT" sz="2400" b="1" smtClean="0"/>
              <a:t>CONCLUSIONI</a:t>
            </a:r>
            <a:endParaRPr lang="it-IT" sz="2400" smtClean="0"/>
          </a:p>
          <a:p>
            <a:endParaRPr lang="it-IT"/>
          </a:p>
        </p:txBody>
      </p:sp>
      <p:sp>
        <p:nvSpPr>
          <p:cNvPr id="30" name="CasellaDiTesto 29"/>
          <p:cNvSpPr txBox="1"/>
          <p:nvPr/>
        </p:nvSpPr>
        <p:spPr>
          <a:xfrm>
            <a:off x="7020272" y="4941168"/>
            <a:ext cx="936104" cy="276999"/>
          </a:xfrm>
          <a:prstGeom prst="rect">
            <a:avLst/>
          </a:prstGeom>
          <a:noFill/>
        </p:spPr>
        <p:txBody>
          <a:bodyPr wrap="square" rtlCol="0">
            <a:spAutoFit/>
          </a:bodyPr>
          <a:lstStyle/>
          <a:p>
            <a:r>
              <a:rPr lang="it-IT" sz="1200" b="1" smtClean="0">
                <a:solidFill>
                  <a:schemeClr val="bg1"/>
                </a:solidFill>
              </a:rPr>
              <a:t>42.1</a:t>
            </a:r>
            <a:endParaRPr lang="it-IT" sz="1200" b="1">
              <a:solidFill>
                <a:schemeClr val="bg1"/>
              </a:solidFill>
            </a:endParaRPr>
          </a:p>
        </p:txBody>
      </p:sp>
      <p:grpSp>
        <p:nvGrpSpPr>
          <p:cNvPr id="2" name="Gruppo 8"/>
          <p:cNvGrpSpPr/>
          <p:nvPr/>
        </p:nvGrpSpPr>
        <p:grpSpPr>
          <a:xfrm>
            <a:off x="7491814" y="0"/>
            <a:ext cx="1652186" cy="540000"/>
            <a:chOff x="-9144" y="6053328"/>
            <a:chExt cx="1652186" cy="540000"/>
          </a:xfrm>
        </p:grpSpPr>
        <p:sp>
          <p:nvSpPr>
            <p:cNvPr id="16" name="Rettangolo 15"/>
            <p:cNvSpPr/>
            <p:nvPr/>
          </p:nvSpPr>
          <p:spPr>
            <a:xfrm>
              <a:off x="-9144" y="6053328"/>
              <a:ext cx="1652186" cy="540000"/>
            </a:xfrm>
            <a:prstGeom prst="rect">
              <a:avLst/>
            </a:prstGeom>
            <a:solidFill>
              <a:srgbClr val="9900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8" name="Immagine 17" descr="Irpet_marchio bianco.emf"/>
            <p:cNvPicPr>
              <a:picLocks noChangeAspect="1"/>
            </p:cNvPicPr>
            <p:nvPr/>
          </p:nvPicPr>
          <p:blipFill>
            <a:blip r:embed="rId3" cstate="print"/>
            <a:stretch>
              <a:fillRect/>
            </a:stretch>
          </p:blipFill>
          <p:spPr>
            <a:xfrm>
              <a:off x="142844" y="6143644"/>
              <a:ext cx="1368000" cy="386608"/>
            </a:xfrm>
            <a:prstGeom prst="rect">
              <a:avLst/>
            </a:prstGeom>
          </p:spPr>
        </p:pic>
      </p:grpSp>
      <p:sp>
        <p:nvSpPr>
          <p:cNvPr id="19" name="CasellaDiTesto 18"/>
          <p:cNvSpPr txBox="1"/>
          <p:nvPr/>
        </p:nvSpPr>
        <p:spPr>
          <a:xfrm>
            <a:off x="683568" y="1268761"/>
            <a:ext cx="7956376" cy="2954655"/>
          </a:xfrm>
          <a:prstGeom prst="rect">
            <a:avLst/>
          </a:prstGeom>
          <a:noFill/>
        </p:spPr>
        <p:txBody>
          <a:bodyPr wrap="square" rtlCol="0">
            <a:spAutoFit/>
          </a:bodyPr>
          <a:lstStyle/>
          <a:p>
            <a:pPr marL="457200" indent="-457200">
              <a:buFont typeface="+mj-lt"/>
              <a:buAutoNum type="arabicPeriod"/>
            </a:pPr>
            <a:endParaRPr lang="it-IT" sz="2200" b="1" smtClean="0"/>
          </a:p>
          <a:p>
            <a:endParaRPr lang="it-IT" sz="2200" b="1" smtClean="0"/>
          </a:p>
          <a:p>
            <a:endParaRPr lang="it-IT" sz="2200" b="1" smtClean="0"/>
          </a:p>
          <a:p>
            <a:endParaRPr lang="it-IT" sz="2200" smtClean="0"/>
          </a:p>
          <a:p>
            <a:endParaRPr lang="it-IT" sz="2200" smtClean="0"/>
          </a:p>
          <a:p>
            <a:endParaRPr lang="it-IT" sz="2200" smtClean="0"/>
          </a:p>
          <a:p>
            <a:endParaRPr lang="it-IT" sz="2200" smtClean="0"/>
          </a:p>
          <a:p>
            <a:endParaRPr lang="it-IT" sz="1600" smtClean="0"/>
          </a:p>
          <a:p>
            <a:endParaRPr lang="it-IT" sz="1600"/>
          </a:p>
        </p:txBody>
      </p:sp>
      <p:sp>
        <p:nvSpPr>
          <p:cNvPr id="8" name="CasellaDiTesto 7"/>
          <p:cNvSpPr txBox="1"/>
          <p:nvPr/>
        </p:nvSpPr>
        <p:spPr>
          <a:xfrm>
            <a:off x="395536" y="980728"/>
            <a:ext cx="8424936" cy="6494085"/>
          </a:xfrm>
          <a:prstGeom prst="rect">
            <a:avLst/>
          </a:prstGeom>
          <a:noFill/>
        </p:spPr>
        <p:txBody>
          <a:bodyPr wrap="square" rtlCol="0">
            <a:spAutoFit/>
          </a:bodyPr>
          <a:lstStyle/>
          <a:p>
            <a:r>
              <a:rPr lang="it-IT" sz="1600" smtClean="0"/>
              <a:t>L’analisi dei caratteri strutturali del turismo nell’ambito della Versilia  restituisce </a:t>
            </a:r>
          </a:p>
          <a:p>
            <a:endParaRPr lang="it-IT" sz="1600" smtClean="0"/>
          </a:p>
          <a:p>
            <a:pPr marL="342900" indent="-342900">
              <a:buFont typeface="+mj-lt"/>
              <a:buAutoNum type="arabicPeriod"/>
            </a:pPr>
            <a:r>
              <a:rPr lang="it-IT" sz="1600" smtClean="0"/>
              <a:t> Una fragilità legata alla maturità  turistica del prodotto balneare, al declino  di un modello di consumi turistici “domestici”fortemente accelerato dalla crisi </a:t>
            </a:r>
          </a:p>
          <a:p>
            <a:pPr marL="342900" indent="-342900">
              <a:buFont typeface="+mj-lt"/>
              <a:buAutoNum type="arabicPeriod"/>
            </a:pPr>
            <a:r>
              <a:rPr lang="it-IT" sz="1600" smtClean="0"/>
              <a:t>Una transizione del modello ricettivo verso il lusso nel segmento alberghiero, con un ancora troppo grande peso delle strutture  1-3 stelle.  Una non sufficiente sviluppo del segmento extra-alberghiero e agrituristico in particolare.  </a:t>
            </a:r>
          </a:p>
          <a:p>
            <a:pPr marL="342900" indent="-342900">
              <a:buFont typeface="+mj-lt"/>
              <a:buAutoNum type="arabicPeriod"/>
            </a:pPr>
            <a:r>
              <a:rPr lang="it-IT" sz="1600" smtClean="0"/>
              <a:t>Un problema  specifico di competititivtà del  prodotto “turismo all’aria aperta”  che si manifesta con la crisi delle presenze nei Camping. </a:t>
            </a:r>
          </a:p>
          <a:p>
            <a:pPr marL="342900" indent="-342900">
              <a:buFont typeface="+mj-lt"/>
              <a:buAutoNum type="arabicPeriod"/>
            </a:pPr>
            <a:endParaRPr lang="it-IT" sz="1600" smtClean="0"/>
          </a:p>
          <a:p>
            <a:pPr marL="342900" indent="-342900">
              <a:buFont typeface="+mj-lt"/>
              <a:buAutoNum type="arabicPeriod"/>
            </a:pPr>
            <a:r>
              <a:rPr lang="it-IT" sz="1600" smtClean="0"/>
              <a:t>Un tentativo della destinazione, riuscito solo nelle aree più vocate,  di attrarre  nuovi turisti ad alta capacità di spesa in particolare provenienti  dall’Europa dell’Est   e da alcuni paesi extra-europei.</a:t>
            </a:r>
          </a:p>
          <a:p>
            <a:pPr marL="342900" indent="-342900">
              <a:buFont typeface="+mj-lt"/>
              <a:buAutoNum type="arabicPeriod"/>
            </a:pPr>
            <a:endParaRPr lang="it-IT" sz="1600" smtClean="0"/>
          </a:p>
          <a:p>
            <a:pPr marL="342900" indent="-342900">
              <a:buFont typeface="+mj-lt"/>
              <a:buAutoNum type="arabicPeriod"/>
            </a:pPr>
            <a:r>
              <a:rPr lang="it-IT" sz="1600" smtClean="0"/>
              <a:t>Segnali di destagionalizzazione legati ad una economia turistica del divertimento della cultura e dello spettacolo. </a:t>
            </a:r>
          </a:p>
          <a:p>
            <a:pPr marL="342900" indent="-342900">
              <a:buFont typeface="+mj-lt"/>
              <a:buAutoNum type="arabicPeriod"/>
            </a:pPr>
            <a:endParaRPr lang="it-IT" sz="1600" smtClean="0"/>
          </a:p>
          <a:p>
            <a:pPr marL="342900" indent="-342900">
              <a:buFont typeface="+mj-lt"/>
              <a:buAutoNum type="arabicPeriod"/>
            </a:pPr>
            <a:r>
              <a:rPr lang="it-IT" sz="1600" smtClean="0"/>
              <a:t>Un potenziale di sviluppo non espresso sul versante del turismo esperienziale, europeo occidentale in particolare. </a:t>
            </a:r>
          </a:p>
          <a:p>
            <a:pPr marL="342900" indent="-342900">
              <a:buFont typeface="+mj-lt"/>
              <a:buAutoNum type="arabicPeriod"/>
            </a:pPr>
            <a:endParaRPr lang="it-IT" sz="1600" smtClean="0"/>
          </a:p>
          <a:p>
            <a:pPr marL="342900" indent="-342900"/>
            <a:endParaRPr lang="it-IT" sz="1600" smtClean="0"/>
          </a:p>
          <a:p>
            <a:pPr marL="342900" indent="-342900">
              <a:buFont typeface="+mj-lt"/>
              <a:buAutoNum type="arabicPeriod"/>
            </a:pPr>
            <a:endParaRPr lang="it-IT" sz="1600" smtClean="0"/>
          </a:p>
          <a:p>
            <a:endParaRPr lang="it-IT" sz="1600" smtClean="0"/>
          </a:p>
          <a:p>
            <a:endParaRPr lang="it-IT" sz="1600" smtClean="0"/>
          </a:p>
          <a:p>
            <a:r>
              <a:rPr lang="it-IT" sz="1600" smtClean="0"/>
              <a:t> </a:t>
            </a:r>
            <a:endParaRPr lang="it-IT" sz="1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14301"/>
            <a:ext cx="9143999" cy="738664"/>
          </a:xfrm>
          <a:prstGeom prst="rect">
            <a:avLst/>
          </a:prstGeom>
          <a:noFill/>
        </p:spPr>
        <p:txBody>
          <a:bodyPr wrap="square" rtlCol="0">
            <a:spAutoFit/>
          </a:bodyPr>
          <a:lstStyle/>
          <a:p>
            <a:pPr algn="ctr"/>
            <a:r>
              <a:rPr lang="it-IT" sz="2400" b="1" smtClean="0"/>
              <a:t>INDICAZIONI DI POLICY</a:t>
            </a:r>
            <a:endParaRPr lang="it-IT" sz="2400" smtClean="0"/>
          </a:p>
          <a:p>
            <a:endParaRPr lang="it-IT"/>
          </a:p>
        </p:txBody>
      </p:sp>
      <p:sp>
        <p:nvSpPr>
          <p:cNvPr id="30" name="CasellaDiTesto 29"/>
          <p:cNvSpPr txBox="1"/>
          <p:nvPr/>
        </p:nvSpPr>
        <p:spPr>
          <a:xfrm>
            <a:off x="7020272" y="4941168"/>
            <a:ext cx="936104" cy="276999"/>
          </a:xfrm>
          <a:prstGeom prst="rect">
            <a:avLst/>
          </a:prstGeom>
          <a:noFill/>
        </p:spPr>
        <p:txBody>
          <a:bodyPr wrap="square" rtlCol="0">
            <a:spAutoFit/>
          </a:bodyPr>
          <a:lstStyle/>
          <a:p>
            <a:r>
              <a:rPr lang="it-IT" sz="1200" b="1" smtClean="0">
                <a:solidFill>
                  <a:schemeClr val="bg1"/>
                </a:solidFill>
              </a:rPr>
              <a:t>42.1</a:t>
            </a:r>
            <a:endParaRPr lang="it-IT" sz="1200" b="1">
              <a:solidFill>
                <a:schemeClr val="bg1"/>
              </a:solidFill>
            </a:endParaRPr>
          </a:p>
        </p:txBody>
      </p:sp>
      <p:grpSp>
        <p:nvGrpSpPr>
          <p:cNvPr id="2" name="Gruppo 8"/>
          <p:cNvGrpSpPr/>
          <p:nvPr/>
        </p:nvGrpSpPr>
        <p:grpSpPr>
          <a:xfrm>
            <a:off x="7491814" y="0"/>
            <a:ext cx="1652186" cy="540000"/>
            <a:chOff x="-9144" y="6053328"/>
            <a:chExt cx="1652186" cy="540000"/>
          </a:xfrm>
        </p:grpSpPr>
        <p:sp>
          <p:nvSpPr>
            <p:cNvPr id="16" name="Rettangolo 15"/>
            <p:cNvSpPr/>
            <p:nvPr/>
          </p:nvSpPr>
          <p:spPr>
            <a:xfrm>
              <a:off x="-9144" y="6053328"/>
              <a:ext cx="1652186" cy="540000"/>
            </a:xfrm>
            <a:prstGeom prst="rect">
              <a:avLst/>
            </a:prstGeom>
            <a:solidFill>
              <a:srgbClr val="9900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8" name="Immagine 17" descr="Irpet_marchio bianco.emf"/>
            <p:cNvPicPr>
              <a:picLocks noChangeAspect="1"/>
            </p:cNvPicPr>
            <p:nvPr/>
          </p:nvPicPr>
          <p:blipFill>
            <a:blip r:embed="rId3" cstate="print"/>
            <a:stretch>
              <a:fillRect/>
            </a:stretch>
          </p:blipFill>
          <p:spPr>
            <a:xfrm>
              <a:off x="142844" y="6143644"/>
              <a:ext cx="1368000" cy="386608"/>
            </a:xfrm>
            <a:prstGeom prst="rect">
              <a:avLst/>
            </a:prstGeom>
          </p:spPr>
        </p:pic>
      </p:grpSp>
      <p:sp>
        <p:nvSpPr>
          <p:cNvPr id="19" name="CasellaDiTesto 18"/>
          <p:cNvSpPr txBox="1"/>
          <p:nvPr/>
        </p:nvSpPr>
        <p:spPr>
          <a:xfrm>
            <a:off x="683568" y="1268761"/>
            <a:ext cx="7956376" cy="2954655"/>
          </a:xfrm>
          <a:prstGeom prst="rect">
            <a:avLst/>
          </a:prstGeom>
          <a:noFill/>
        </p:spPr>
        <p:txBody>
          <a:bodyPr wrap="square" rtlCol="0">
            <a:spAutoFit/>
          </a:bodyPr>
          <a:lstStyle/>
          <a:p>
            <a:pPr marL="457200" indent="-457200">
              <a:buFont typeface="+mj-lt"/>
              <a:buAutoNum type="arabicPeriod"/>
            </a:pPr>
            <a:endParaRPr lang="it-IT" sz="2200" b="1" smtClean="0"/>
          </a:p>
          <a:p>
            <a:endParaRPr lang="it-IT" sz="2200" b="1" smtClean="0"/>
          </a:p>
          <a:p>
            <a:endParaRPr lang="it-IT" sz="2200" b="1" smtClean="0"/>
          </a:p>
          <a:p>
            <a:endParaRPr lang="it-IT" sz="2200" smtClean="0"/>
          </a:p>
          <a:p>
            <a:endParaRPr lang="it-IT" sz="2200" smtClean="0"/>
          </a:p>
          <a:p>
            <a:endParaRPr lang="it-IT" sz="2200" smtClean="0"/>
          </a:p>
          <a:p>
            <a:endParaRPr lang="it-IT" sz="2200" smtClean="0"/>
          </a:p>
          <a:p>
            <a:endParaRPr lang="it-IT" sz="1600" smtClean="0"/>
          </a:p>
          <a:p>
            <a:endParaRPr lang="it-IT" sz="1600"/>
          </a:p>
        </p:txBody>
      </p:sp>
      <p:sp>
        <p:nvSpPr>
          <p:cNvPr id="8" name="CasellaDiTesto 7"/>
          <p:cNvSpPr txBox="1"/>
          <p:nvPr/>
        </p:nvSpPr>
        <p:spPr>
          <a:xfrm>
            <a:off x="395536" y="980728"/>
            <a:ext cx="8748464" cy="7709803"/>
          </a:xfrm>
          <a:prstGeom prst="rect">
            <a:avLst/>
          </a:prstGeom>
          <a:noFill/>
        </p:spPr>
        <p:txBody>
          <a:bodyPr wrap="square" rtlCol="0">
            <a:spAutoFit/>
          </a:bodyPr>
          <a:lstStyle/>
          <a:p>
            <a:r>
              <a:rPr lang="it-IT" sz="2000" smtClean="0"/>
              <a:t>La </a:t>
            </a:r>
            <a:r>
              <a:rPr lang="it-IT" sz="1600" smtClean="0"/>
              <a:t>prima e più importante delle azioni è aumentare la </a:t>
            </a:r>
            <a:r>
              <a:rPr lang="it-IT" sz="1600" b="1" smtClean="0"/>
              <a:t>capacità della destinazione di fare sistema</a:t>
            </a:r>
            <a:r>
              <a:rPr lang="it-IT" sz="1600" smtClean="0"/>
              <a:t>, di pensare, mettere in atto, e valutare  in modo  coerente e coordinato le politiche di rilancio della destinazione. (L’ambito)</a:t>
            </a:r>
          </a:p>
          <a:p>
            <a:endParaRPr lang="it-IT" sz="1600" smtClean="0"/>
          </a:p>
          <a:p>
            <a:r>
              <a:rPr lang="it-IT" sz="1600" smtClean="0"/>
              <a:t> </a:t>
            </a:r>
            <a:r>
              <a:rPr lang="it-IT" sz="1600" b="1" smtClean="0"/>
              <a:t>Riqualificare, diversificare e comunicare l’offerta turistica</a:t>
            </a:r>
            <a:r>
              <a:rPr lang="it-IT" sz="1600" smtClean="0"/>
              <a:t> </a:t>
            </a:r>
            <a:r>
              <a:rPr lang="it-IT" sz="1600" b="1" smtClean="0"/>
              <a:t>del territorio</a:t>
            </a:r>
            <a:r>
              <a:rPr lang="it-IT" sz="1600" smtClean="0"/>
              <a:t>. </a:t>
            </a:r>
          </a:p>
          <a:p>
            <a:pPr marL="800100" lvl="1" indent="-342900">
              <a:buFont typeface="Arial" pitchFamily="34" charset="0"/>
              <a:buChar char="•"/>
            </a:pPr>
            <a:r>
              <a:rPr lang="it-IT" sz="1600" b="1" smtClean="0"/>
              <a:t>Creare il sistema dell’offerta </a:t>
            </a:r>
            <a:r>
              <a:rPr lang="it-IT" sz="1600" smtClean="0"/>
              <a:t>di territorio, cercando una maggiore integrazione  ed una maggior  valorizzazione a fini turistici delle attrattive ambientali e del patrimonio artistico diffuso nell’entroterra. </a:t>
            </a:r>
          </a:p>
          <a:p>
            <a:pPr marL="800100" lvl="1" indent="-342900">
              <a:buFont typeface="Arial" pitchFamily="34" charset="0"/>
              <a:buChar char="•"/>
            </a:pPr>
            <a:r>
              <a:rPr lang="it-IT" sz="1600" smtClean="0"/>
              <a:t>Continuare nel processo di riqualificazione dell’offerta ricettiva  e dei servizi  per rispondere meglio alle eissenze dei turisti esperienziali provenienti dai paesi dell’Europa occidentale.  </a:t>
            </a:r>
          </a:p>
          <a:p>
            <a:pPr marL="800100" lvl="1" indent="-342900">
              <a:buFont typeface="Arial" pitchFamily="34" charset="0"/>
              <a:buChar char="•"/>
            </a:pPr>
            <a:r>
              <a:rPr lang="it-IT" sz="1600" smtClean="0"/>
              <a:t>In questo la qualità ambientale e urbanistica delle destinazioni emerge come punto fondamentale. </a:t>
            </a:r>
          </a:p>
          <a:p>
            <a:pPr marL="800100" lvl="1" indent="-342900">
              <a:buFont typeface="Arial" pitchFamily="34" charset="0"/>
              <a:buChar char="•"/>
            </a:pPr>
            <a:endParaRPr lang="it-IT" sz="1600" smtClean="0"/>
          </a:p>
          <a:p>
            <a:pPr marL="800100" lvl="1" indent="-709613"/>
            <a:r>
              <a:rPr lang="it-IT" sz="1600" b="1" smtClean="0"/>
              <a:t>Il capitale umano.  </a:t>
            </a:r>
          </a:p>
          <a:p>
            <a:pPr marL="809625" lvl="2" indent="-360363">
              <a:buFont typeface="Arial" pitchFamily="34" charset="0"/>
              <a:buChar char="•"/>
            </a:pPr>
            <a:r>
              <a:rPr lang="it-IT" sz="1600" b="1" smtClean="0"/>
              <a:t>I nuovi imprenditori  e i nuovi lavoratori  necessitano di formazione. E’ necessario  mi</a:t>
            </a:r>
            <a:r>
              <a:rPr lang="it-IT" sz="1600" smtClean="0"/>
              <a:t>gliorare la qualità nella formazione delle </a:t>
            </a:r>
            <a:r>
              <a:rPr lang="it-IT" sz="1600" smtClean="0">
                <a:solidFill>
                  <a:srgbClr val="C00000"/>
                </a:solidFill>
              </a:rPr>
              <a:t>basse qualifiche ma non solo</a:t>
            </a:r>
            <a:r>
              <a:rPr lang="it-IT" sz="1600" smtClean="0"/>
              <a:t>. </a:t>
            </a:r>
          </a:p>
          <a:p>
            <a:pPr marL="809625" lvl="2" indent="-360363">
              <a:buFont typeface="Arial" pitchFamily="34" charset="0"/>
              <a:buChar char="•"/>
            </a:pPr>
            <a:r>
              <a:rPr lang="it-IT" sz="1600" smtClean="0"/>
              <a:t>C’è bisogno di professionalità nel </a:t>
            </a:r>
            <a:r>
              <a:rPr lang="it-IT" sz="1600" smtClean="0">
                <a:solidFill>
                  <a:srgbClr val="C00000"/>
                </a:solidFill>
              </a:rPr>
              <a:t>privato</a:t>
            </a:r>
            <a:r>
              <a:rPr lang="it-IT" sz="1600" smtClean="0"/>
              <a:t> ma  anche nel </a:t>
            </a:r>
            <a:r>
              <a:rPr lang="it-IT" sz="1600" smtClean="0">
                <a:solidFill>
                  <a:srgbClr val="C00000"/>
                </a:solidFill>
              </a:rPr>
              <a:t>settore pubblico</a:t>
            </a:r>
            <a:r>
              <a:rPr lang="it-IT" sz="1600" smtClean="0"/>
              <a:t>, (</a:t>
            </a:r>
            <a:r>
              <a:rPr lang="it-IT" sz="1600" i="1" smtClean="0"/>
              <a:t>destination managment </a:t>
            </a:r>
            <a:r>
              <a:rPr lang="it-IT" sz="1600" smtClean="0"/>
              <a:t>non solo nel settore congressuale,)</a:t>
            </a:r>
          </a:p>
          <a:p>
            <a:pPr marL="809625" lvl="2" indent="-360363">
              <a:buFont typeface="Arial" pitchFamily="34" charset="0"/>
              <a:buChar char="•"/>
            </a:pPr>
            <a:r>
              <a:rPr lang="it-IT" sz="1600" smtClean="0"/>
              <a:t>Manca la figura del </a:t>
            </a:r>
            <a:r>
              <a:rPr lang="it-IT" sz="1600" b="1" i="1" smtClean="0"/>
              <a:t>destination manager</a:t>
            </a:r>
            <a:r>
              <a:rPr lang="it-IT" sz="1600" smtClean="0"/>
              <a:t> da intendersi come pivot tra i soggetti pubblici e privati del sistema  per la definizione e l’implemnentazione  delle strategie di sviluppo e  dimarketing. </a:t>
            </a:r>
          </a:p>
          <a:p>
            <a:pPr marL="1257300" lvl="2" indent="-342900">
              <a:buFont typeface="Arial" pitchFamily="34" charset="0"/>
              <a:buChar char="•"/>
            </a:pPr>
            <a:endParaRPr lang="it-IT" sz="1600" smtClean="0"/>
          </a:p>
          <a:p>
            <a:endParaRPr lang="it-IT" sz="1500" smtClean="0"/>
          </a:p>
          <a:p>
            <a:endParaRPr lang="it-IT" smtClean="0"/>
          </a:p>
          <a:p>
            <a:endParaRPr lang="it-IT" smtClean="0"/>
          </a:p>
          <a:p>
            <a:endParaRPr lang="it-IT" smtClean="0"/>
          </a:p>
          <a:p>
            <a:endParaRPr lang="it-IT" smtClean="0"/>
          </a:p>
          <a:p>
            <a:endParaRPr lang="it-IT" smtClean="0"/>
          </a:p>
          <a:p>
            <a:r>
              <a:rPr lang="it-IT" smtClean="0"/>
              <a:t> </a:t>
            </a:r>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866"/>
          <p:cNvSpPr txBox="1">
            <a:spLocks noChangeArrowheads="1"/>
          </p:cNvSpPr>
          <p:nvPr/>
        </p:nvSpPr>
        <p:spPr bwMode="auto">
          <a:xfrm>
            <a:off x="1219200" y="2877740"/>
            <a:ext cx="6629400" cy="441325"/>
          </a:xfrm>
          <a:prstGeom prst="rect">
            <a:avLst/>
          </a:prstGeom>
          <a:noFill/>
          <a:ln w="9525">
            <a:noFill/>
            <a:miter lim="800000"/>
            <a:headEnd/>
            <a:tailEnd/>
          </a:ln>
        </p:spPr>
        <p:txBody>
          <a:bodyPr lIns="87279" tIns="43639" rIns="87279" bIns="43639">
            <a:spAutoFit/>
          </a:bodyPr>
          <a:lstStyle/>
          <a:p>
            <a:pPr eaLnBrk="1" hangingPunct="1"/>
            <a:endParaRPr lang="en-GB">
              <a:latin typeface="Times New Roman" pitchFamily="18" charset="0"/>
            </a:endParaRPr>
          </a:p>
        </p:txBody>
      </p:sp>
      <p:sp>
        <p:nvSpPr>
          <p:cNvPr id="5915" name="Text Box 3867"/>
          <p:cNvSpPr txBox="1">
            <a:spLocks noChangeArrowheads="1"/>
          </p:cNvSpPr>
          <p:nvPr/>
        </p:nvSpPr>
        <p:spPr bwMode="auto">
          <a:xfrm>
            <a:off x="1158407" y="1584523"/>
            <a:ext cx="6869723" cy="703683"/>
          </a:xfrm>
          <a:prstGeom prst="rect">
            <a:avLst/>
          </a:prstGeom>
          <a:noFill/>
          <a:ln w="9525">
            <a:noFill/>
            <a:miter lim="800000"/>
            <a:headEnd/>
            <a:tailEnd/>
          </a:ln>
          <a:effectLst/>
        </p:spPr>
        <p:txBody>
          <a:bodyPr lIns="0" tIns="43639" rIns="0" bIns="43639">
            <a:spAutoFit/>
          </a:bodyPr>
          <a:lstStyle/>
          <a:p>
            <a:pPr algn="ctr" eaLnBrk="1" hangingPunct="1">
              <a:spcBef>
                <a:spcPct val="50000"/>
              </a:spcBef>
              <a:defRPr/>
            </a:pPr>
            <a:r>
              <a:rPr lang="it-IT" sz="4000" dirty="0" smtClean="0">
                <a:solidFill>
                  <a:srgbClr val="452747"/>
                </a:solidFill>
                <a:effectLst>
                  <a:outerShdw blurRad="38100" dist="38100" dir="2700000" algn="tl">
                    <a:srgbClr val="000000">
                      <a:alpha val="43137"/>
                    </a:srgbClr>
                  </a:outerShdw>
                </a:effectLst>
                <a:latin typeface="+mj-lt"/>
                <a:cs typeface="Times New Roman" pitchFamily="18" charset="0"/>
              </a:rPr>
              <a:t>Turismo &amp; Toscana</a:t>
            </a:r>
            <a:endParaRPr lang="it-IT" sz="4000" dirty="0">
              <a:solidFill>
                <a:schemeClr val="tx2"/>
              </a:solidFill>
              <a:effectLst>
                <a:outerShdw blurRad="38100" dist="38100" dir="2700000" algn="tl">
                  <a:srgbClr val="000000">
                    <a:alpha val="43137"/>
                  </a:srgbClr>
                </a:outerShdw>
              </a:effectLst>
              <a:latin typeface="+mj-lt"/>
            </a:endParaRPr>
          </a:p>
        </p:txBody>
      </p:sp>
      <p:sp>
        <p:nvSpPr>
          <p:cNvPr id="5917" name="Text Box 3869"/>
          <p:cNvSpPr txBox="1">
            <a:spLocks noChangeArrowheads="1"/>
          </p:cNvSpPr>
          <p:nvPr/>
        </p:nvSpPr>
        <p:spPr bwMode="auto">
          <a:xfrm>
            <a:off x="361507" y="2636912"/>
            <a:ext cx="8782493" cy="1196126"/>
          </a:xfrm>
          <a:prstGeom prst="rect">
            <a:avLst/>
          </a:prstGeom>
          <a:noFill/>
          <a:ln w="9525">
            <a:noFill/>
            <a:miter lim="800000"/>
            <a:headEnd/>
            <a:tailEnd/>
          </a:ln>
          <a:effectLst/>
        </p:spPr>
        <p:txBody>
          <a:bodyPr wrap="square" lIns="0" tIns="43639" rIns="0" bIns="43639">
            <a:spAutoFit/>
          </a:bodyPr>
          <a:lstStyle/>
          <a:p>
            <a:pPr algn="ctr">
              <a:defRPr/>
            </a:pPr>
            <a:r>
              <a:rPr lang="it-IT" sz="3600" b="1" dirty="0" smtClean="0">
                <a:solidFill>
                  <a:srgbClr val="BD0D51"/>
                </a:solidFill>
                <a:effectLst>
                  <a:outerShdw blurRad="38100" dist="38100" dir="2700000" algn="tl">
                    <a:srgbClr val="C0C0C0"/>
                  </a:outerShdw>
                </a:effectLst>
                <a:latin typeface="+mj-lt"/>
                <a:cs typeface="Times New Roman" pitchFamily="18" charset="0"/>
              </a:rPr>
              <a:t>Caratteri strutturali del </a:t>
            </a:r>
            <a:r>
              <a:rPr lang="it-IT" sz="3600" b="1" smtClean="0">
                <a:solidFill>
                  <a:srgbClr val="BD0D51"/>
                </a:solidFill>
                <a:effectLst>
                  <a:outerShdw blurRad="38100" dist="38100" dir="2700000" algn="tl">
                    <a:srgbClr val="C0C0C0"/>
                  </a:outerShdw>
                </a:effectLst>
                <a:latin typeface="+mj-lt"/>
                <a:cs typeface="Times New Roman" pitchFamily="18" charset="0"/>
              </a:rPr>
              <a:t>turismo costiero: la Versilia</a:t>
            </a:r>
            <a:endParaRPr lang="it-IT" sz="3600" b="1" dirty="0" smtClean="0">
              <a:solidFill>
                <a:srgbClr val="BD0D51"/>
              </a:solidFill>
              <a:effectLst>
                <a:outerShdw blurRad="38100" dist="38100" dir="2700000" algn="tl">
                  <a:srgbClr val="C0C0C0"/>
                </a:outerShdw>
              </a:effectLst>
              <a:latin typeface="+mj-lt"/>
              <a:cs typeface="Times New Roman" pitchFamily="18" charset="0"/>
            </a:endParaRPr>
          </a:p>
        </p:txBody>
      </p:sp>
      <p:sp>
        <p:nvSpPr>
          <p:cNvPr id="5918" name="Text Box 3870"/>
          <p:cNvSpPr txBox="1">
            <a:spLocks noChangeArrowheads="1"/>
          </p:cNvSpPr>
          <p:nvPr/>
        </p:nvSpPr>
        <p:spPr bwMode="auto">
          <a:xfrm>
            <a:off x="1158407" y="5651500"/>
            <a:ext cx="6869723" cy="549795"/>
          </a:xfrm>
          <a:prstGeom prst="rect">
            <a:avLst/>
          </a:prstGeom>
          <a:noFill/>
          <a:ln w="9525">
            <a:noFill/>
            <a:miter lim="800000"/>
            <a:headEnd/>
            <a:tailEnd/>
          </a:ln>
          <a:effectLst/>
        </p:spPr>
        <p:txBody>
          <a:bodyPr lIns="0" tIns="43639" rIns="0" bIns="43639">
            <a:spAutoFit/>
          </a:bodyPr>
          <a:lstStyle/>
          <a:p>
            <a:pPr algn="ctr" eaLnBrk="1" hangingPunct="1">
              <a:spcBef>
                <a:spcPct val="50000"/>
              </a:spcBef>
              <a:defRPr/>
            </a:pPr>
            <a:r>
              <a:rPr lang="it-IT" sz="3000" b="1" smtClean="0">
                <a:solidFill>
                  <a:srgbClr val="452747"/>
                </a:solidFill>
                <a:effectLst>
                  <a:outerShdw blurRad="38100" dist="38100" dir="2700000" algn="tl">
                    <a:srgbClr val="C0C0C0"/>
                  </a:outerShdw>
                </a:effectLst>
                <a:latin typeface="+mj-lt"/>
                <a:cs typeface="Times New Roman" pitchFamily="18" charset="0"/>
              </a:rPr>
              <a:t>Montignoso, 9 ottobre 2018</a:t>
            </a:r>
            <a:endParaRPr lang="it-IT" sz="3000" dirty="0">
              <a:solidFill>
                <a:schemeClr val="tx2"/>
              </a:solidFill>
              <a:effectLst>
                <a:outerShdw blurRad="38100" dist="38100" dir="2700000" algn="tl">
                  <a:srgbClr val="C0C0C0"/>
                </a:outerShdw>
              </a:effectLst>
              <a:latin typeface="+mj-lt"/>
            </a:endParaRPr>
          </a:p>
        </p:txBody>
      </p:sp>
      <p:sp>
        <p:nvSpPr>
          <p:cNvPr id="5919" name="Text Box 3871"/>
          <p:cNvSpPr txBox="1">
            <a:spLocks noChangeArrowheads="1"/>
          </p:cNvSpPr>
          <p:nvPr/>
        </p:nvSpPr>
        <p:spPr bwMode="auto">
          <a:xfrm>
            <a:off x="467544" y="4797152"/>
            <a:ext cx="8243248" cy="580573"/>
          </a:xfrm>
          <a:prstGeom prst="rect">
            <a:avLst/>
          </a:prstGeom>
          <a:noFill/>
          <a:ln w="9525">
            <a:noFill/>
            <a:miter lim="800000"/>
            <a:headEnd/>
            <a:tailEnd/>
          </a:ln>
          <a:effectLst/>
        </p:spPr>
        <p:txBody>
          <a:bodyPr wrap="square" lIns="0" tIns="43639" rIns="0" bIns="43639">
            <a:spAutoFit/>
          </a:bodyPr>
          <a:lstStyle/>
          <a:p>
            <a:pPr algn="ctr" eaLnBrk="1" hangingPunct="1">
              <a:spcBef>
                <a:spcPct val="50000"/>
              </a:spcBef>
              <a:defRPr/>
            </a:pPr>
            <a:r>
              <a:rPr lang="it-IT" sz="3200" b="1" dirty="0" smtClean="0">
                <a:solidFill>
                  <a:srgbClr val="452747"/>
                </a:solidFill>
                <a:effectLst>
                  <a:outerShdw blurRad="38100" dist="38100" dir="2700000" algn="tl">
                    <a:srgbClr val="C0C0C0"/>
                  </a:outerShdw>
                </a:effectLst>
                <a:latin typeface="+mj-lt"/>
                <a:cs typeface="Times New Roman" pitchFamily="18" charset="0"/>
              </a:rPr>
              <a:t>Enrico  Conti</a:t>
            </a:r>
            <a:endParaRPr lang="it-IT" sz="3200" dirty="0">
              <a:effectLst>
                <a:outerShdw blurRad="38100" dist="38100" dir="2700000" algn="tl">
                  <a:srgbClr val="C0C0C0"/>
                </a:outerShdw>
              </a:effectLst>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0"/>
            <a:ext cx="9143999" cy="738664"/>
          </a:xfrm>
          <a:prstGeom prst="rect">
            <a:avLst/>
          </a:prstGeom>
          <a:noFill/>
        </p:spPr>
        <p:txBody>
          <a:bodyPr wrap="square" rtlCol="0">
            <a:spAutoFit/>
          </a:bodyPr>
          <a:lstStyle/>
          <a:p>
            <a:pPr algn="ctr"/>
            <a:r>
              <a:rPr lang="it-IT" sz="2400" b="1" dirty="0" smtClean="0">
                <a:latin typeface="+mj-lt"/>
              </a:rPr>
              <a:t>Addetti ai settori caratteristici del turismo e variazioni 2009-2017</a:t>
            </a:r>
          </a:p>
          <a:p>
            <a:endParaRPr lang="it-IT" dirty="0"/>
          </a:p>
        </p:txBody>
      </p:sp>
      <p:pic>
        <p:nvPicPr>
          <p:cNvPr id="3" name="Immagine 2" descr="VALORIASSOLUTI.png"/>
          <p:cNvPicPr>
            <a:picLocks noChangeAspect="1"/>
          </p:cNvPicPr>
          <p:nvPr/>
        </p:nvPicPr>
        <p:blipFill>
          <a:blip r:embed="rId3" cstate="print"/>
          <a:stretch>
            <a:fillRect/>
          </a:stretch>
        </p:blipFill>
        <p:spPr>
          <a:xfrm>
            <a:off x="0" y="980728"/>
            <a:ext cx="4155685" cy="5877272"/>
          </a:xfrm>
          <a:prstGeom prst="rect">
            <a:avLst/>
          </a:prstGeom>
        </p:spPr>
      </p:pic>
      <p:pic>
        <p:nvPicPr>
          <p:cNvPr id="4" name="Immagine 3" descr="Lavoro2_sll_var2009_2017.png"/>
          <p:cNvPicPr>
            <a:picLocks noChangeAspect="1"/>
          </p:cNvPicPr>
          <p:nvPr/>
        </p:nvPicPr>
        <p:blipFill>
          <a:blip r:embed="rId4" cstate="print"/>
          <a:stretch>
            <a:fillRect/>
          </a:stretch>
        </p:blipFill>
        <p:spPr>
          <a:xfrm>
            <a:off x="4716016" y="1124744"/>
            <a:ext cx="4053735" cy="5733256"/>
          </a:xfrm>
          <a:prstGeom prst="rect">
            <a:avLst/>
          </a:prstGeom>
        </p:spPr>
      </p:pic>
      <p:sp>
        <p:nvSpPr>
          <p:cNvPr id="5" name="CasellaDiTesto 4"/>
          <p:cNvSpPr txBox="1"/>
          <p:nvPr/>
        </p:nvSpPr>
        <p:spPr>
          <a:xfrm>
            <a:off x="179512" y="1124744"/>
            <a:ext cx="3672408" cy="646331"/>
          </a:xfrm>
          <a:prstGeom prst="rect">
            <a:avLst/>
          </a:prstGeom>
          <a:noFill/>
        </p:spPr>
        <p:txBody>
          <a:bodyPr wrap="square" rtlCol="0">
            <a:spAutoFit/>
          </a:bodyPr>
          <a:lstStyle/>
          <a:p>
            <a:r>
              <a:rPr lang="it-IT" dirty="0" smtClean="0"/>
              <a:t>Numero di addetti nei Sistemi Locali del lavoro: 2017</a:t>
            </a:r>
            <a:endParaRPr lang="it-IT" dirty="0"/>
          </a:p>
        </p:txBody>
      </p:sp>
      <p:sp>
        <p:nvSpPr>
          <p:cNvPr id="6" name="CasellaDiTesto 5"/>
          <p:cNvSpPr txBox="1"/>
          <p:nvPr/>
        </p:nvSpPr>
        <p:spPr>
          <a:xfrm>
            <a:off x="5076056" y="1124744"/>
            <a:ext cx="3672408" cy="646331"/>
          </a:xfrm>
          <a:prstGeom prst="rect">
            <a:avLst/>
          </a:prstGeom>
          <a:noFill/>
        </p:spPr>
        <p:txBody>
          <a:bodyPr wrap="square" rtlCol="0">
            <a:spAutoFit/>
          </a:bodyPr>
          <a:lstStyle/>
          <a:p>
            <a:r>
              <a:rPr lang="it-IT" dirty="0" smtClean="0"/>
              <a:t>Var.% degli  addetti nei Sistemi Locali del lavoro: 2009-2017</a:t>
            </a:r>
            <a:endParaRPr lang="it-IT" dirty="0"/>
          </a:p>
        </p:txBody>
      </p:sp>
      <p:sp>
        <p:nvSpPr>
          <p:cNvPr id="7" name="CasellaDiTesto 6"/>
          <p:cNvSpPr txBox="1"/>
          <p:nvPr/>
        </p:nvSpPr>
        <p:spPr>
          <a:xfrm>
            <a:off x="251520" y="6309320"/>
            <a:ext cx="7776864" cy="276999"/>
          </a:xfrm>
          <a:prstGeom prst="rect">
            <a:avLst/>
          </a:prstGeom>
          <a:noFill/>
        </p:spPr>
        <p:txBody>
          <a:bodyPr wrap="square" rtlCol="0">
            <a:spAutoFit/>
          </a:bodyPr>
          <a:lstStyle/>
          <a:p>
            <a:r>
              <a:rPr lang="it-IT" sz="1200" i="1" dirty="0" smtClean="0"/>
              <a:t>Fonte: stime Irpet con il metodo dell’inventario permanente a partire dai dati censuari Istat per il 2011</a:t>
            </a:r>
            <a:endParaRPr lang="it-IT" sz="12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260648"/>
            <a:ext cx="9143999" cy="461665"/>
          </a:xfrm>
          <a:prstGeom prst="rect">
            <a:avLst/>
          </a:prstGeom>
          <a:noFill/>
        </p:spPr>
        <p:txBody>
          <a:bodyPr wrap="square" rtlCol="0">
            <a:spAutoFit/>
          </a:bodyPr>
          <a:lstStyle/>
          <a:p>
            <a:pPr algn="ctr"/>
            <a:r>
              <a:rPr lang="it-IT" sz="2400" b="1" dirty="0" smtClean="0"/>
              <a:t>Quota e var. % di addetti ai settori caratteristici del turismo 2009-2017</a:t>
            </a:r>
          </a:p>
        </p:txBody>
      </p:sp>
      <p:pic>
        <p:nvPicPr>
          <p:cNvPr id="3" name="Immagine 2" descr="Quote_2017_gold.png"/>
          <p:cNvPicPr>
            <a:picLocks noChangeAspect="1"/>
          </p:cNvPicPr>
          <p:nvPr/>
        </p:nvPicPr>
        <p:blipFill>
          <a:blip r:embed="rId3" cstate="print"/>
          <a:stretch>
            <a:fillRect/>
          </a:stretch>
        </p:blipFill>
        <p:spPr>
          <a:xfrm>
            <a:off x="602830" y="980728"/>
            <a:ext cx="4155685" cy="5877272"/>
          </a:xfrm>
          <a:prstGeom prst="rect">
            <a:avLst/>
          </a:prstGeom>
        </p:spPr>
      </p:pic>
      <p:pic>
        <p:nvPicPr>
          <p:cNvPr id="4" name="Immagine 3" descr="Lavoro2_sll_var2009_2017.png"/>
          <p:cNvPicPr>
            <a:picLocks noChangeAspect="1"/>
          </p:cNvPicPr>
          <p:nvPr/>
        </p:nvPicPr>
        <p:blipFill>
          <a:blip r:embed="rId4" cstate="print"/>
          <a:stretch>
            <a:fillRect/>
          </a:stretch>
        </p:blipFill>
        <p:spPr>
          <a:xfrm>
            <a:off x="5004048" y="1052736"/>
            <a:ext cx="4104648" cy="5805264"/>
          </a:xfrm>
          <a:prstGeom prst="rect">
            <a:avLst/>
          </a:prstGeom>
        </p:spPr>
      </p:pic>
      <p:sp>
        <p:nvSpPr>
          <p:cNvPr id="6" name="CasellaDiTesto 5"/>
          <p:cNvSpPr txBox="1"/>
          <p:nvPr/>
        </p:nvSpPr>
        <p:spPr>
          <a:xfrm>
            <a:off x="0" y="1340768"/>
            <a:ext cx="4716016" cy="338554"/>
          </a:xfrm>
          <a:prstGeom prst="rect">
            <a:avLst/>
          </a:prstGeom>
          <a:noFill/>
        </p:spPr>
        <p:txBody>
          <a:bodyPr wrap="square" rtlCol="0">
            <a:spAutoFit/>
          </a:bodyPr>
          <a:lstStyle/>
          <a:p>
            <a:pPr algn="ctr"/>
            <a:r>
              <a:rPr lang="it-IT" sz="1600" dirty="0" smtClean="0"/>
              <a:t>Quota  sul totale 2017 negli SLL</a:t>
            </a:r>
            <a:endParaRPr lang="it-IT" sz="1600" dirty="0"/>
          </a:p>
        </p:txBody>
      </p:sp>
      <p:sp>
        <p:nvSpPr>
          <p:cNvPr id="7" name="CasellaDiTesto 6"/>
          <p:cNvSpPr txBox="1"/>
          <p:nvPr/>
        </p:nvSpPr>
        <p:spPr>
          <a:xfrm>
            <a:off x="4644008" y="1340768"/>
            <a:ext cx="4499992" cy="338554"/>
          </a:xfrm>
          <a:prstGeom prst="rect">
            <a:avLst/>
          </a:prstGeom>
          <a:noFill/>
        </p:spPr>
        <p:txBody>
          <a:bodyPr wrap="square" rtlCol="0">
            <a:spAutoFit/>
          </a:bodyPr>
          <a:lstStyle/>
          <a:p>
            <a:pPr algn="ctr"/>
            <a:r>
              <a:rPr lang="it-IT" sz="1600" dirty="0" smtClean="0"/>
              <a:t>Var.% addetti 2009-2017 negli SLL</a:t>
            </a:r>
            <a:endParaRPr lang="it-IT" sz="1600" dirty="0"/>
          </a:p>
        </p:txBody>
      </p:sp>
      <p:sp>
        <p:nvSpPr>
          <p:cNvPr id="8" name="Rettangolo 7"/>
          <p:cNvSpPr/>
          <p:nvPr/>
        </p:nvSpPr>
        <p:spPr>
          <a:xfrm>
            <a:off x="4126269" y="3244334"/>
            <a:ext cx="891462" cy="369332"/>
          </a:xfrm>
          <a:prstGeom prst="rect">
            <a:avLst/>
          </a:prstGeom>
        </p:spPr>
        <p:txBody>
          <a:bodyPr wrap="none">
            <a:spAutoFit/>
          </a:bodyPr>
          <a:lstStyle/>
          <a:p>
            <a:pPr fontAlgn="b"/>
            <a:r>
              <a:rPr lang="it-IT" dirty="0" smtClean="0">
                <a:solidFill>
                  <a:srgbClr val="000000"/>
                </a:solidFill>
                <a:latin typeface="Arial Narrow" pitchFamily="34" charset="0"/>
              </a:rPr>
              <a:t>Toscana</a:t>
            </a:r>
            <a:endParaRPr lang="it-IT" dirty="0">
              <a:solidFill>
                <a:srgbClr val="000000"/>
              </a:solidFill>
              <a:latin typeface="Arial Narrow" pitchFamily="34" charset="0"/>
            </a:endParaRPr>
          </a:p>
        </p:txBody>
      </p:sp>
      <p:sp>
        <p:nvSpPr>
          <p:cNvPr id="10" name="Rettangolo 9"/>
          <p:cNvSpPr/>
          <p:nvPr/>
        </p:nvSpPr>
        <p:spPr>
          <a:xfrm>
            <a:off x="4126269" y="3244334"/>
            <a:ext cx="891462" cy="369332"/>
          </a:xfrm>
          <a:prstGeom prst="rect">
            <a:avLst/>
          </a:prstGeom>
        </p:spPr>
        <p:txBody>
          <a:bodyPr wrap="none">
            <a:spAutoFit/>
          </a:bodyPr>
          <a:lstStyle/>
          <a:p>
            <a:pPr fontAlgn="b"/>
            <a:r>
              <a:rPr lang="it-IT" dirty="0" smtClean="0">
                <a:solidFill>
                  <a:srgbClr val="000000"/>
                </a:solidFill>
                <a:latin typeface="Arial Narrow" pitchFamily="34" charset="0"/>
              </a:rPr>
              <a:t>Toscana</a:t>
            </a:r>
            <a:endParaRPr lang="it-IT" dirty="0">
              <a:solidFill>
                <a:srgbClr val="000000"/>
              </a:solidFill>
              <a:latin typeface="Arial Narrow" pitchFamily="34" charset="0"/>
            </a:endParaRPr>
          </a:p>
        </p:txBody>
      </p:sp>
      <p:sp>
        <p:nvSpPr>
          <p:cNvPr id="11" name="CasellaDiTesto 10"/>
          <p:cNvSpPr txBox="1"/>
          <p:nvPr/>
        </p:nvSpPr>
        <p:spPr>
          <a:xfrm>
            <a:off x="251520" y="6464369"/>
            <a:ext cx="7776864" cy="276999"/>
          </a:xfrm>
          <a:prstGeom prst="rect">
            <a:avLst/>
          </a:prstGeom>
          <a:noFill/>
        </p:spPr>
        <p:txBody>
          <a:bodyPr wrap="square" rtlCol="0">
            <a:spAutoFit/>
          </a:bodyPr>
          <a:lstStyle/>
          <a:p>
            <a:r>
              <a:rPr lang="it-IT" sz="1200" i="1" dirty="0" smtClean="0"/>
              <a:t>Fonte: stime Irpet con il metodo dell’inventario permanente a partire dai dati censuari Istat per il 2011</a:t>
            </a:r>
            <a:endParaRPr lang="it-IT" sz="12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9524"/>
            <a:ext cx="9144000" cy="591416"/>
          </a:xfrm>
        </p:spPr>
        <p:txBody>
          <a:bodyPr>
            <a:normAutofit/>
          </a:bodyPr>
          <a:lstStyle/>
          <a:p>
            <a:r>
              <a:rPr lang="it-IT" sz="3000" b="1" dirty="0" smtClean="0">
                <a:solidFill>
                  <a:srgbClr val="BD007C"/>
                </a:solidFill>
                <a:effectLst/>
              </a:rPr>
              <a:t>Conclusioni</a:t>
            </a:r>
            <a:endParaRPr lang="en-GB" sz="3000" b="1" dirty="0" smtClean="0">
              <a:solidFill>
                <a:srgbClr val="BD007C"/>
              </a:solidFill>
              <a:effectLst/>
            </a:endParaRPr>
          </a:p>
        </p:txBody>
      </p:sp>
      <p:sp>
        <p:nvSpPr>
          <p:cNvPr id="2052" name="Text Box 3"/>
          <p:cNvSpPr txBox="1">
            <a:spLocks noChangeArrowheads="1"/>
          </p:cNvSpPr>
          <p:nvPr/>
        </p:nvSpPr>
        <p:spPr bwMode="auto">
          <a:xfrm>
            <a:off x="6172200" y="990600"/>
            <a:ext cx="2819400" cy="381000"/>
          </a:xfrm>
          <a:prstGeom prst="rect">
            <a:avLst/>
          </a:prstGeom>
          <a:noFill/>
          <a:ln w="9525">
            <a:noFill/>
            <a:miter lim="800000"/>
            <a:headEnd/>
            <a:tailEnd/>
          </a:ln>
        </p:spPr>
        <p:txBody>
          <a:bodyPr lIns="87279" tIns="43639" rIns="87279" bIns="43639">
            <a:spAutoFit/>
          </a:bodyPr>
          <a:lstStyle/>
          <a:p>
            <a:pPr eaLnBrk="1" hangingPunct="1">
              <a:spcBef>
                <a:spcPct val="50000"/>
              </a:spcBef>
            </a:pPr>
            <a:endParaRPr lang="it-IT" sz="1900"/>
          </a:p>
        </p:txBody>
      </p:sp>
      <p:cxnSp>
        <p:nvCxnSpPr>
          <p:cNvPr id="18" name="Connettore 1 17"/>
          <p:cNvCxnSpPr/>
          <p:nvPr/>
        </p:nvCxnSpPr>
        <p:spPr>
          <a:xfrm>
            <a:off x="-1975" y="627425"/>
            <a:ext cx="9144000" cy="0"/>
          </a:xfrm>
          <a:prstGeom prst="line">
            <a:avLst/>
          </a:prstGeom>
          <a:ln w="50800">
            <a:solidFill>
              <a:srgbClr val="BD007C"/>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78981" y="783074"/>
            <a:ext cx="8708066" cy="6104235"/>
          </a:xfrm>
          <a:prstGeom prst="rect">
            <a:avLst/>
          </a:prstGeom>
          <a:noFill/>
        </p:spPr>
        <p:txBody>
          <a:bodyPr wrap="square" rtlCol="0">
            <a:spAutoFit/>
          </a:bodyPr>
          <a:lstStyle/>
          <a:p>
            <a:pPr algn="just">
              <a:spcAft>
                <a:spcPts val="400"/>
              </a:spcAft>
            </a:pPr>
            <a:r>
              <a:rPr lang="it-IT" sz="1300" b="1" dirty="0" smtClean="0"/>
              <a:t>L’isola presenta una evoluzione dei residenti positiva nel lungo periodo, che contrasta con il progressivo assottigliarsi del tessuto economico, che risente in modo evidente della crisi post 2008. Si tratta infatti di un’economia prevalentemente trainata dall’attività turistica e legata ai servizi di prossimità per i turisti e i pochi residenti. </a:t>
            </a:r>
          </a:p>
          <a:p>
            <a:pPr algn="just">
              <a:spcAft>
                <a:spcPts val="400"/>
              </a:spcAft>
            </a:pPr>
            <a:r>
              <a:rPr lang="it-IT" sz="1300" b="1" dirty="0" smtClean="0"/>
              <a:t>La storia del turismo sull’isola appare condizionata da due fattori del tutto peculiari del contesto: l’isolamento la difficile accessibilità , non paragonabile a nessun altro contesto isolano dell’arcipelago e i vincoli allo sviluppo dell’offerta ricettiva dall’altro.</a:t>
            </a:r>
          </a:p>
          <a:p>
            <a:pPr marL="342900" indent="-342900" algn="just">
              <a:spcAft>
                <a:spcPts val="400"/>
              </a:spcAft>
            </a:pPr>
            <a:r>
              <a:rPr lang="it-IT" sz="1300" b="1" dirty="0" smtClean="0"/>
              <a:t>Questi sono rappresentati dal limite fisico dell’isola e dalla presenza di un parco nazionale che copre il 77% del territorio ma che costituisce al tempo stesso la risorsa turistica fondamentale per attrarre il visitatore.</a:t>
            </a:r>
          </a:p>
          <a:p>
            <a:pPr marL="342900" indent="-342900" algn="just">
              <a:spcAft>
                <a:spcPts val="400"/>
              </a:spcAft>
            </a:pPr>
            <a:r>
              <a:rPr lang="it-IT" sz="1300" b="1" dirty="0" smtClean="0"/>
              <a:t>L’offerta ricettiva “ufficiale” appare sostanzialmente stagnante nel lungo periodo. Rispetto a destinazioni in apparenza simili, non emerge alcuno sviluppo significativo di ricettività </a:t>
            </a:r>
            <a:r>
              <a:rPr lang="it-IT" sz="1300" b="1" dirty="0" err="1" smtClean="0"/>
              <a:t>extra-alberghiera</a:t>
            </a:r>
            <a:r>
              <a:rPr lang="it-IT" sz="1300" b="1" dirty="0" smtClean="0"/>
              <a:t>. </a:t>
            </a:r>
          </a:p>
          <a:p>
            <a:pPr marL="342900" indent="-342900" algn="just">
              <a:spcAft>
                <a:spcPts val="400"/>
              </a:spcAft>
            </a:pPr>
            <a:r>
              <a:rPr lang="it-IT" sz="1300" b="1" dirty="0" smtClean="0"/>
              <a:t>La domanda ha un andamento di fondo lievemente declinante, sente molto il ciclo e sembra crollare dopo il 2011. In parte il fenomeno di sviluppo della ricettività </a:t>
            </a:r>
            <a:r>
              <a:rPr lang="it-IT" sz="1300" b="1" dirty="0" err="1" smtClean="0"/>
              <a:t>AirBNB</a:t>
            </a:r>
            <a:r>
              <a:rPr lang="it-IT" sz="1300" b="1" dirty="0" smtClean="0"/>
              <a:t> può aver spiazzato la ricettività ufficiale, in parte emerge un problema di comunicazione dei dati da parte delle strutture, in parte  la decrescita è legata alla fine di attività edilizie legate probabilmente all’ammodernamento del porto(?) che fino al 2011 hanno alimentato un turismo per lavoro proveniente per o più dall’est Europa.</a:t>
            </a:r>
          </a:p>
          <a:p>
            <a:pPr marL="342900" indent="-342900" algn="just">
              <a:spcAft>
                <a:spcPts val="400"/>
              </a:spcAft>
            </a:pPr>
            <a:r>
              <a:rPr lang="it-IT" sz="1300" b="1" dirty="0" smtClean="0"/>
              <a:t>Lo sviluppo del fenomono </a:t>
            </a:r>
            <a:r>
              <a:rPr lang="it-IT" sz="1300" b="1" dirty="0" err="1" smtClean="0"/>
              <a:t>AirBnB</a:t>
            </a:r>
            <a:r>
              <a:rPr lang="it-IT" sz="1300" b="1" dirty="0" smtClean="0"/>
              <a:t> successivo al 2009 sembra aver avuto un impatto importante visto che aggiunge ben 16 strutture ricettive, seppur di piccola dimensione, alle 6 presenti sull’isola. Ad una prima osservazione, tuttavia, l’effetto di spiazzamento appare prevalente su quello di allargamento del mercato.</a:t>
            </a:r>
          </a:p>
          <a:p>
            <a:pPr marL="342900" indent="-342900" algn="just">
              <a:spcAft>
                <a:spcPts val="400"/>
              </a:spcAft>
            </a:pPr>
            <a:r>
              <a:rPr lang="it-IT" sz="1300" b="1" dirty="0" smtClean="0"/>
              <a:t>L’isolamento accentua del resto  anche il carattere stagionale del turismo, determina bassi tassi di occupazione delle strutture  e rende più difficile anche l’organizzazione di eventi e manifestazioni, che mancano peraltro di infrastrutture dedicate ad accoglierle.</a:t>
            </a:r>
          </a:p>
          <a:p>
            <a:pPr marL="342900" indent="-342900" algn="just">
              <a:spcAft>
                <a:spcPts val="400"/>
              </a:spcAft>
            </a:pPr>
            <a:r>
              <a:rPr lang="it-IT" sz="1300" b="1" dirty="0" smtClean="0"/>
              <a:t> Dal punto di vista dell’evoluzione qualitativa di lungo periodo della domanda l’isola non sembra risentire se non marginalmente dello sviluppo del fenomeno dell’internazionalizzazione legato al turismo esperienziale, ma anche in questo caso isolamento e vincoli all’offerta possono aver giocato un ruolo decisivo.    Ancora oggi il turismo a Capraia appare prevalentemente italiano e toscano, da “habitué”.</a:t>
            </a:r>
          </a:p>
          <a:p>
            <a:pPr marL="342900" indent="-342900" algn="just">
              <a:spcAft>
                <a:spcPts val="400"/>
              </a:spcAft>
            </a:pPr>
            <a:r>
              <a:rPr lang="it-IT" sz="1300" b="1" dirty="0" smtClean="0"/>
              <a:t>Resta dunque ancora molto resta da fare per costruire e promuovere un’offerta di nicchia, che incontri la domanda di turismo naturalistico, ma anche quello legato al diportismo nautico, e  la domanda di turismo velico di carattere agonistico. </a:t>
            </a:r>
            <a:endParaRPr lang="it-IT" sz="1600" b="1" dirty="0" smtClean="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pre_pop_2017.png"/>
          <p:cNvPicPr>
            <a:picLocks noChangeAspect="1"/>
          </p:cNvPicPr>
          <p:nvPr/>
        </p:nvPicPr>
        <p:blipFill>
          <a:blip r:embed="rId3" cstate="print"/>
          <a:stretch>
            <a:fillRect/>
          </a:stretch>
        </p:blipFill>
        <p:spPr>
          <a:xfrm>
            <a:off x="3048058" y="2640603"/>
            <a:ext cx="6132454" cy="4244781"/>
          </a:xfrm>
          <a:prstGeom prst="rect">
            <a:avLst/>
          </a:prstGeom>
        </p:spPr>
      </p:pic>
      <p:pic>
        <p:nvPicPr>
          <p:cNvPr id="33" name="Immagine 32" descr="pre_sup_2017.png"/>
          <p:cNvPicPr>
            <a:picLocks noChangeAspect="1"/>
          </p:cNvPicPr>
          <p:nvPr/>
        </p:nvPicPr>
        <p:blipFill>
          <a:blip r:embed="rId4" cstate="print"/>
          <a:stretch>
            <a:fillRect/>
          </a:stretch>
        </p:blipFill>
        <p:spPr>
          <a:xfrm>
            <a:off x="3016400" y="2564904"/>
            <a:ext cx="6127600" cy="4086363"/>
          </a:xfrm>
          <a:prstGeom prst="rect">
            <a:avLst/>
          </a:prstGeom>
        </p:spPr>
      </p:pic>
      <p:sp>
        <p:nvSpPr>
          <p:cNvPr id="8" name="CasellaDiTesto 7"/>
          <p:cNvSpPr txBox="1"/>
          <p:nvPr/>
        </p:nvSpPr>
        <p:spPr>
          <a:xfrm>
            <a:off x="0" y="1077956"/>
            <a:ext cx="9144000" cy="1446550"/>
          </a:xfrm>
          <a:prstGeom prst="rect">
            <a:avLst/>
          </a:prstGeom>
          <a:noFill/>
        </p:spPr>
        <p:txBody>
          <a:bodyPr wrap="square">
            <a:spAutoFit/>
          </a:bodyPr>
          <a:lstStyle/>
          <a:p>
            <a:pPr marL="273050" indent="-273050">
              <a:lnSpc>
                <a:spcPct val="110000"/>
              </a:lnSpc>
              <a:buFont typeface="Arial" pitchFamily="34" charset="0"/>
              <a:buChar char="•"/>
              <a:defRPr/>
            </a:pPr>
            <a:r>
              <a:rPr lang="it-IT" sz="2000" b="1" dirty="0" smtClean="0">
                <a:solidFill>
                  <a:schemeClr val="tx2">
                    <a:lumMod val="75000"/>
                  </a:schemeClr>
                </a:solidFill>
                <a:latin typeface="+mj-lt"/>
              </a:rPr>
              <a:t>Nel 2017 le destinazioni balneari contano circa </a:t>
            </a:r>
            <a:r>
              <a:rPr lang="it-IT" sz="2000" b="1" dirty="0" smtClean="0">
                <a:solidFill>
                  <a:srgbClr val="FF0000"/>
                </a:solidFill>
                <a:latin typeface="+mj-lt"/>
              </a:rPr>
              <a:t>18 milioni di presenze in strutture ufficiali</a:t>
            </a:r>
            <a:r>
              <a:rPr lang="it-IT" sz="2000" b="1" dirty="0" smtClean="0">
                <a:solidFill>
                  <a:schemeClr val="tx2">
                    <a:lumMod val="75000"/>
                  </a:schemeClr>
                </a:solidFill>
                <a:latin typeface="+mj-lt"/>
              </a:rPr>
              <a:t>, pari al 40% del totale  Toscano</a:t>
            </a:r>
          </a:p>
          <a:p>
            <a:pPr marL="273050" indent="-273050">
              <a:lnSpc>
                <a:spcPct val="110000"/>
              </a:lnSpc>
              <a:buFont typeface="Arial" pitchFamily="34" charset="0"/>
              <a:buChar char="•"/>
              <a:defRPr/>
            </a:pPr>
            <a:r>
              <a:rPr lang="it-IT" sz="2000" b="1" dirty="0" smtClean="0">
                <a:solidFill>
                  <a:schemeClr val="tx2">
                    <a:lumMod val="75000"/>
                  </a:schemeClr>
                </a:solidFill>
                <a:latin typeface="+mj-lt"/>
              </a:rPr>
              <a:t>…   e  </a:t>
            </a:r>
            <a:r>
              <a:rPr lang="it-IT" sz="2000" b="1" dirty="0" smtClean="0">
                <a:solidFill>
                  <a:srgbClr val="FF0000"/>
                </a:solidFill>
                <a:latin typeface="+mj-lt"/>
              </a:rPr>
              <a:t>25 milioni di presenze in strutture non ufficiali </a:t>
            </a:r>
            <a:r>
              <a:rPr lang="it-IT" sz="2000" b="1" dirty="0" smtClean="0">
                <a:solidFill>
                  <a:schemeClr val="tx2">
                    <a:lumMod val="75000"/>
                  </a:schemeClr>
                </a:solidFill>
                <a:latin typeface="+mj-lt"/>
              </a:rPr>
              <a:t>(case per lo più) , pari a oltre il 50% del totale toscano. </a:t>
            </a:r>
          </a:p>
        </p:txBody>
      </p:sp>
      <p:sp>
        <p:nvSpPr>
          <p:cNvPr id="9" name="CasellaDiTesto 8"/>
          <p:cNvSpPr txBox="1"/>
          <p:nvPr/>
        </p:nvSpPr>
        <p:spPr>
          <a:xfrm>
            <a:off x="0" y="114301"/>
            <a:ext cx="9143999" cy="738664"/>
          </a:xfrm>
          <a:prstGeom prst="rect">
            <a:avLst/>
          </a:prstGeom>
          <a:noFill/>
        </p:spPr>
        <p:txBody>
          <a:bodyPr wrap="square" rtlCol="0">
            <a:spAutoFit/>
          </a:bodyPr>
          <a:lstStyle/>
          <a:p>
            <a:pPr algn="r"/>
            <a:r>
              <a:rPr lang="it-IT" sz="2400" b="1" dirty="0" smtClean="0"/>
              <a:t>Il turismo nelle destinazioni balneari: presenze su popolazione</a:t>
            </a:r>
            <a:endParaRPr lang="it-IT" sz="2400" b="1" dirty="0" smtClean="0">
              <a:latin typeface="+mj-lt"/>
            </a:endParaRPr>
          </a:p>
          <a:p>
            <a:endParaRPr lang="it-IT" dirty="0"/>
          </a:p>
        </p:txBody>
      </p:sp>
      <p:grpSp>
        <p:nvGrpSpPr>
          <p:cNvPr id="2" name="Gruppo 8"/>
          <p:cNvGrpSpPr/>
          <p:nvPr/>
        </p:nvGrpSpPr>
        <p:grpSpPr>
          <a:xfrm>
            <a:off x="7491814" y="6318000"/>
            <a:ext cx="1652186" cy="540000"/>
            <a:chOff x="-9144" y="6053328"/>
            <a:chExt cx="1652186" cy="540000"/>
          </a:xfrm>
        </p:grpSpPr>
        <p:sp>
          <p:nvSpPr>
            <p:cNvPr id="13" name="Rettangolo 12"/>
            <p:cNvSpPr/>
            <p:nvPr/>
          </p:nvSpPr>
          <p:spPr>
            <a:xfrm>
              <a:off x="-9144" y="6053328"/>
              <a:ext cx="1652186" cy="540000"/>
            </a:xfrm>
            <a:prstGeom prst="rect">
              <a:avLst/>
            </a:prstGeom>
            <a:solidFill>
              <a:srgbClr val="9900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Immagine 13" descr="Irpet_marchio bianco.emf"/>
            <p:cNvPicPr>
              <a:picLocks noChangeAspect="1"/>
            </p:cNvPicPr>
            <p:nvPr/>
          </p:nvPicPr>
          <p:blipFill>
            <a:blip r:embed="rId5" cstate="print"/>
            <a:stretch>
              <a:fillRect/>
            </a:stretch>
          </p:blipFill>
          <p:spPr>
            <a:xfrm>
              <a:off x="142844" y="6143644"/>
              <a:ext cx="1368000" cy="386608"/>
            </a:xfrm>
            <a:prstGeom prst="rect">
              <a:avLst/>
            </a:prstGeom>
          </p:spPr>
        </p:pic>
      </p:grpSp>
      <p:sp>
        <p:nvSpPr>
          <p:cNvPr id="22" name="CasellaDiTesto 21"/>
          <p:cNvSpPr txBox="1"/>
          <p:nvPr/>
        </p:nvSpPr>
        <p:spPr>
          <a:xfrm>
            <a:off x="0" y="4293096"/>
            <a:ext cx="2520280" cy="1200329"/>
          </a:xfrm>
          <a:prstGeom prst="rect">
            <a:avLst/>
          </a:prstGeom>
          <a:noFill/>
        </p:spPr>
        <p:txBody>
          <a:bodyPr wrap="square" rtlCol="0">
            <a:spAutoFit/>
          </a:bodyPr>
          <a:lstStyle/>
          <a:p>
            <a:r>
              <a:rPr lang="it-IT" dirty="0" smtClean="0"/>
              <a:t>Costa Degli Etruschi</a:t>
            </a:r>
          </a:p>
          <a:p>
            <a:r>
              <a:rPr lang="it-IT" dirty="0" smtClean="0"/>
              <a:t>5,8 milioni di presenze in strutture ufficiali </a:t>
            </a:r>
          </a:p>
          <a:p>
            <a:r>
              <a:rPr lang="it-IT" dirty="0" smtClean="0"/>
              <a:t>4,6 milioni in case</a:t>
            </a:r>
            <a:endParaRPr lang="it-IT" dirty="0"/>
          </a:p>
        </p:txBody>
      </p:sp>
      <p:cxnSp>
        <p:nvCxnSpPr>
          <p:cNvPr id="24" name="Connettore 2 23"/>
          <p:cNvCxnSpPr/>
          <p:nvPr/>
        </p:nvCxnSpPr>
        <p:spPr>
          <a:xfrm>
            <a:off x="2339752" y="4941168"/>
            <a:ext cx="1800200" cy="72008"/>
          </a:xfrm>
          <a:prstGeom prst="straightConnector1">
            <a:avLst/>
          </a:prstGeom>
          <a:ln w="158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251520" y="5657671"/>
            <a:ext cx="2520280" cy="1200329"/>
          </a:xfrm>
          <a:prstGeom prst="rect">
            <a:avLst/>
          </a:prstGeom>
          <a:noFill/>
        </p:spPr>
        <p:txBody>
          <a:bodyPr wrap="square" rtlCol="0">
            <a:spAutoFit/>
          </a:bodyPr>
          <a:lstStyle/>
          <a:p>
            <a:r>
              <a:rPr lang="it-IT" dirty="0" smtClean="0"/>
              <a:t>Maremma Nord</a:t>
            </a:r>
          </a:p>
          <a:p>
            <a:r>
              <a:rPr lang="it-IT" dirty="0" smtClean="0"/>
              <a:t>2,6 milioni di presenze in strutture ufficiali </a:t>
            </a:r>
          </a:p>
          <a:p>
            <a:r>
              <a:rPr lang="it-IT" dirty="0" smtClean="0"/>
              <a:t>3,6 milioni in case</a:t>
            </a:r>
            <a:endParaRPr lang="it-IT" dirty="0"/>
          </a:p>
        </p:txBody>
      </p:sp>
      <p:cxnSp>
        <p:nvCxnSpPr>
          <p:cNvPr id="26" name="Connettore 2 25"/>
          <p:cNvCxnSpPr/>
          <p:nvPr/>
        </p:nvCxnSpPr>
        <p:spPr>
          <a:xfrm flipV="1">
            <a:off x="2123728" y="5589240"/>
            <a:ext cx="2304256" cy="360040"/>
          </a:xfrm>
          <a:prstGeom prst="straightConnector1">
            <a:avLst/>
          </a:prstGeom>
          <a:ln w="158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499992" y="5301208"/>
            <a:ext cx="936104" cy="276999"/>
          </a:xfrm>
          <a:prstGeom prst="rect">
            <a:avLst/>
          </a:prstGeom>
          <a:noFill/>
        </p:spPr>
        <p:txBody>
          <a:bodyPr wrap="square" rtlCol="0">
            <a:spAutoFit/>
          </a:bodyPr>
          <a:lstStyle/>
          <a:p>
            <a:r>
              <a:rPr lang="it-IT" sz="1200" b="1" dirty="0" smtClean="0">
                <a:solidFill>
                  <a:schemeClr val="bg1"/>
                </a:solidFill>
              </a:rPr>
              <a:t>42.1</a:t>
            </a:r>
            <a:endParaRPr lang="it-IT" sz="1200" b="1" dirty="0">
              <a:solidFill>
                <a:schemeClr val="bg1"/>
              </a:solidFill>
            </a:endParaRPr>
          </a:p>
        </p:txBody>
      </p:sp>
      <p:sp>
        <p:nvSpPr>
          <p:cNvPr id="31" name="CasellaDiTesto 30"/>
          <p:cNvSpPr txBox="1"/>
          <p:nvPr/>
        </p:nvSpPr>
        <p:spPr>
          <a:xfrm>
            <a:off x="3779912" y="5013176"/>
            <a:ext cx="576064" cy="276999"/>
          </a:xfrm>
          <a:prstGeom prst="rect">
            <a:avLst/>
          </a:prstGeom>
          <a:noFill/>
        </p:spPr>
        <p:txBody>
          <a:bodyPr wrap="square" rtlCol="0">
            <a:spAutoFit/>
          </a:bodyPr>
          <a:lstStyle/>
          <a:p>
            <a:r>
              <a:rPr lang="it-IT" sz="1200" b="1" dirty="0" smtClean="0"/>
              <a:t>41.8</a:t>
            </a:r>
            <a:endParaRPr lang="it-IT" sz="1200" b="1" dirty="0"/>
          </a:p>
        </p:txBody>
      </p:sp>
      <p:sp>
        <p:nvSpPr>
          <p:cNvPr id="32" name="CasellaDiTesto 31"/>
          <p:cNvSpPr txBox="1"/>
          <p:nvPr/>
        </p:nvSpPr>
        <p:spPr>
          <a:xfrm>
            <a:off x="3347864" y="3645024"/>
            <a:ext cx="576064" cy="276999"/>
          </a:xfrm>
          <a:prstGeom prst="rect">
            <a:avLst/>
          </a:prstGeom>
          <a:noFill/>
        </p:spPr>
        <p:txBody>
          <a:bodyPr wrap="square" rtlCol="0">
            <a:spAutoFit/>
          </a:bodyPr>
          <a:lstStyle/>
          <a:p>
            <a:r>
              <a:rPr lang="it-IT" sz="1200" b="1" dirty="0" smtClean="0"/>
              <a:t>15.7</a:t>
            </a:r>
            <a:endParaRPr lang="it-IT" sz="1200" b="1" dirty="0"/>
          </a:p>
        </p:txBody>
      </p:sp>
      <p:sp>
        <p:nvSpPr>
          <p:cNvPr id="16" name="CasellaDiTesto 15"/>
          <p:cNvSpPr txBox="1"/>
          <p:nvPr/>
        </p:nvSpPr>
        <p:spPr>
          <a:xfrm>
            <a:off x="0" y="2564904"/>
            <a:ext cx="2520280" cy="1477328"/>
          </a:xfrm>
          <a:prstGeom prst="rect">
            <a:avLst/>
          </a:prstGeom>
          <a:solidFill>
            <a:schemeClr val="accent3">
              <a:lumMod val="20000"/>
              <a:lumOff val="80000"/>
            </a:schemeClr>
          </a:solidFill>
        </p:spPr>
        <p:txBody>
          <a:bodyPr wrap="square" rtlCol="0">
            <a:spAutoFit/>
          </a:bodyPr>
          <a:lstStyle/>
          <a:p>
            <a:r>
              <a:rPr lang="it-IT" smtClean="0"/>
              <a:t>Ambito della Versiilia </a:t>
            </a:r>
          </a:p>
          <a:p>
            <a:r>
              <a:rPr lang="it-IT" smtClean="0"/>
              <a:t>Nel 2017 2,6 milioni  di presenze </a:t>
            </a:r>
            <a:r>
              <a:rPr lang="it-IT" dirty="0" smtClean="0"/>
              <a:t>in </a:t>
            </a:r>
            <a:r>
              <a:rPr lang="it-IT" smtClean="0"/>
              <a:t>strutture ufficiali . 6.9 milioni in case</a:t>
            </a:r>
            <a:endParaRPr lang="it-IT" dirty="0" smtClean="0"/>
          </a:p>
        </p:txBody>
      </p:sp>
      <p:cxnSp>
        <p:nvCxnSpPr>
          <p:cNvPr id="19" name="Connettore 2 18"/>
          <p:cNvCxnSpPr>
            <a:endCxn id="32" idx="1"/>
          </p:cNvCxnSpPr>
          <p:nvPr/>
        </p:nvCxnSpPr>
        <p:spPr>
          <a:xfrm>
            <a:off x="2267744" y="3356992"/>
            <a:ext cx="1080120" cy="426532"/>
          </a:xfrm>
          <a:prstGeom prst="straightConnector1">
            <a:avLst/>
          </a:prstGeom>
          <a:ln w="158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260648"/>
            <a:ext cx="9143999" cy="677108"/>
          </a:xfrm>
          <a:prstGeom prst="rect">
            <a:avLst/>
          </a:prstGeom>
          <a:noFill/>
        </p:spPr>
        <p:txBody>
          <a:bodyPr wrap="square" rtlCol="0">
            <a:spAutoFit/>
          </a:bodyPr>
          <a:lstStyle/>
          <a:p>
            <a:pPr algn="ctr"/>
            <a:r>
              <a:rPr lang="it-IT" sz="2000" b="1" dirty="0" smtClean="0">
                <a:latin typeface="+mj-lt"/>
              </a:rPr>
              <a:t>Indicatori di sostenibilità, attrattiva, economia del turismo, accessibilità</a:t>
            </a:r>
          </a:p>
          <a:p>
            <a:endParaRPr lang="it-IT" dirty="0"/>
          </a:p>
        </p:txBody>
      </p:sp>
      <p:graphicFrame>
        <p:nvGraphicFramePr>
          <p:cNvPr id="4" name="Tabella 3"/>
          <p:cNvGraphicFramePr>
            <a:graphicFrameLocks noGrp="1"/>
          </p:cNvGraphicFramePr>
          <p:nvPr/>
        </p:nvGraphicFramePr>
        <p:xfrm>
          <a:off x="179511" y="1119839"/>
          <a:ext cx="8568951" cy="5333496"/>
        </p:xfrm>
        <a:graphic>
          <a:graphicData uri="http://schemas.openxmlformats.org/drawingml/2006/table">
            <a:tbl>
              <a:tblPr/>
              <a:tblGrid>
                <a:gridCol w="3422679"/>
                <a:gridCol w="688520"/>
                <a:gridCol w="688520"/>
                <a:gridCol w="688520"/>
                <a:gridCol w="729924"/>
                <a:gridCol w="762128"/>
                <a:gridCol w="794330"/>
                <a:gridCol w="794330"/>
              </a:tblGrid>
              <a:tr h="616870">
                <a:tc>
                  <a:txBody>
                    <a:bodyPr/>
                    <a:lstStyle/>
                    <a:p>
                      <a:pPr algn="l" fontAlgn="b"/>
                      <a:r>
                        <a:rPr lang="it-IT" sz="1300" b="0" i="0" u="none" strike="noStrike" dirty="0">
                          <a:solidFill>
                            <a:srgbClr val="000000"/>
                          </a:solidFill>
                          <a:latin typeface="Calibri"/>
                        </a:rPr>
                        <a:t> </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1300" b="1" i="0" u="none" strike="noStrike">
                          <a:solidFill>
                            <a:srgbClr val="000000"/>
                          </a:solidFill>
                          <a:latin typeface="Calibri"/>
                        </a:rPr>
                        <a:t>Versilia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dirty="0">
                          <a:solidFill>
                            <a:schemeClr val="tx1"/>
                          </a:solidFill>
                          <a:latin typeface="Calibri"/>
                        </a:rPr>
                        <a:t>Isola d'Elba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dirty="0">
                          <a:solidFill>
                            <a:schemeClr val="tx1"/>
                          </a:solidFill>
                          <a:latin typeface="Calibri"/>
                        </a:rPr>
                        <a:t>Costa degli Etruschi</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dirty="0">
                          <a:solidFill>
                            <a:schemeClr val="tx1"/>
                          </a:solidFill>
                          <a:latin typeface="Calibri"/>
                        </a:rPr>
                        <a:t>Maremma Area Nord</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a:solidFill>
                            <a:srgbClr val="000000"/>
                          </a:solidFill>
                          <a:latin typeface="Calibri"/>
                        </a:rPr>
                        <a:t>Maremma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a:solidFill>
                            <a:srgbClr val="000000"/>
                          </a:solidFill>
                          <a:latin typeface="Calibri"/>
                        </a:rPr>
                        <a:t>Riviera Apuana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it-IT" sz="1300" b="1" i="0" u="none" strike="noStrike">
                          <a:solidFill>
                            <a:srgbClr val="000000"/>
                          </a:solidFill>
                          <a:latin typeface="Calibri"/>
                        </a:rPr>
                        <a:t>Toscana</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9408">
                <a:tc>
                  <a:txBody>
                    <a:bodyPr/>
                    <a:lstStyle/>
                    <a:p>
                      <a:pPr algn="l" fontAlgn="b"/>
                      <a:r>
                        <a:rPr lang="it-IT" sz="1300" b="0" i="0" u="none" strike="noStrike" dirty="0">
                          <a:solidFill>
                            <a:srgbClr val="000000"/>
                          </a:solidFill>
                          <a:latin typeface="Calibri"/>
                        </a:rPr>
                        <a:t>% popolazione allacciata a depuratore  sul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chemeClr val="tx1"/>
                          </a:solidFill>
                          <a:latin typeface="Calibri"/>
                        </a:rPr>
                        <a:t>92%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85%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chemeClr val="tx1"/>
                          </a:solidFill>
                          <a:latin typeface="Calibri"/>
                        </a:rPr>
                        <a:t>90%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09408">
                <a:tc>
                  <a:txBody>
                    <a:bodyPr/>
                    <a:lstStyle/>
                    <a:p>
                      <a:pPr algn="l" fontAlgn="b"/>
                      <a:r>
                        <a:rPr lang="it-IT" sz="1300" b="0" i="0" u="none" strike="noStrike" dirty="0">
                          <a:solidFill>
                            <a:srgbClr val="000000"/>
                          </a:solidFill>
                          <a:latin typeface="Calibri"/>
                        </a:rPr>
                        <a:t>% RD</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51%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chemeClr val="tx1"/>
                          </a:solidFill>
                          <a:latin typeface="Calibri"/>
                        </a:rPr>
                        <a:t>38%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36%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chemeClr val="tx1"/>
                          </a:solidFill>
                          <a:latin typeface="Calibri"/>
                        </a:rPr>
                        <a:t>35%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28%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32%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46%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09408">
                <a:tc>
                  <a:txBody>
                    <a:bodyPr/>
                    <a:lstStyle/>
                    <a:p>
                      <a:pPr algn="l" fontAlgn="b"/>
                      <a:r>
                        <a:rPr lang="it-IT" sz="1300" b="0" i="0" u="none" strike="noStrike" dirty="0">
                          <a:solidFill>
                            <a:srgbClr val="000000"/>
                          </a:solidFill>
                          <a:latin typeface="Calibri"/>
                        </a:rPr>
                        <a:t>RU su Pop</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rgbClr val="000000"/>
                          </a:solidFill>
                          <a:latin typeface="Calibri"/>
                        </a:rPr>
                        <a:t>789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chemeClr val="tx1"/>
                          </a:solidFill>
                          <a:latin typeface="Calibri"/>
                        </a:rPr>
                        <a:t>897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chemeClr val="tx1"/>
                          </a:solidFill>
                          <a:latin typeface="Calibri"/>
                        </a:rPr>
                        <a:t>794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chemeClr val="tx1"/>
                          </a:solidFill>
                          <a:latin typeface="Calibri"/>
                        </a:rPr>
                        <a:t>759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rgbClr val="000000"/>
                          </a:solidFill>
                          <a:latin typeface="Calibri"/>
                        </a:rPr>
                        <a:t>601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rgbClr val="000000"/>
                          </a:solidFill>
                          <a:latin typeface="Calibri"/>
                        </a:rPr>
                        <a:t>685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smtClean="0">
                          <a:solidFill>
                            <a:srgbClr val="000000"/>
                          </a:solidFill>
                          <a:latin typeface="Calibri"/>
                        </a:rPr>
                        <a:t>608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09408">
                <a:tc>
                  <a:txBody>
                    <a:bodyPr/>
                    <a:lstStyle/>
                    <a:p>
                      <a:pPr algn="l" fontAlgn="b"/>
                      <a:r>
                        <a:rPr lang="it-IT" sz="1300" b="0" i="0" u="none" strike="noStrike">
                          <a:solidFill>
                            <a:srgbClr val="FF0000"/>
                          </a:solidFill>
                          <a:latin typeface="Calibri"/>
                        </a:rPr>
                        <a:t>% di prove con acqua eccellente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FF0000"/>
                          </a:solidFill>
                          <a:latin typeface="Calibri"/>
                        </a:rPr>
                        <a:t>75%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chemeClr val="tx1"/>
                          </a:solidFill>
                          <a:latin typeface="Calibri"/>
                        </a:rPr>
                        <a:t>98%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88%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88%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75%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1" i="0" u="none" strike="noStrike">
                          <a:solidFill>
                            <a:srgbClr val="FF0000"/>
                          </a:solidFill>
                          <a:latin typeface="Calibri"/>
                        </a:rPr>
                        <a:t>90%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9408">
                <a:tc>
                  <a:txBody>
                    <a:bodyPr/>
                    <a:lstStyle/>
                    <a:p>
                      <a:pPr algn="l" fontAlgn="b"/>
                      <a:r>
                        <a:rPr lang="it-IT" sz="1300" b="0" i="0" u="none" strike="noStrike" dirty="0">
                          <a:solidFill>
                            <a:srgbClr val="FF0000"/>
                          </a:solidFill>
                          <a:latin typeface="Calibri"/>
                        </a:rPr>
                        <a:t>%  Suolo non consumato </a:t>
                      </a:r>
                      <a:r>
                        <a:rPr lang="it-IT" sz="1300" b="0" i="0" u="none" strike="noStrike" dirty="0" smtClean="0">
                          <a:solidFill>
                            <a:srgbClr val="FF0000"/>
                          </a:solidFill>
                          <a:latin typeface="Calibri"/>
                        </a:rPr>
                        <a:t>su tot </a:t>
                      </a:r>
                      <a:r>
                        <a:rPr lang="it-IT" sz="1300" b="0" i="0" u="none" strike="noStrike" dirty="0">
                          <a:solidFill>
                            <a:srgbClr val="FF0000"/>
                          </a:solidFill>
                          <a:latin typeface="Calibri"/>
                        </a:rPr>
                        <a:t>a 300 </a:t>
                      </a:r>
                      <a:r>
                        <a:rPr lang="it-IT" sz="1300" b="0" i="0" u="none" strike="noStrike" dirty="0" smtClean="0">
                          <a:solidFill>
                            <a:srgbClr val="FF0000"/>
                          </a:solidFill>
                          <a:latin typeface="Calibri"/>
                        </a:rPr>
                        <a:t>m. dal</a:t>
                      </a:r>
                      <a:r>
                        <a:rPr lang="it-IT" sz="1300" b="0" i="0" u="none" strike="noStrike" baseline="0" dirty="0" smtClean="0">
                          <a:solidFill>
                            <a:srgbClr val="FF0000"/>
                          </a:solidFill>
                          <a:latin typeface="Calibri"/>
                        </a:rPr>
                        <a:t> </a:t>
                      </a:r>
                      <a:r>
                        <a:rPr lang="it-IT" sz="1300" b="0" i="0" u="none" strike="noStrike" dirty="0" smtClean="0">
                          <a:solidFill>
                            <a:srgbClr val="FF0000"/>
                          </a:solidFill>
                          <a:latin typeface="Calibri"/>
                        </a:rPr>
                        <a:t>costa</a:t>
                      </a:r>
                      <a:endParaRPr lang="it-IT" sz="1300" b="0" i="0" u="none" strike="noStrike" dirty="0">
                        <a:solidFill>
                          <a:srgbClr val="FF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FF0000"/>
                          </a:solidFill>
                          <a:latin typeface="Calibri"/>
                        </a:rPr>
                        <a:t>47%</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86%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79%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76%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rgbClr val="000000"/>
                          </a:solidFill>
                          <a:latin typeface="Calibri"/>
                        </a:rPr>
                        <a:t>88%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48%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1" i="0" u="none" strike="noStrike">
                          <a:solidFill>
                            <a:srgbClr val="FF0000"/>
                          </a:solidFill>
                          <a:latin typeface="Calibri"/>
                        </a:rPr>
                        <a:t>79%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09408">
                <a:tc>
                  <a:txBody>
                    <a:bodyPr/>
                    <a:lstStyle/>
                    <a:p>
                      <a:pPr algn="l" fontAlgn="b"/>
                      <a:r>
                        <a:rPr lang="it-IT" sz="1300" b="0" i="0" u="none" strike="noStrike">
                          <a:solidFill>
                            <a:srgbClr val="FF0000"/>
                          </a:solidFill>
                          <a:latin typeface="Calibri"/>
                        </a:rPr>
                        <a:t>% suolo non consumato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1" i="0" u="none" strike="noStrike">
                          <a:solidFill>
                            <a:srgbClr val="FF0000"/>
                          </a:solidFill>
                          <a:latin typeface="Calibri"/>
                        </a:rPr>
                        <a:t>83%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it-IT" sz="1300" b="0" i="0" u="none" strike="noStrike">
                          <a:solidFill>
                            <a:schemeClr val="tx1"/>
                          </a:solidFill>
                          <a:latin typeface="Calibri"/>
                        </a:rPr>
                        <a:t>91%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92%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dirty="0">
                          <a:solidFill>
                            <a:schemeClr val="tx1"/>
                          </a:solidFill>
                          <a:latin typeface="Calibri"/>
                        </a:rPr>
                        <a:t>95%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96%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000000"/>
                          </a:solidFill>
                          <a:latin typeface="Calibri"/>
                        </a:rPr>
                        <a:t>75%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it-IT" sz="1300" b="0" i="0" u="none" strike="noStrike">
                          <a:solidFill>
                            <a:srgbClr val="FF0000"/>
                          </a:solidFill>
                          <a:latin typeface="Calibri"/>
                        </a:rPr>
                        <a:t>93</a:t>
                      </a:r>
                      <a:r>
                        <a:rPr lang="it-IT" sz="1300" b="0" i="0" u="none" strike="noStrike">
                          <a:solidFill>
                            <a:srgbClr val="000000"/>
                          </a:solidFill>
                          <a:latin typeface="Calibri"/>
                        </a:rPr>
                        <a:t>%</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09408">
                <a:tc>
                  <a:txBody>
                    <a:bodyPr/>
                    <a:lstStyle/>
                    <a:p>
                      <a:pPr algn="l" fontAlgn="b"/>
                      <a:r>
                        <a:rPr lang="it-IT" sz="1300" b="0" i="0" u="none" strike="noStrike">
                          <a:solidFill>
                            <a:srgbClr val="000000"/>
                          </a:solidFill>
                          <a:latin typeface="Calibri"/>
                        </a:rPr>
                        <a:t>Bandiere blu e spighe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1" i="0" u="none" strike="noStrike">
                          <a:solidFill>
                            <a:srgbClr val="FF0000"/>
                          </a:solidFill>
                          <a:latin typeface="Calibri"/>
                        </a:rPr>
                        <a:t>7</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a:solidFill>
                            <a:schemeClr val="tx1"/>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dirty="0">
                          <a:solidFill>
                            <a:schemeClr val="tx1"/>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dirty="0">
                          <a:solidFill>
                            <a:schemeClr val="tx1"/>
                          </a:solidFill>
                          <a:latin typeface="Calibri"/>
                        </a:rPr>
                        <a:t>7</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dirty="0">
                          <a:solidFill>
                            <a:srgbClr val="000000"/>
                          </a:solidFill>
                          <a:latin typeface="Calibri"/>
                        </a:rPr>
                        <a:t>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300" b="0" i="0" u="none" strike="noStrike">
                          <a:solidFill>
                            <a:srgbClr val="000000"/>
                          </a:solidFill>
                          <a:latin typeface="Calibri"/>
                        </a:rPr>
                        <a:t>39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a:solidFill>
                            <a:srgbClr val="000000"/>
                          </a:solidFill>
                          <a:latin typeface="Calibri"/>
                        </a:rPr>
                        <a:t>Musei per Kmq</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chemeClr val="tx1"/>
                          </a:solidFill>
                          <a:latin typeface="Calibri"/>
                        </a:rPr>
                        <a:t>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chemeClr val="tx1"/>
                          </a:solidFill>
                          <a:latin typeface="Calibri"/>
                        </a:rPr>
                        <a:t>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24884">
                <a:tc>
                  <a:txBody>
                    <a:bodyPr/>
                    <a:lstStyle/>
                    <a:p>
                      <a:pPr algn="l" fontAlgn="b"/>
                      <a:r>
                        <a:rPr lang="it-IT" sz="1300" b="0" i="0" u="none" strike="noStrike" dirty="0">
                          <a:solidFill>
                            <a:srgbClr val="000000"/>
                          </a:solidFill>
                          <a:latin typeface="Calibri"/>
                        </a:rPr>
                        <a:t>Numero di vincoli architettonici  per Km quadrato</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0.003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0.008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0.006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0.009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0.004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0.006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0.006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a:solidFill>
                            <a:srgbClr val="000000"/>
                          </a:solidFill>
                          <a:latin typeface="Calibri"/>
                        </a:rPr>
                        <a:t> Sup_dopigp_tot su SAU (2010)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15%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chemeClr val="tx1"/>
                          </a:solidFill>
                          <a:latin typeface="Calibri"/>
                        </a:rPr>
                        <a:t>12%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rgbClr val="000000"/>
                          </a:solidFill>
                          <a:latin typeface="Calibri"/>
                        </a:rPr>
                        <a:t>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10%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a:solidFill>
                            <a:srgbClr val="000000"/>
                          </a:solidFill>
                          <a:latin typeface="Calibri"/>
                        </a:rPr>
                        <a:t> sup_vite_uva_DOC_DOCG su SAU (2010)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14%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chemeClr val="tx1"/>
                          </a:solidFill>
                          <a:latin typeface="Calibri"/>
                        </a:rPr>
                        <a:t>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rgbClr val="000000"/>
                          </a:solidFill>
                          <a:latin typeface="Calibri"/>
                        </a:rPr>
                        <a:t>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a:solidFill>
                            <a:srgbClr val="000000"/>
                          </a:solidFill>
                          <a:latin typeface="Calibri"/>
                        </a:rPr>
                        <a:t> Sup_dopigp_olivo su Sau (2010)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chemeClr val="tx1"/>
                          </a:solidFill>
                          <a:latin typeface="Calibri"/>
                        </a:rPr>
                        <a:t>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chemeClr val="tx1"/>
                          </a:solidFill>
                          <a:latin typeface="Calibri"/>
                        </a:rPr>
                        <a:t>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a:solidFill>
                            <a:srgbClr val="000000"/>
                          </a:solidFill>
                          <a:latin typeface="Calibri"/>
                        </a:rPr>
                        <a:t>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a:solidFill>
                            <a:srgbClr val="000000"/>
                          </a:solidFill>
                          <a:latin typeface="Calibri"/>
                        </a:rPr>
                        <a:t>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a:solidFill>
                            <a:srgbClr val="000000"/>
                          </a:solidFill>
                          <a:latin typeface="Calibri"/>
                        </a:rPr>
                        <a:t> Nr_Parchi_Naturali per comune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0.9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1.1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0.9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chemeClr val="tx1"/>
                          </a:solidFill>
                          <a:latin typeface="Calibri"/>
                        </a:rPr>
                        <a:t>1.1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1.5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1.7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fontAlgn="b"/>
                      <a:r>
                        <a:rPr lang="it-IT" sz="1300" b="0" i="0" u="none" strike="noStrike" dirty="0" smtClean="0">
                          <a:solidFill>
                            <a:srgbClr val="000000"/>
                          </a:solidFill>
                          <a:latin typeface="Calibri"/>
                        </a:rPr>
                        <a:t>0.7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09408">
                <a:tc>
                  <a:txBody>
                    <a:bodyPr/>
                    <a:lstStyle/>
                    <a:p>
                      <a:pPr algn="l" fontAlgn="b"/>
                      <a:r>
                        <a:rPr lang="it-IT" sz="1300" b="0" i="0" u="none" strike="noStrike" dirty="0">
                          <a:solidFill>
                            <a:srgbClr val="000000"/>
                          </a:solidFill>
                          <a:latin typeface="Calibri"/>
                        </a:rPr>
                        <a:t> </a:t>
                      </a:r>
                      <a:r>
                        <a:rPr lang="it-IT" sz="1300" b="0" i="0" u="none" strike="noStrike" smtClean="0">
                          <a:solidFill>
                            <a:srgbClr val="000000"/>
                          </a:solidFill>
                          <a:latin typeface="Calibri"/>
                        </a:rPr>
                        <a:t>%_add_Biglietterie Agenzie _2014 </a:t>
                      </a:r>
                      <a:r>
                        <a:rPr lang="it-IT" sz="1300" b="0" i="0" u="none" strike="noStrike" dirty="0">
                          <a:solidFill>
                            <a:srgbClr val="00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1.6%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0.3%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0.3%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09408">
                <a:tc>
                  <a:txBody>
                    <a:bodyPr/>
                    <a:lstStyle/>
                    <a:p>
                      <a:pPr algn="l" fontAlgn="b"/>
                      <a:r>
                        <a:rPr lang="it-IT" sz="1300" b="0" i="0" u="none" strike="noStrike" dirty="0">
                          <a:solidFill>
                            <a:srgbClr val="000000"/>
                          </a:solidFill>
                          <a:latin typeface="Calibri"/>
                        </a:rPr>
                        <a:t> </a:t>
                      </a:r>
                      <a:r>
                        <a:rPr lang="it-IT" sz="1300" b="0" i="0" u="none" strike="noStrike" smtClean="0">
                          <a:solidFill>
                            <a:srgbClr val="000000"/>
                          </a:solidFill>
                          <a:latin typeface="Calibri"/>
                        </a:rPr>
                        <a:t>%_add_Attività Sportive_2014  </a:t>
                      </a:r>
                      <a:r>
                        <a:rPr lang="it-IT" sz="1300" b="0" i="0" u="none" strike="noStrike" dirty="0">
                          <a:solidFill>
                            <a:srgbClr val="00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0.4%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0.4%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0.3%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09408">
                <a:tc>
                  <a:txBody>
                    <a:bodyPr/>
                    <a:lstStyle/>
                    <a:p>
                      <a:pPr algn="l" fontAlgn="b"/>
                      <a:r>
                        <a:rPr lang="it-IT" sz="1300" b="0" i="0" u="none" strike="noStrike" dirty="0">
                          <a:solidFill>
                            <a:srgbClr val="FF0000"/>
                          </a:solidFill>
                          <a:latin typeface="Calibri"/>
                        </a:rPr>
                        <a:t> </a:t>
                      </a:r>
                      <a:r>
                        <a:rPr lang="it-IT" sz="1300" b="0" i="0" u="none" strike="noStrike" smtClean="0">
                          <a:solidFill>
                            <a:srgbClr val="FF0000"/>
                          </a:solidFill>
                          <a:latin typeface="Calibri"/>
                        </a:rPr>
                        <a:t>%_add_alberghiero_2014  </a:t>
                      </a:r>
                      <a:r>
                        <a:rPr lang="it-IT" sz="1300" b="0" i="0" u="none" strike="noStrike" dirty="0">
                          <a:solidFill>
                            <a:srgbClr val="FF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1" i="0" u="none" strike="noStrike">
                          <a:solidFill>
                            <a:srgbClr val="FF0000"/>
                          </a:solidFill>
                          <a:latin typeface="Calibri"/>
                        </a:rPr>
                        <a:t>4.1%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16.9%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4.1%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6.9%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4.3%</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1.6%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FF0000"/>
                          </a:solidFill>
                          <a:latin typeface="Calibri"/>
                        </a:rPr>
                        <a:t>2.2%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09408">
                <a:tc>
                  <a:txBody>
                    <a:bodyPr/>
                    <a:lstStyle/>
                    <a:p>
                      <a:pPr algn="l" fontAlgn="b"/>
                      <a:r>
                        <a:rPr lang="it-IT" sz="1300" b="0" i="0" u="none" strike="noStrike" dirty="0">
                          <a:solidFill>
                            <a:srgbClr val="FF0000"/>
                          </a:solidFill>
                          <a:latin typeface="Calibri"/>
                        </a:rPr>
                        <a:t> </a:t>
                      </a:r>
                      <a:r>
                        <a:rPr lang="it-IT" sz="1300" b="0" i="0" u="none" strike="noStrike" smtClean="0">
                          <a:solidFill>
                            <a:srgbClr val="FF0000"/>
                          </a:solidFill>
                          <a:latin typeface="Calibri"/>
                        </a:rPr>
                        <a:t>%_add_Attività Ricreative2014 </a:t>
                      </a:r>
                      <a:r>
                        <a:rPr lang="it-IT" sz="1300" b="0" i="0" u="none" strike="noStrike" dirty="0">
                          <a:solidFill>
                            <a:srgbClr val="FF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1" i="0" u="none" strike="noStrike" smtClean="0">
                          <a:solidFill>
                            <a:srgbClr val="FF0000"/>
                          </a:solidFill>
                          <a:latin typeface="Calibri"/>
                        </a:rPr>
                        <a:t>3.3</a:t>
                      </a:r>
                      <a:r>
                        <a:rPr lang="it-IT" sz="1300" b="1" i="0" u="none" strike="noStrike">
                          <a:solidFill>
                            <a:srgbClr val="FF0000"/>
                          </a:solidFill>
                          <a:latin typeface="Calibri"/>
                        </a:rPr>
                        <a:t>%</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smtClean="0">
                          <a:solidFill>
                            <a:srgbClr val="FF0000"/>
                          </a:solidFill>
                          <a:latin typeface="Calibri"/>
                        </a:rPr>
                        <a:t>0.5%</a:t>
                      </a:r>
                      <a:endParaRPr lang="it-IT" sz="1300" b="0" i="0" u="none" strike="noStrike">
                        <a:solidFill>
                          <a:srgbClr val="FF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09408">
                <a:tc>
                  <a:txBody>
                    <a:bodyPr/>
                    <a:lstStyle/>
                    <a:p>
                      <a:pPr algn="l" fontAlgn="b"/>
                      <a:r>
                        <a:rPr lang="it-IT" sz="1300" b="0" i="0" u="none" strike="noStrike" dirty="0">
                          <a:solidFill>
                            <a:srgbClr val="FF0000"/>
                          </a:solidFill>
                          <a:latin typeface="Calibri"/>
                        </a:rPr>
                        <a:t> </a:t>
                      </a:r>
                      <a:r>
                        <a:rPr lang="it-IT" sz="1300" b="0" i="0" u="none" strike="noStrike" dirty="0" smtClean="0">
                          <a:solidFill>
                            <a:srgbClr val="FF0000"/>
                          </a:solidFill>
                          <a:latin typeface="Calibri"/>
                        </a:rPr>
                        <a:t>%_add.</a:t>
                      </a:r>
                      <a:r>
                        <a:rPr lang="it-IT" sz="1300" b="0" i="0" u="none" strike="noStrike" baseline="0" dirty="0" smtClean="0">
                          <a:solidFill>
                            <a:srgbClr val="FF0000"/>
                          </a:solidFill>
                          <a:latin typeface="Calibri"/>
                        </a:rPr>
                        <a:t> </a:t>
                      </a:r>
                      <a:r>
                        <a:rPr lang="it-IT" sz="1300" b="0" i="0" u="none" strike="noStrike" dirty="0" smtClean="0">
                          <a:solidFill>
                            <a:srgbClr val="FF0000"/>
                          </a:solidFill>
                          <a:latin typeface="Calibri"/>
                        </a:rPr>
                        <a:t>Cultura_2014 </a:t>
                      </a:r>
                      <a:r>
                        <a:rPr lang="it-IT" sz="1300" b="0" i="0" u="none" strike="noStrike" dirty="0">
                          <a:solidFill>
                            <a:srgbClr val="FF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1" i="0" u="none" strike="noStrike" smtClean="0">
                          <a:solidFill>
                            <a:srgbClr val="FF0000"/>
                          </a:solidFill>
                          <a:latin typeface="Calibri"/>
                        </a:rPr>
                        <a:t>0.6%</a:t>
                      </a:r>
                      <a:endParaRPr lang="it-IT" sz="1300" b="1" i="0" u="none" strike="noStrike" dirty="0">
                        <a:solidFill>
                          <a:srgbClr val="FF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smtClean="0">
                          <a:solidFill>
                            <a:srgbClr val="FF0000"/>
                          </a:solidFill>
                          <a:latin typeface="Calibri"/>
                        </a:rPr>
                        <a:t>0.3%</a:t>
                      </a:r>
                      <a:endParaRPr lang="it-IT" sz="1300" b="0" i="0" u="none" strike="noStrike">
                        <a:solidFill>
                          <a:srgbClr val="FF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09408">
                <a:tc>
                  <a:txBody>
                    <a:bodyPr/>
                    <a:lstStyle/>
                    <a:p>
                      <a:pPr algn="l" fontAlgn="b"/>
                      <a:r>
                        <a:rPr lang="it-IT" sz="1300" b="0" i="0" u="none" strike="noStrike" dirty="0">
                          <a:solidFill>
                            <a:srgbClr val="FF0000"/>
                          </a:solidFill>
                          <a:latin typeface="Calibri"/>
                        </a:rPr>
                        <a:t> </a:t>
                      </a:r>
                      <a:r>
                        <a:rPr lang="it-IT" sz="1300" b="0" i="0" u="none" strike="noStrike" dirty="0" smtClean="0">
                          <a:solidFill>
                            <a:srgbClr val="FF0000"/>
                          </a:solidFill>
                          <a:latin typeface="Calibri"/>
                        </a:rPr>
                        <a:t>%_add.</a:t>
                      </a:r>
                      <a:r>
                        <a:rPr lang="it-IT" sz="1300" b="0" i="0" u="none" strike="noStrike" baseline="0" dirty="0" smtClean="0">
                          <a:solidFill>
                            <a:srgbClr val="FF0000"/>
                          </a:solidFill>
                          <a:latin typeface="Calibri"/>
                        </a:rPr>
                        <a:t> </a:t>
                      </a:r>
                      <a:r>
                        <a:rPr lang="it-IT" sz="1300" b="0" i="0" u="none" strike="noStrike" dirty="0" smtClean="0">
                          <a:solidFill>
                            <a:srgbClr val="FF0000"/>
                          </a:solidFill>
                          <a:latin typeface="Calibri"/>
                        </a:rPr>
                        <a:t>ristorazione </a:t>
                      </a:r>
                      <a:r>
                        <a:rPr lang="it-IT" sz="1300" b="0" i="0" u="none" strike="noStrike" dirty="0">
                          <a:solidFill>
                            <a:srgbClr val="FF0000"/>
                          </a:solidFill>
                          <a:latin typeface="Calibri"/>
                        </a:rPr>
                        <a:t>su totale</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1" i="0" u="none" strike="noStrike" dirty="0">
                          <a:solidFill>
                            <a:srgbClr val="FF0000"/>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chemeClr val="tx1"/>
                          </a:solidFill>
                          <a:latin typeface="Calibri"/>
                        </a:rPr>
                        <a:t>15%</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10%</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chemeClr val="tx1"/>
                          </a:solidFill>
                          <a:latin typeface="Calibri"/>
                        </a:rPr>
                        <a:t>12%</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a:solidFill>
                            <a:srgbClr val="000000"/>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a:solidFill>
                            <a:srgbClr val="000000"/>
                          </a:solidFill>
                          <a:latin typeface="Calibri"/>
                        </a:rPr>
                        <a:t>8%</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smtClean="0">
                          <a:solidFill>
                            <a:srgbClr val="FF0000"/>
                          </a:solidFill>
                          <a:latin typeface="Calibri"/>
                        </a:rPr>
                        <a:t>7.0%</a:t>
                      </a:r>
                      <a:endParaRPr lang="it-IT" sz="1300" b="0" i="0" u="none" strike="noStrike">
                        <a:solidFill>
                          <a:srgbClr val="FF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87648">
                <a:tc>
                  <a:txBody>
                    <a:bodyPr/>
                    <a:lstStyle/>
                    <a:p>
                      <a:pPr algn="l" fontAlgn="b"/>
                      <a:r>
                        <a:rPr lang="it-IT" sz="1300" b="0" i="0" u="none" strike="noStrike" dirty="0" smtClean="0">
                          <a:solidFill>
                            <a:srgbClr val="000000"/>
                          </a:solidFill>
                          <a:latin typeface="Calibri"/>
                        </a:rPr>
                        <a:t>% </a:t>
                      </a:r>
                      <a:r>
                        <a:rPr lang="it-IT" sz="1300" b="0" i="0" u="none" strike="noStrike" dirty="0" err="1" smtClean="0">
                          <a:solidFill>
                            <a:srgbClr val="000000"/>
                          </a:solidFill>
                          <a:latin typeface="Calibri"/>
                        </a:rPr>
                        <a:t>add</a:t>
                      </a:r>
                      <a:r>
                        <a:rPr lang="it-IT" sz="1300" b="0" i="0" u="none" strike="noStrike" dirty="0" smtClean="0">
                          <a:solidFill>
                            <a:srgbClr val="000000"/>
                          </a:solidFill>
                          <a:latin typeface="Calibri"/>
                        </a:rPr>
                        <a:t>. </a:t>
                      </a:r>
                      <a:r>
                        <a:rPr lang="it-IT" sz="1300" b="0" i="0" u="none" strike="noStrike" dirty="0">
                          <a:solidFill>
                            <a:srgbClr val="000000"/>
                          </a:solidFill>
                          <a:latin typeface="Calibri"/>
                        </a:rPr>
                        <a:t>ai settori </a:t>
                      </a:r>
                      <a:r>
                        <a:rPr lang="it-IT" sz="1300" b="0" i="0" u="none" strike="noStrike" dirty="0" err="1" smtClean="0">
                          <a:solidFill>
                            <a:srgbClr val="000000"/>
                          </a:solidFill>
                          <a:latin typeface="Calibri"/>
                        </a:rPr>
                        <a:t>caratt</a:t>
                      </a:r>
                      <a:r>
                        <a:rPr lang="it-IT" sz="1300" b="0" i="0" u="none" strike="noStrike" dirty="0" smtClean="0">
                          <a:solidFill>
                            <a:srgbClr val="000000"/>
                          </a:solidFill>
                          <a:latin typeface="Calibri"/>
                        </a:rPr>
                        <a:t>. </a:t>
                      </a:r>
                      <a:r>
                        <a:rPr lang="it-IT" sz="1300" b="0" i="0" u="none" strike="noStrike" dirty="0">
                          <a:solidFill>
                            <a:srgbClr val="000000"/>
                          </a:solidFill>
                          <a:latin typeface="Calibri"/>
                        </a:rPr>
                        <a:t>del turismo </a:t>
                      </a:r>
                      <a:r>
                        <a:rPr lang="it-IT" sz="1300" b="0" i="0" u="none" strike="noStrike" dirty="0" smtClean="0">
                          <a:solidFill>
                            <a:srgbClr val="000000"/>
                          </a:solidFill>
                          <a:latin typeface="Calibri"/>
                        </a:rPr>
                        <a:t>su tot</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1" i="0" u="none" strike="noStrike" dirty="0">
                          <a:solidFill>
                            <a:srgbClr val="FF0000"/>
                          </a:solidFill>
                          <a:latin typeface="Calibri"/>
                        </a:rPr>
                        <a:t>19%</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chemeClr val="tx1"/>
                          </a:solidFill>
                          <a:latin typeface="Calibri"/>
                        </a:rPr>
                        <a:t>34%</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chemeClr val="tx1"/>
                          </a:solidFill>
                          <a:latin typeface="Calibri"/>
                        </a:rPr>
                        <a:t>16%</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chemeClr val="tx1"/>
                          </a:solidFill>
                          <a:latin typeface="Calibri"/>
                        </a:rPr>
                        <a:t>21%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rgbClr val="000000"/>
                          </a:solidFill>
                          <a:latin typeface="Calibri"/>
                        </a:rPr>
                        <a:t>17%</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rgbClr val="000000"/>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it-IT" sz="1300" b="0" i="0" u="none" strike="noStrike" dirty="0">
                          <a:solidFill>
                            <a:srgbClr val="FF0000"/>
                          </a:solidFill>
                          <a:latin typeface="Calibri"/>
                        </a:rPr>
                        <a:t>11%</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09408">
                <a:tc>
                  <a:txBody>
                    <a:bodyPr/>
                    <a:lstStyle/>
                    <a:p>
                      <a:pPr algn="l" fontAlgn="b"/>
                      <a:r>
                        <a:rPr lang="it-IT" sz="1300" b="0" i="0" u="none" strike="noStrike" dirty="0">
                          <a:solidFill>
                            <a:srgbClr val="000000"/>
                          </a:solidFill>
                          <a:latin typeface="Calibri"/>
                        </a:rPr>
                        <a:t> </a:t>
                      </a:r>
                      <a:r>
                        <a:rPr lang="it-IT" sz="1300" b="0" i="0" u="none" strike="noStrike" dirty="0" smtClean="0">
                          <a:solidFill>
                            <a:srgbClr val="000000"/>
                          </a:solidFill>
                          <a:latin typeface="Calibri"/>
                        </a:rPr>
                        <a:t>Numero</a:t>
                      </a:r>
                      <a:r>
                        <a:rPr lang="it-IT" sz="1300" b="0" i="0" u="none" strike="noStrike" baseline="0" dirty="0" smtClean="0">
                          <a:solidFill>
                            <a:srgbClr val="000000"/>
                          </a:solidFill>
                          <a:latin typeface="Calibri"/>
                        </a:rPr>
                        <a:t> di </a:t>
                      </a:r>
                      <a:r>
                        <a:rPr lang="it-IT" sz="1300" b="0" i="0" u="none" strike="noStrike" dirty="0" smtClean="0">
                          <a:solidFill>
                            <a:srgbClr val="000000"/>
                          </a:solidFill>
                          <a:latin typeface="Calibri"/>
                        </a:rPr>
                        <a:t>ristoranti</a:t>
                      </a:r>
                      <a:r>
                        <a:rPr lang="it-IT" sz="1300" b="0" i="0" u="none" strike="noStrike" baseline="0" dirty="0" smtClean="0">
                          <a:solidFill>
                            <a:srgbClr val="000000"/>
                          </a:solidFill>
                          <a:latin typeface="Calibri"/>
                        </a:rPr>
                        <a:t> </a:t>
                      </a:r>
                      <a:r>
                        <a:rPr lang="it-IT" sz="1300" b="0" i="0" u="none" strike="noStrike" dirty="0" smtClean="0">
                          <a:solidFill>
                            <a:srgbClr val="000000"/>
                          </a:solidFill>
                          <a:latin typeface="Calibri"/>
                        </a:rPr>
                        <a:t>stellati</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rgbClr val="000000"/>
                          </a:solidFill>
                          <a:latin typeface="Calibri"/>
                        </a:rPr>
                        <a:t>5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chemeClr val="tx1"/>
                          </a:solidFill>
                          <a:latin typeface="Calibri"/>
                        </a:rPr>
                        <a:t>-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chemeClr val="tx1"/>
                          </a:solidFill>
                          <a:latin typeface="Calibri"/>
                        </a:rPr>
                        <a:t>1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chemeClr val="tx1"/>
                          </a:solidFill>
                          <a:latin typeface="Calibri"/>
                        </a:rPr>
                        <a:t>2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rgbClr val="000000"/>
                          </a:solidFill>
                          <a:latin typeface="Calibri"/>
                        </a:rPr>
                        <a:t>3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rgbClr val="000000"/>
                          </a:solidFill>
                          <a:latin typeface="Calibri"/>
                        </a:rPr>
                        <a:t>-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b"/>
                      <a:r>
                        <a:rPr lang="it-IT" sz="1300" b="0" i="0" u="none" strike="noStrike" dirty="0" smtClean="0">
                          <a:solidFill>
                            <a:srgbClr val="000000"/>
                          </a:solidFill>
                          <a:latin typeface="Calibri"/>
                        </a:rPr>
                        <a:t>30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25342">
                <a:tc>
                  <a:txBody>
                    <a:bodyPr/>
                    <a:lstStyle/>
                    <a:p>
                      <a:pPr algn="l" fontAlgn="b"/>
                      <a:r>
                        <a:rPr lang="it-IT" sz="1300" b="0" i="0" u="none" strike="noStrike" dirty="0">
                          <a:solidFill>
                            <a:srgbClr val="000000"/>
                          </a:solidFill>
                          <a:latin typeface="Calibri"/>
                        </a:rPr>
                        <a:t>Accessibilità aereo in minuti (media dei comuni)</a:t>
                      </a: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rgbClr val="000000"/>
                          </a:solidFill>
                          <a:latin typeface="Calibri"/>
                        </a:rPr>
                        <a:t>33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chemeClr val="tx1"/>
                          </a:solidFill>
                          <a:latin typeface="Calibri"/>
                        </a:rPr>
                        <a:t>170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chemeClr val="tx1"/>
                          </a:solidFill>
                          <a:latin typeface="Calibri"/>
                        </a:rPr>
                        <a:t>52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chemeClr val="tx1"/>
                          </a:solidFill>
                          <a:latin typeface="Calibri"/>
                        </a:rPr>
                        <a:t>86 </a:t>
                      </a:r>
                      <a:endParaRPr lang="it-IT" sz="1300" b="0" i="0" u="none" strike="noStrike" dirty="0">
                        <a:solidFill>
                          <a:schemeClr val="tx1"/>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rgbClr val="000000"/>
                          </a:solidFill>
                          <a:latin typeface="Calibri"/>
                        </a:rPr>
                        <a:t>107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rgbClr val="000000"/>
                          </a:solidFill>
                          <a:latin typeface="Calibri"/>
                        </a:rPr>
                        <a:t>48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it-IT" sz="1300" b="0" i="0" u="none" strike="noStrike" dirty="0" smtClean="0">
                          <a:solidFill>
                            <a:srgbClr val="000000"/>
                          </a:solidFill>
                          <a:latin typeface="Calibri"/>
                        </a:rPr>
                        <a:t>54 </a:t>
                      </a:r>
                      <a:endParaRPr lang="it-IT" sz="1300" b="0" i="0" u="none" strike="noStrike" dirty="0">
                        <a:solidFill>
                          <a:srgbClr val="000000"/>
                        </a:solidFill>
                        <a:latin typeface="Calibri"/>
                      </a:endParaRPr>
                    </a:p>
                  </a:txBody>
                  <a:tcPr marL="5097" marR="5097" marT="50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 y="114301"/>
            <a:ext cx="7668344" cy="738664"/>
          </a:xfrm>
          <a:prstGeom prst="rect">
            <a:avLst/>
          </a:prstGeom>
          <a:noFill/>
        </p:spPr>
        <p:txBody>
          <a:bodyPr wrap="square" rtlCol="0">
            <a:spAutoFit/>
          </a:bodyPr>
          <a:lstStyle/>
          <a:p>
            <a:pPr algn="ctr"/>
            <a:r>
              <a:rPr lang="it-IT" sz="2400" b="1" dirty="0" smtClean="0">
                <a:latin typeface="+mj-lt"/>
              </a:rPr>
              <a:t>La presenze turistiche negli ambiti balneari: </a:t>
            </a:r>
            <a:r>
              <a:rPr lang="it-IT" sz="2400" b="1" dirty="0" smtClean="0"/>
              <a:t>1997-2017 </a:t>
            </a:r>
            <a:endParaRPr lang="it-IT" sz="2400" b="1" dirty="0" smtClean="0">
              <a:latin typeface="+mj-lt"/>
            </a:endParaRPr>
          </a:p>
          <a:p>
            <a:endParaRPr lang="it-IT" dirty="0"/>
          </a:p>
        </p:txBody>
      </p:sp>
      <p:grpSp>
        <p:nvGrpSpPr>
          <p:cNvPr id="2" name="Gruppo 8"/>
          <p:cNvGrpSpPr/>
          <p:nvPr/>
        </p:nvGrpSpPr>
        <p:grpSpPr>
          <a:xfrm>
            <a:off x="7491814" y="0"/>
            <a:ext cx="1652186" cy="620688"/>
            <a:chOff x="-9144" y="6053328"/>
            <a:chExt cx="1652186" cy="540000"/>
          </a:xfrm>
        </p:grpSpPr>
        <p:sp>
          <p:nvSpPr>
            <p:cNvPr id="13" name="Rettangolo 12"/>
            <p:cNvSpPr/>
            <p:nvPr/>
          </p:nvSpPr>
          <p:spPr>
            <a:xfrm>
              <a:off x="-9144" y="6053328"/>
              <a:ext cx="1652186" cy="540000"/>
            </a:xfrm>
            <a:prstGeom prst="rect">
              <a:avLst/>
            </a:prstGeom>
            <a:solidFill>
              <a:srgbClr val="9900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Immagine 13" descr="Irpet_marchio bianco.emf"/>
            <p:cNvPicPr>
              <a:picLocks noChangeAspect="1"/>
            </p:cNvPicPr>
            <p:nvPr/>
          </p:nvPicPr>
          <p:blipFill>
            <a:blip r:embed="rId3" cstate="print"/>
            <a:stretch>
              <a:fillRect/>
            </a:stretch>
          </p:blipFill>
          <p:spPr>
            <a:xfrm>
              <a:off x="142844" y="6143644"/>
              <a:ext cx="1368000" cy="386608"/>
            </a:xfrm>
            <a:prstGeom prst="rect">
              <a:avLst/>
            </a:prstGeom>
          </p:spPr>
        </p:pic>
      </p:grpSp>
      <p:graphicFrame>
        <p:nvGraphicFramePr>
          <p:cNvPr id="20" name="Grafico 19"/>
          <p:cNvGraphicFramePr/>
          <p:nvPr/>
        </p:nvGraphicFramePr>
        <p:xfrm>
          <a:off x="251520" y="836712"/>
          <a:ext cx="8892480" cy="5805264"/>
        </p:xfrm>
        <a:graphic>
          <a:graphicData uri="http://schemas.openxmlformats.org/drawingml/2006/chart">
            <c:chart xmlns:c="http://schemas.openxmlformats.org/drawingml/2006/chart" xmlns:r="http://schemas.openxmlformats.org/officeDocument/2006/relationships" r:id="rId4"/>
          </a:graphicData>
        </a:graphic>
      </p:graphicFrame>
      <p:sp>
        <p:nvSpPr>
          <p:cNvPr id="22" name="CasellaDiTesto 21"/>
          <p:cNvSpPr txBox="1"/>
          <p:nvPr/>
        </p:nvSpPr>
        <p:spPr>
          <a:xfrm>
            <a:off x="1403648" y="1124744"/>
            <a:ext cx="7344816" cy="369332"/>
          </a:xfrm>
          <a:prstGeom prst="rect">
            <a:avLst/>
          </a:prstGeom>
          <a:noFill/>
        </p:spPr>
        <p:txBody>
          <a:bodyPr wrap="square" rtlCol="0">
            <a:spAutoFit/>
          </a:bodyPr>
          <a:lstStyle/>
          <a:p>
            <a:pPr algn="ctr"/>
            <a:r>
              <a:rPr lang="it-IT" b="1" dirty="0" smtClean="0"/>
              <a:t>Numero indice 1997 =100</a:t>
            </a:r>
            <a:endParaRPr lang="it-IT" b="1" dirty="0"/>
          </a:p>
        </p:txBody>
      </p:sp>
      <p:sp>
        <p:nvSpPr>
          <p:cNvPr id="8" name="CasellaDiTesto 7"/>
          <p:cNvSpPr txBox="1"/>
          <p:nvPr/>
        </p:nvSpPr>
        <p:spPr>
          <a:xfrm>
            <a:off x="3563888" y="4365104"/>
            <a:ext cx="1296144" cy="523220"/>
          </a:xfrm>
          <a:prstGeom prst="rect">
            <a:avLst/>
          </a:prstGeom>
          <a:noFill/>
        </p:spPr>
        <p:txBody>
          <a:bodyPr wrap="square" rtlCol="0">
            <a:spAutoFit/>
          </a:bodyPr>
          <a:lstStyle/>
          <a:p>
            <a:r>
              <a:rPr lang="it-IT" sz="2800" smtClean="0"/>
              <a:t>Versilia</a:t>
            </a:r>
            <a:endParaRPr lang="it-IT"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0" y="114301"/>
            <a:ext cx="9143999" cy="1015663"/>
          </a:xfrm>
          <a:prstGeom prst="rect">
            <a:avLst/>
          </a:prstGeom>
          <a:noFill/>
        </p:spPr>
        <p:txBody>
          <a:bodyPr wrap="square" rtlCol="0">
            <a:spAutoFit/>
          </a:bodyPr>
          <a:lstStyle/>
          <a:p>
            <a:pPr algn="ctr"/>
            <a:r>
              <a:rPr lang="it-IT" sz="2000" b="1" smtClean="0">
                <a:latin typeface="+mj-lt"/>
              </a:rPr>
              <a:t>Durata media del soggiorno per struttura ricettiva  negli ambiti balneari : </a:t>
            </a:r>
            <a:r>
              <a:rPr lang="it-IT" sz="2000" b="1" dirty="0" smtClean="0"/>
              <a:t>1997-2017</a:t>
            </a:r>
          </a:p>
          <a:p>
            <a:pPr algn="ctr"/>
            <a:r>
              <a:rPr lang="it-IT" sz="2000" b="1" dirty="0" smtClean="0"/>
              <a:t>Numero indice 1997=100 </a:t>
            </a:r>
            <a:endParaRPr lang="it-IT" sz="2000" b="1" dirty="0" smtClean="0">
              <a:latin typeface="+mj-lt"/>
            </a:endParaRPr>
          </a:p>
          <a:p>
            <a:endParaRPr lang="it-IT" sz="2000" dirty="0"/>
          </a:p>
        </p:txBody>
      </p:sp>
      <p:graphicFrame>
        <p:nvGraphicFramePr>
          <p:cNvPr id="8" name="Grafico 7"/>
          <p:cNvGraphicFramePr/>
          <p:nvPr/>
        </p:nvGraphicFramePr>
        <p:xfrm>
          <a:off x="251520" y="1124744"/>
          <a:ext cx="8640960" cy="54726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p:cNvGraphicFramePr/>
          <p:nvPr/>
        </p:nvGraphicFramePr>
        <p:xfrm>
          <a:off x="179512" y="836712"/>
          <a:ext cx="8712968" cy="6021288"/>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p:cNvSpPr txBox="1"/>
          <p:nvPr/>
        </p:nvSpPr>
        <p:spPr>
          <a:xfrm>
            <a:off x="0" y="114301"/>
            <a:ext cx="9143999" cy="707886"/>
          </a:xfrm>
          <a:prstGeom prst="rect">
            <a:avLst/>
          </a:prstGeom>
          <a:noFill/>
        </p:spPr>
        <p:txBody>
          <a:bodyPr wrap="square" rtlCol="0">
            <a:spAutoFit/>
          </a:bodyPr>
          <a:lstStyle/>
          <a:p>
            <a:pPr algn="ctr"/>
            <a:r>
              <a:rPr lang="it-IT" sz="2200" b="1" smtClean="0">
                <a:latin typeface="+mj-lt"/>
              </a:rPr>
              <a:t>Evoluzione dell’offerta ufficiale: </a:t>
            </a:r>
            <a:r>
              <a:rPr lang="it-IT" sz="2200" b="1" dirty="0" smtClean="0">
                <a:latin typeface="+mj-lt"/>
              </a:rPr>
              <a:t>posti letto negli ambiti balneari </a:t>
            </a:r>
            <a:r>
              <a:rPr lang="it-IT" sz="2200" b="1" dirty="0" smtClean="0"/>
              <a:t>1997-2017 </a:t>
            </a:r>
            <a:endParaRPr lang="it-IT" sz="2200" b="1" dirty="0" smtClean="0">
              <a:latin typeface="+mj-lt"/>
            </a:endParaRPr>
          </a:p>
          <a:p>
            <a:endParaRPr lang="it-IT" dirty="0"/>
          </a:p>
        </p:txBody>
      </p:sp>
      <p:sp>
        <p:nvSpPr>
          <p:cNvPr id="22" name="CasellaDiTesto 21"/>
          <p:cNvSpPr txBox="1"/>
          <p:nvPr/>
        </p:nvSpPr>
        <p:spPr>
          <a:xfrm>
            <a:off x="1907704" y="980728"/>
            <a:ext cx="5040560" cy="369332"/>
          </a:xfrm>
          <a:prstGeom prst="rect">
            <a:avLst/>
          </a:prstGeom>
          <a:noFill/>
        </p:spPr>
        <p:txBody>
          <a:bodyPr wrap="square" rtlCol="0">
            <a:spAutoFit/>
          </a:bodyPr>
          <a:lstStyle/>
          <a:p>
            <a:pPr algn="ctr"/>
            <a:r>
              <a:rPr lang="it-IT" b="1" dirty="0" smtClean="0"/>
              <a:t>Numero indice 1998 =100</a:t>
            </a:r>
            <a:endParaRPr lang="it-IT" b="1" dirty="0"/>
          </a:p>
        </p:txBody>
      </p:sp>
      <p:cxnSp>
        <p:nvCxnSpPr>
          <p:cNvPr id="6" name="Connettore 2 5"/>
          <p:cNvCxnSpPr/>
          <p:nvPr/>
        </p:nvCxnSpPr>
        <p:spPr>
          <a:xfrm flipH="1" flipV="1">
            <a:off x="7308304" y="4581128"/>
            <a:ext cx="504056"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7340"/>
            <a:ext cx="9144000" cy="369332"/>
          </a:xfrm>
          <a:prstGeom prst="rect">
            <a:avLst/>
          </a:prstGeom>
        </p:spPr>
        <p:txBody>
          <a:bodyPr wrap="square">
            <a:spAutoFit/>
          </a:bodyPr>
          <a:lstStyle/>
          <a:p>
            <a:pPr algn="ctr"/>
            <a:r>
              <a:rPr lang="it-IT" b="1" dirty="0" smtClean="0"/>
              <a:t>Presenze per Ambito Omogeneo  Var. % 2017-2016 (Y)    Var. media annua 2017-2007 (X)</a:t>
            </a:r>
            <a:endParaRPr lang="it-IT" b="1" dirty="0"/>
          </a:p>
        </p:txBody>
      </p:sp>
      <p:graphicFrame>
        <p:nvGraphicFramePr>
          <p:cNvPr id="4" name="Grafico 3"/>
          <p:cNvGraphicFramePr/>
          <p:nvPr/>
        </p:nvGraphicFramePr>
        <p:xfrm>
          <a:off x="251520" y="620688"/>
          <a:ext cx="8665863" cy="59982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magine 39" descr="Irpet_marchio.png"/>
          <p:cNvPicPr>
            <a:picLocks noChangeAspect="1"/>
          </p:cNvPicPr>
          <p:nvPr/>
        </p:nvPicPr>
        <p:blipFill>
          <a:blip r:embed="rId3" cstate="print"/>
          <a:stretch>
            <a:fillRect/>
          </a:stretch>
        </p:blipFill>
        <p:spPr>
          <a:xfrm>
            <a:off x="107504" y="6296969"/>
            <a:ext cx="1571857" cy="444399"/>
          </a:xfrm>
          <a:prstGeom prst="rect">
            <a:avLst/>
          </a:prstGeom>
        </p:spPr>
      </p:pic>
      <p:sp>
        <p:nvSpPr>
          <p:cNvPr id="10242" name="AutoShape 2" descr="data:image/jpeg;base64,/9j/4AAQSkZJRgABAQAAAQABAAD/2wCEAAkGBxQREhQRExQWFhQUFRQUFxgVFRIcFRgUFRQXFhUXFBMZHCgiGR8lJxcUITEhJikrLi4vFx8zRDMsNygtMCsBCgoKDg0NFBAQGCweHBwrLCw3KysrLCwrNy4sNS4sOCsvLDcsKywuKyw3Kyw3LCwrKywsKzcsKywsNysrLCw3K//AABEIAF8AhgMBIgACEQEDEQH/xAAcAAEAAQUBAQAAAAAAAAAAAAAABgECBAUHAwj/xAA9EAABAwIACAwDBwUBAAAAAAABAAIDBBEFBhIhMVJxkgcTF0FRU2GBkbHR0xQiQjJicoKhs9Izo8Hh8CX/xAAYAQEBAQEBAAAAAAAAAAAAAAAAAQIDBP/EABwRAQEAAwADAQAAAAAAAAAAAAABAhESITFRA//aAAwDAQACEQMRAD8A7iixKrCMURDXvAJF7ZybdNh3rGdjDTDMZQPxBw8wg2iLXMw7THRPF3vaPMr3bhKE6JYzsez1QZSLH+Oi6xm+31WHhDGCnhY6R8zLNBNmuaXGw0BoOlBtEUKHCRT9XL4N9VdyjU+pJ4N9VOoJmihvKLTakngPVXDhDptV/gE6gmCKGO4RKfmY/wDQK3lGh6t/iE6gmqKFjhGg6uT+3/JV5Rqfq5fCP+SnU+rqpmihvKNTakvgz+StPCXSDSJB+Vvqnc+mqmiKyKUOaHDQQCNhFwqLSNBjfiv8Y0PjkMNRGCGSNvaxz5Ejfqb5Ll9RjRhDB0nEVTTm0ZVyx41mHQR5LuawcL4JhqozFNGHtPTpB6WnSD2hSwctpMc6eb+pBEdgt+oWzhnwdKM8Zafuuv5rSY0cF8sN5KYulZnNhYTN7MnRINlj2FQZs0kZI05JscxDmnoc05wdqm8ozp2KPBOD3Zw9w22WpxvwbTR00hhcS7JBGjWF1z+DDZ6Ssiswi58Tje4tYqd0098tULl5ByuC5NrspXZS8yVaXKC58i8XT2VJFgVc+SjUjLdXALW1eGwDkjOToAuSdg51tMUcTKnCzi5p4qma7JdKRe5GlsY+o9ugLt2KuJFHg9o4mIGTnlfZ0pPTlc2wWVxw6atmLjeBcTMKVtnCLiIz9c5LTbpEdsryU2wRwOsFnVVXJIedsTWxs2EnKce4hdTRdZ+eMYuVryp4AxrWN+y0Bo2AWGdF6otsiIiAtFjFilS1wvNH84FhIw5Mrdjxp2G4W9RBxDGLgwqoLuhtVM7AGTgbPsv7rbFAal7m5UZDmub9pkgLXjmsWlfVq1eHMXqatbkVELJBzEj5h+F4zhSwfPuC6jjIxnzjMdqy3ROCl2F+B90RMlBOeniZ84PY2UZx3g7VD5Ypo3GOS7HszOY/SDp79q53HQqWEcyoGqplJGc6P+zK1gv9dlnQxK0kL0xdwC6uqYoM4a93znVY3O4+GbaQqVkF7Z77F0TgfohlzSc7WNaPzG58gpzux0mWo6TQUTII2QxtDWMAa1o0ABZKIvQ5iIiAiIgIiICIiAiIgLm3Cxg5pfBMB8xDmOPSGkFt9l3eK6O94AuTYKD47Pa9zS5wGSLAHTn0m3T/AKUy9DmBpk+HUmiwbl58wHavQ4B++Fy5NouylXR+Chtm1A57xn9HLT0uAySG5Q02UnxfoTRS3dmZLZlzoDr/AC+OjvC1jjqm0xREXQEREBERAREQEui12MJtS1BGniJv23INbX40tilcywc1tgSCSbkX5lg1+PDYbZUZdlGwyb2GYkF7uYZiuSNqH6zvE+qr8Q/XdvH1XnyttmrprGzV3EvwzjlNM60YI7SCGjYP8rFoaB8jst7i53aQo06qk13bxVwqH67t4q787qX14dEgoiOjvc3yVXBozCx7bhc8+Jfru3j6qz4h2s7eK10zy6MyO4IBG80DzWY3CTCwwVDgWkWuHAlttGg51y3jnazvEpx79Z28U70cumYNxxcx3EuHGNFw1/zXOqD6raRY25UjY8kAki5JNrE2FjoXHXVD9d28fVWmV2sfErnlllZ4unXGyXzNvo1puLhVUd4PT/58Gx/7j1Il6JdxzERFQREQF41dO2Rj43fZe1zDbTZwINj3r2RBCTwZUnWTj88XtqnJjS9bUb8XtqbopqCEcmNL1tRvxe2nJhS9bUb8XtqbomoIOeDCl62o34vbVRwYUvW1G/F7am6JqCEcmNL1tRvRe2qcmFL1tRvxe2pwicwQfkwpetqN+L21UcGFJ1lRvxe2puicwYeCMHMpoWQR3yGAgZRuc5JNz3lZiIqCIiD/2Q=="/>
          <p:cNvSpPr>
            <a:spLocks noChangeAspect="1" noChangeArrowheads="1"/>
          </p:cNvSpPr>
          <p:nvPr/>
        </p:nvSpPr>
        <p:spPr bwMode="auto">
          <a:xfrm>
            <a:off x="155575" y="-541338"/>
            <a:ext cx="16002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4" name="AutoShape 4" descr="data:image/jpeg;base64,/9j/4AAQSkZJRgABAQAAAQABAAD/2wCEAAkGBxQREhQRExQWFhQUFRQUFxgVFRIcFRgUFRQXFhUXFBMZHCgiGR8lJxcUITEhJikrLi4vFx8zRDMsNygtMCsBCgoKDg0NFBAQGCweHBwrLCw3KysrLCwrNy4sNS4sOCsvLDcsKywuKyw3Kyw3LCwrKywsKzcsKywsNysrLCw3K//AABEIAF8AhgMBIgACEQEDEQH/xAAcAAEAAQUBAQAAAAAAAAAAAAAABgECBAUHAwj/xAA9EAABAwIACAwDBwUBAAAAAAABAAIDBBEFBhIhMVJxkgcTF0FRU2GBkbHR0xQiQjJicoKhs9Izo8Hh8CX/xAAYAQEBAQEBAAAAAAAAAAAAAAAAAQIDBP/EABwRAQEAAwADAQAAAAAAAAAAAAABAhESITFRA//aAAwDAQACEQMRAD8A7iixKrCMURDXvAJF7ZybdNh3rGdjDTDMZQPxBw8wg2iLXMw7THRPF3vaPMr3bhKE6JYzsez1QZSLH+Oi6xm+31WHhDGCnhY6R8zLNBNmuaXGw0BoOlBtEUKHCRT9XL4N9VdyjU+pJ4N9VOoJmihvKLTakngPVXDhDptV/gE6gmCKGO4RKfmY/wDQK3lGh6t/iE6gmqKFjhGg6uT+3/JV5Rqfq5fCP+SnU+rqpmihvKNTakvgz+StPCXSDSJB+Vvqnc+mqmiKyKUOaHDQQCNhFwqLSNBjfiv8Y0PjkMNRGCGSNvaxz5Ejfqb5Ll9RjRhDB0nEVTTm0ZVyx41mHQR5LuawcL4JhqozFNGHtPTpB6WnSD2hSwctpMc6eb+pBEdgt+oWzhnwdKM8Zafuuv5rSY0cF8sN5KYulZnNhYTN7MnRINlj2FQZs0kZI05JscxDmnoc05wdqm8ozp2KPBOD3Zw9w22WpxvwbTR00hhcS7JBGjWF1z+DDZ6Ssiswi58Tje4tYqd0098tULl5ByuC5NrspXZS8yVaXKC58i8XT2VJFgVc+SjUjLdXALW1eGwDkjOToAuSdg51tMUcTKnCzi5p4qma7JdKRe5GlsY+o9ugLt2KuJFHg9o4mIGTnlfZ0pPTlc2wWVxw6atmLjeBcTMKVtnCLiIz9c5LTbpEdsryU2wRwOsFnVVXJIedsTWxs2EnKce4hdTRdZ+eMYuVryp4AxrWN+y0Bo2AWGdF6otsiIiAtFjFilS1wvNH84FhIw5Mrdjxp2G4W9RBxDGLgwqoLuhtVM7AGTgbPsv7rbFAal7m5UZDmub9pkgLXjmsWlfVq1eHMXqatbkVELJBzEj5h+F4zhSwfPuC6jjIxnzjMdqy3ROCl2F+B90RMlBOeniZ84PY2UZx3g7VD5Ypo3GOS7HszOY/SDp79q53HQqWEcyoGqplJGc6P+zK1gv9dlnQxK0kL0xdwC6uqYoM4a93znVY3O4+GbaQqVkF7Z77F0TgfohlzSc7WNaPzG58gpzux0mWo6TQUTII2QxtDWMAa1o0ABZKIvQ5iIiAiIgIiICIiAiIgLm3Cxg5pfBMB8xDmOPSGkFt9l3eK6O94AuTYKD47Pa9zS5wGSLAHTn0m3T/AKUy9DmBpk+HUmiwbl58wHavQ4B++Fy5NouylXR+Chtm1A57xn9HLT0uAySG5Q02UnxfoTRS3dmZLZlzoDr/AC+OjvC1jjqm0xREXQEREBERAREQEui12MJtS1BGniJv23INbX40tilcywc1tgSCSbkX5lg1+PDYbZUZdlGwyb2GYkF7uYZiuSNqH6zvE+qr8Q/XdvH1XnyttmrprGzV3EvwzjlNM60YI7SCGjYP8rFoaB8jst7i53aQo06qk13bxVwqH67t4q787qX14dEgoiOjvc3yVXBozCx7bhc8+Jfru3j6qz4h2s7eK10zy6MyO4IBG80DzWY3CTCwwVDgWkWuHAlttGg51y3jnazvEpx79Z28U70cumYNxxcx3EuHGNFw1/zXOqD6raRY25UjY8kAki5JNrE2FjoXHXVD9d28fVWmV2sfErnlllZ4unXGyXzNvo1puLhVUd4PT/58Gx/7j1Il6JdxzERFQREQF41dO2Rj43fZe1zDbTZwINj3r2RBCTwZUnWTj88XtqnJjS9bUb8XtqbopqCEcmNL1tRvxe2nJhS9bUb8XtqbomoIOeDCl62o34vbVRwYUvW1G/F7am6JqCEcmNL1tRvRe2qcmFL1tRvxe2pwicwQfkwpetqN+L21UcGFJ1lRvxe2puicwYeCMHMpoWQR3yGAgZRuc5JNz3lZiIqCIiD/2Q=="/>
          <p:cNvSpPr>
            <a:spLocks noChangeAspect="1" noChangeArrowheads="1"/>
          </p:cNvSpPr>
          <p:nvPr/>
        </p:nvSpPr>
        <p:spPr bwMode="auto">
          <a:xfrm>
            <a:off x="155575" y="-541338"/>
            <a:ext cx="1600200" cy="11334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46" name="AutoShape 6" descr="https://encrypted-tbn1.gstatic.com/images?q=tbn:ANd9GcToQxv06eswwfSk614kt7jQM4jPh6Er60gvnogK8OqVwcfc14-bZodJLfY"/>
          <p:cNvSpPr>
            <a:spLocks noChangeAspect="1" noChangeArrowheads="1"/>
          </p:cNvSpPr>
          <p:nvPr/>
        </p:nvSpPr>
        <p:spPr bwMode="auto">
          <a:xfrm>
            <a:off x="155575" y="-525463"/>
            <a:ext cx="1619250" cy="10953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4" name="Rettangolo 53"/>
          <p:cNvSpPr/>
          <p:nvPr/>
        </p:nvSpPr>
        <p:spPr>
          <a:xfrm>
            <a:off x="0" y="6343650"/>
            <a:ext cx="9144000" cy="514350"/>
          </a:xfrm>
          <a:prstGeom prst="rect">
            <a:avLst/>
          </a:prstGeom>
          <a:solidFill>
            <a:srgbClr val="96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5" name="Immagine 39" descr="Irpet_marchio.png"/>
          <p:cNvPicPr>
            <a:picLocks noChangeAspect="1"/>
          </p:cNvPicPr>
          <p:nvPr/>
        </p:nvPicPr>
        <p:blipFill>
          <a:blip r:embed="rId3" cstate="print"/>
          <a:srcRect/>
          <a:stretch>
            <a:fillRect/>
          </a:stretch>
        </p:blipFill>
        <p:spPr bwMode="auto">
          <a:xfrm>
            <a:off x="7221980" y="6379536"/>
            <a:ext cx="1693420" cy="478464"/>
          </a:xfrm>
          <a:prstGeom prst="rect">
            <a:avLst/>
          </a:prstGeom>
          <a:noFill/>
          <a:ln w="9525">
            <a:noFill/>
            <a:miter lim="800000"/>
            <a:headEnd/>
            <a:tailEnd/>
          </a:ln>
        </p:spPr>
      </p:pic>
      <p:sp>
        <p:nvSpPr>
          <p:cNvPr id="10" name="CasellaDiTesto 9"/>
          <p:cNvSpPr txBox="1"/>
          <p:nvPr/>
        </p:nvSpPr>
        <p:spPr>
          <a:xfrm>
            <a:off x="0" y="0"/>
            <a:ext cx="9144000" cy="584775"/>
          </a:xfrm>
          <a:prstGeom prst="rect">
            <a:avLst/>
          </a:prstGeom>
          <a:noFill/>
        </p:spPr>
        <p:txBody>
          <a:bodyPr wrap="square" rtlCol="0">
            <a:spAutoFit/>
          </a:bodyPr>
          <a:lstStyle/>
          <a:p>
            <a:pPr algn="ctr"/>
            <a:r>
              <a:rPr lang="en-US" sz="3200" b="1" dirty="0" smtClean="0">
                <a:solidFill>
                  <a:srgbClr val="BD0D51"/>
                </a:solidFill>
              </a:rPr>
              <a:t>AirBnB in Italia 2016 e in Toscana</a:t>
            </a:r>
            <a:endParaRPr lang="it-IT" dirty="0"/>
          </a:p>
        </p:txBody>
      </p:sp>
      <p:pic>
        <p:nvPicPr>
          <p:cNvPr id="11" name="Immagine 2"/>
          <p:cNvPicPr>
            <a:picLocks noChangeAspect="1"/>
          </p:cNvPicPr>
          <p:nvPr/>
        </p:nvPicPr>
        <p:blipFill>
          <a:blip r:embed="rId4" cstate="print"/>
          <a:srcRect/>
          <a:stretch>
            <a:fillRect/>
          </a:stretch>
        </p:blipFill>
        <p:spPr bwMode="auto">
          <a:xfrm>
            <a:off x="242888" y="690192"/>
            <a:ext cx="4997852" cy="5410358"/>
          </a:xfrm>
          <a:prstGeom prst="rect">
            <a:avLst/>
          </a:prstGeom>
          <a:noFill/>
          <a:ln w="9525">
            <a:noFill/>
            <a:miter lim="800000"/>
            <a:headEnd/>
            <a:tailEnd/>
          </a:ln>
        </p:spPr>
      </p:pic>
      <p:sp>
        <p:nvSpPr>
          <p:cNvPr id="13" name="Segnaposto contenuto 2"/>
          <p:cNvSpPr txBox="1">
            <a:spLocks/>
          </p:cNvSpPr>
          <p:nvPr/>
        </p:nvSpPr>
        <p:spPr>
          <a:xfrm>
            <a:off x="5268037" y="822160"/>
            <a:ext cx="3875964" cy="4978400"/>
          </a:xfrm>
          <a:prstGeom prst="rect">
            <a:avLst/>
          </a:prstGeom>
        </p:spPr>
        <p:txBody>
          <a:bodyPr vert="horz" lIns="45720" tIns="45720" rIns="45720" bIns="45720" rtlCol="0">
            <a:normAutofit/>
          </a:bodyPr>
          <a:lstStyle/>
          <a:p>
            <a:pPr marL="0" marR="64008"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altLang="it-IT" sz="2200" b="0" i="0" u="none" strike="noStrike" kern="1200" cap="none" spc="0" normalizeH="0" baseline="0" dirty="0" smtClean="0">
                <a:ln>
                  <a:noFill/>
                </a:ln>
                <a:solidFill>
                  <a:schemeClr val="tx2"/>
                </a:solidFill>
                <a:effectLst/>
                <a:uLnTx/>
                <a:uFillTx/>
                <a:latin typeface="+mn-lt"/>
                <a:ea typeface="+mn-ea"/>
                <a:cs typeface="+mn-cs"/>
              </a:rPr>
              <a:t>L’Italia è</a:t>
            </a:r>
            <a:r>
              <a:rPr kumimoji="0" lang="it-IT" altLang="it-IT" sz="2200" b="0" i="0" u="none" strike="noStrike" kern="1200" cap="none" spc="0" normalizeH="0" dirty="0" smtClean="0">
                <a:ln>
                  <a:noFill/>
                </a:ln>
                <a:solidFill>
                  <a:schemeClr val="tx2"/>
                </a:solidFill>
                <a:effectLst/>
                <a:uLnTx/>
                <a:uFillTx/>
                <a:latin typeface="+mn-lt"/>
                <a:ea typeface="+mn-ea"/>
                <a:cs typeface="+mn-cs"/>
              </a:rPr>
              <a:t> i</a:t>
            </a:r>
            <a:r>
              <a:rPr kumimoji="0" lang="it-IT" altLang="it-IT" sz="2200" b="0" i="0" u="none" strike="noStrike" kern="1200" cap="none" spc="0" normalizeH="0" baseline="0" dirty="0" smtClean="0">
                <a:ln>
                  <a:noFill/>
                </a:ln>
                <a:solidFill>
                  <a:schemeClr val="tx2"/>
                </a:solidFill>
                <a:effectLst/>
                <a:uLnTx/>
                <a:uFillTx/>
                <a:latin typeface="+mn-lt"/>
                <a:ea typeface="+mn-ea"/>
                <a:cs typeface="+mn-cs"/>
              </a:rPr>
              <a:t>l terzo mercato dopo USA</a:t>
            </a:r>
            <a:r>
              <a:rPr kumimoji="0" lang="it-IT" altLang="it-IT" sz="2200" b="0" i="0" u="none" strike="noStrike" kern="1200" cap="none" spc="0" normalizeH="0" dirty="0" smtClean="0">
                <a:ln>
                  <a:noFill/>
                </a:ln>
                <a:solidFill>
                  <a:schemeClr val="tx2"/>
                </a:solidFill>
                <a:effectLst/>
                <a:uLnTx/>
                <a:uFillTx/>
                <a:latin typeface="+mn-lt"/>
                <a:ea typeface="+mn-ea"/>
                <a:cs typeface="+mn-cs"/>
              </a:rPr>
              <a:t> e Francia. </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190.</a:t>
            </a:r>
            <a:r>
              <a:rPr lang="it-IT" altLang="it-IT" sz="2200" dirty="0" smtClean="0">
                <a:solidFill>
                  <a:schemeClr val="tx2"/>
                </a:solidFill>
                <a:latin typeface="+mn-lt"/>
              </a:rPr>
              <a:t>000  annunci di alloggi </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(il 9,5% del totale)</a:t>
            </a:r>
          </a:p>
          <a:p>
            <a:pPr marL="0" marR="64008"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it-IT" sz="22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In Toscana </a:t>
            </a:r>
            <a:r>
              <a:rPr lang="it-IT" altLang="it-IT" sz="2200" dirty="0" smtClean="0">
                <a:solidFill>
                  <a:schemeClr val="tx2"/>
                </a:solidFill>
                <a:latin typeface="+mn-lt"/>
              </a:rPr>
              <a:t>nel</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2017 circa 40.000 annunci</a:t>
            </a:r>
            <a:r>
              <a:rPr kumimoji="0" lang="it-IT" altLang="it-IT" sz="2200" b="0" i="0" u="none" strike="noStrike" kern="1200" cap="none" spc="0" normalizeH="0" noProof="0" dirty="0" smtClean="0">
                <a:ln>
                  <a:noFill/>
                </a:ln>
                <a:solidFill>
                  <a:schemeClr val="tx2"/>
                </a:solidFill>
                <a:effectLst/>
                <a:uLnTx/>
                <a:uFillTx/>
                <a:latin typeface="+mn-lt"/>
                <a:ea typeface="+mn-ea"/>
                <a:cs typeface="+mn-cs"/>
              </a:rPr>
              <a:t> </a:t>
            </a:r>
            <a:r>
              <a:rPr lang="it-IT" altLang="it-IT" sz="2200" dirty="0" smtClean="0">
                <a:solidFill>
                  <a:schemeClr val="tx2"/>
                </a:solidFill>
                <a:latin typeface="+mn-lt"/>
              </a:rPr>
              <a:t>su </a:t>
            </a:r>
            <a:r>
              <a:rPr kumimoji="0" lang="it-IT" altLang="it-IT" sz="2200" b="0" i="0" u="none" strike="noStrike" kern="1200" cap="none" spc="0" normalizeH="0" noProof="0" dirty="0" err="1" smtClean="0">
                <a:ln>
                  <a:noFill/>
                </a:ln>
                <a:solidFill>
                  <a:schemeClr val="tx2"/>
                </a:solidFill>
                <a:effectLst/>
                <a:uLnTx/>
                <a:uFillTx/>
                <a:latin typeface="+mn-lt"/>
                <a:ea typeface="+mn-ea"/>
                <a:cs typeface="+mn-cs"/>
              </a:rPr>
              <a:t>AiBnB</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per 164.000 letti. (il 30% dell’offerta ufficiale) pari a </a:t>
            </a:r>
            <a:r>
              <a:rPr lang="it-IT" altLang="it-IT" sz="2200" dirty="0" smtClean="0">
                <a:solidFill>
                  <a:schemeClr val="tx2"/>
                </a:solidFill>
              </a:rPr>
              <a:t>550.000 letti</a:t>
            </a:r>
            <a:endParaRPr kumimoji="0" lang="it-IT" altLang="it-IT" sz="22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it-IT" altLang="it-IT" sz="2200" noProof="0" dirty="0" smtClean="0">
                <a:solidFill>
                  <a:schemeClr val="tx2"/>
                </a:solidFill>
                <a:latin typeface="+mn-lt"/>
              </a:rPr>
              <a:t>Irpet stima</a:t>
            </a:r>
            <a:r>
              <a:rPr lang="it-IT" altLang="it-IT" sz="2200" dirty="0" smtClean="0">
                <a:solidFill>
                  <a:schemeClr val="tx2"/>
                </a:solidFill>
                <a:latin typeface="+mn-lt"/>
              </a:rPr>
              <a:t> circa </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15 milioni</a:t>
            </a:r>
            <a:r>
              <a:rPr kumimoji="0" lang="it-IT" altLang="it-IT" sz="2200" b="0" i="0" u="none" strike="noStrike" kern="1200" cap="none" spc="0" normalizeH="0" noProof="0" dirty="0" smtClean="0">
                <a:ln>
                  <a:noFill/>
                </a:ln>
                <a:solidFill>
                  <a:schemeClr val="tx2"/>
                </a:solidFill>
                <a:effectLst/>
                <a:uLnTx/>
                <a:uFillTx/>
                <a:latin typeface="+mn-lt"/>
                <a:ea typeface="+mn-ea"/>
                <a:cs typeface="+mn-cs"/>
              </a:rPr>
              <a:t> </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di presenze in alloggi pubblicizzati</a:t>
            </a:r>
            <a:r>
              <a:rPr kumimoji="0" lang="it-IT" altLang="it-IT" sz="2200" b="0" i="0" u="none" strike="noStrike" kern="1200" cap="none" spc="0" normalizeH="0" noProof="0" dirty="0" smtClean="0">
                <a:ln>
                  <a:noFill/>
                </a:ln>
                <a:solidFill>
                  <a:schemeClr val="tx2"/>
                </a:solidFill>
                <a:effectLst/>
                <a:uLnTx/>
                <a:uFillTx/>
                <a:latin typeface="+mn-lt"/>
                <a:ea typeface="+mn-ea"/>
                <a:cs typeface="+mn-cs"/>
              </a:rPr>
              <a:t> su </a:t>
            </a:r>
            <a:r>
              <a:rPr kumimoji="0" lang="it-IT" altLang="it-IT" sz="2200" b="0" i="0" u="none" strike="noStrike" kern="1200" cap="none" spc="0" normalizeH="0" baseline="0" noProof="0" dirty="0" err="1" smtClean="0">
                <a:ln>
                  <a:noFill/>
                </a:ln>
                <a:solidFill>
                  <a:schemeClr val="tx2"/>
                </a:solidFill>
                <a:effectLst/>
                <a:uLnTx/>
                <a:uFillTx/>
                <a:latin typeface="+mn-lt"/>
                <a:ea typeface="+mn-ea"/>
                <a:cs typeface="+mn-cs"/>
              </a:rPr>
              <a:t>AirBnb</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in </a:t>
            </a:r>
            <a:r>
              <a:rPr kumimoji="0" lang="it-IT" altLang="it-IT" sz="2200" b="0" i="0" u="none" strike="noStrike" kern="1200" cap="none" spc="0" normalizeH="0" baseline="0" noProof="0" dirty="0" err="1" smtClean="0">
                <a:ln>
                  <a:noFill/>
                </a:ln>
                <a:solidFill>
                  <a:schemeClr val="tx2"/>
                </a:solidFill>
                <a:effectLst/>
                <a:uLnTx/>
                <a:uFillTx/>
                <a:latin typeface="+mn-lt"/>
                <a:ea typeface="+mn-ea"/>
                <a:cs typeface="+mn-cs"/>
              </a:rPr>
              <a:t>Tuscany</a:t>
            </a:r>
            <a:r>
              <a:rPr kumimoji="0" lang="it-IT" altLang="it-IT" sz="2200" b="0" i="0" u="none" strike="noStrike" kern="1200" cap="none" spc="0" normalizeH="0" baseline="0" noProof="0" dirty="0" smtClean="0">
                <a:ln>
                  <a:noFill/>
                </a:ln>
                <a:solidFill>
                  <a:schemeClr val="tx2"/>
                </a:solidFill>
                <a:effectLst/>
                <a:uLnTx/>
                <a:uFillTx/>
                <a:latin typeface="+mn-lt"/>
                <a:ea typeface="+mn-ea"/>
                <a:cs typeface="+mn-cs"/>
              </a:rPr>
              <a:t> nel 2017</a:t>
            </a:r>
            <a:r>
              <a:rPr kumimoji="0" lang="it-IT" altLang="it-IT" sz="2200" b="0" i="0" u="none" strike="noStrike" kern="1200" cap="none" spc="0" normalizeH="0" noProof="0" dirty="0" smtClean="0">
                <a:ln>
                  <a:noFill/>
                </a:ln>
                <a:solidFill>
                  <a:schemeClr val="tx2"/>
                </a:solidFill>
                <a:effectLst/>
                <a:uLnTx/>
                <a:uFillTx/>
                <a:latin typeface="+mn-lt"/>
                <a:ea typeface="+mn-ea"/>
                <a:cs typeface="+mn-cs"/>
              </a:rPr>
              <a:t> </a:t>
            </a:r>
            <a:endParaRPr kumimoji="0" lang="it-IT" altLang="it-IT" sz="22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altLang="it-IT" sz="2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2" name="Rettangolo 11"/>
          <p:cNvSpPr/>
          <p:nvPr/>
        </p:nvSpPr>
        <p:spPr>
          <a:xfrm>
            <a:off x="238835" y="6084248"/>
            <a:ext cx="4572000" cy="276999"/>
          </a:xfrm>
          <a:prstGeom prst="rect">
            <a:avLst/>
          </a:prstGeom>
        </p:spPr>
        <p:txBody>
          <a:bodyPr>
            <a:spAutoFit/>
          </a:bodyPr>
          <a:lstStyle/>
          <a:p>
            <a:pPr eaLnBrk="1" fontAlgn="auto" hangingPunct="1">
              <a:spcBef>
                <a:spcPts val="0"/>
              </a:spcBef>
              <a:spcAft>
                <a:spcPts val="0"/>
              </a:spcAft>
              <a:defRPr/>
            </a:pPr>
            <a:r>
              <a:rPr lang="it-IT" sz="1200" dirty="0" smtClean="0">
                <a:solidFill>
                  <a:schemeClr val="tx1">
                    <a:lumMod val="75000"/>
                  </a:schemeClr>
                </a:solidFill>
              </a:rPr>
              <a:t>Fonte: </a:t>
            </a:r>
            <a:r>
              <a:rPr lang="it-IT" sz="1200" dirty="0" err="1" smtClean="0">
                <a:solidFill>
                  <a:schemeClr val="tx1">
                    <a:lumMod val="75000"/>
                  </a:schemeClr>
                </a:solidFill>
              </a:rPr>
              <a:t>Symphonya</a:t>
            </a:r>
            <a:r>
              <a:rPr lang="it-IT" sz="1200" dirty="0" smtClean="0">
                <a:solidFill>
                  <a:schemeClr val="tx1">
                    <a:lumMod val="75000"/>
                  </a:schemeClr>
                </a:solidFill>
              </a:rPr>
              <a:t>. </a:t>
            </a:r>
            <a:r>
              <a:rPr lang="it-IT" sz="1200" dirty="0" err="1" smtClean="0">
                <a:solidFill>
                  <a:schemeClr val="tx1">
                    <a:lumMod val="75000"/>
                  </a:schemeClr>
                </a:solidFill>
              </a:rPr>
              <a:t>Emerging</a:t>
            </a:r>
            <a:r>
              <a:rPr lang="it-IT" sz="1200" dirty="0" smtClean="0">
                <a:solidFill>
                  <a:schemeClr val="tx1">
                    <a:lumMod val="75000"/>
                  </a:schemeClr>
                </a:solidFill>
              </a:rPr>
              <a:t> </a:t>
            </a:r>
            <a:r>
              <a:rPr lang="it-IT" sz="1200" dirty="0" err="1" smtClean="0">
                <a:solidFill>
                  <a:schemeClr val="tx1">
                    <a:lumMod val="75000"/>
                  </a:schemeClr>
                </a:solidFill>
              </a:rPr>
              <a:t>Issues</a:t>
            </a:r>
            <a:r>
              <a:rPr lang="it-IT" sz="1200" dirty="0" smtClean="0">
                <a:solidFill>
                  <a:schemeClr val="tx1">
                    <a:lumMod val="75000"/>
                  </a:schemeClr>
                </a:solidFill>
              </a:rPr>
              <a:t> in Management (</a:t>
            </a:r>
            <a:r>
              <a:rPr lang="it-IT" sz="1200" dirty="0" err="1" smtClean="0">
                <a:solidFill>
                  <a:schemeClr val="tx1">
                    <a:lumMod val="75000"/>
                  </a:schemeClr>
                </a:solidFill>
              </a:rPr>
              <a:t>symphonya.unimib.it</a:t>
            </a:r>
            <a:r>
              <a:rPr lang="it-IT" sz="1200" dirty="0" smtClean="0">
                <a:solidFill>
                  <a:schemeClr val="tx1">
                    <a:lumMod val="75000"/>
                  </a:schemeClr>
                </a:solidFill>
              </a:rPr>
              <a:t>)</a:t>
            </a:r>
            <a:endParaRPr lang="it-IT" sz="1200" dirty="0">
              <a:solidFill>
                <a:schemeClr val="tx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5238</TotalTime>
  <Words>4568</Words>
  <Application>Microsoft Office PowerPoint</Application>
  <PresentationFormat>Presentazione su schermo (4:3)</PresentationFormat>
  <Paragraphs>1751</Paragraphs>
  <Slides>29</Slides>
  <Notes>29</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Il lavoro e il turismo:  il saldo tra le posizioni create e distrutte: 2009-17</vt:lpstr>
      <vt:lpstr>Il lavoro e il turismo:  il saldo tra le posizioni create e distrutte: 2009-17</vt:lpstr>
      <vt:lpstr>Diapositiva 22</vt:lpstr>
      <vt:lpstr>Diapositiva 23</vt:lpstr>
      <vt:lpstr>Diapositiva 24</vt:lpstr>
      <vt:lpstr>Diapositiva 25</vt:lpstr>
      <vt:lpstr>Diapositiva 26</vt:lpstr>
      <vt:lpstr>Diapositiva 27</vt:lpstr>
      <vt:lpstr>Diapositiva 28</vt:lpstr>
      <vt:lpstr>Conclusioni</vt:lpstr>
    </vt:vector>
  </TitlesOfParts>
  <Company>Olidata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conti</dc:creator>
  <cp:lastModifiedBy>conti</cp:lastModifiedBy>
  <cp:revision>500</cp:revision>
  <dcterms:created xsi:type="dcterms:W3CDTF">2018-05-03T09:44:59Z</dcterms:created>
  <dcterms:modified xsi:type="dcterms:W3CDTF">2018-10-08T17:51:10Z</dcterms:modified>
</cp:coreProperties>
</file>